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5" r:id="rId3"/>
    <p:sldId id="263" r:id="rId4"/>
    <p:sldId id="284" r:id="rId5"/>
    <p:sldId id="285" r:id="rId6"/>
    <p:sldId id="287" r:id="rId7"/>
    <p:sldId id="288" r:id="rId8"/>
    <p:sldId id="264" r:id="rId9"/>
    <p:sldId id="286" r:id="rId10"/>
    <p:sldId id="290" r:id="rId11"/>
    <p:sldId id="291" r:id="rId12"/>
    <p:sldId id="266" r:id="rId13"/>
    <p:sldId id="267" r:id="rId14"/>
    <p:sldId id="268" r:id="rId15"/>
    <p:sldId id="292" r:id="rId16"/>
    <p:sldId id="293" r:id="rId17"/>
    <p:sldId id="294" r:id="rId18"/>
    <p:sldId id="269" r:id="rId19"/>
    <p:sldId id="295" r:id="rId20"/>
    <p:sldId id="271" r:id="rId21"/>
    <p:sldId id="299" r:id="rId22"/>
    <p:sldId id="297" r:id="rId23"/>
    <p:sldId id="273" r:id="rId24"/>
    <p:sldId id="274" r:id="rId25"/>
    <p:sldId id="302" r:id="rId26"/>
    <p:sldId id="289" r:id="rId27"/>
    <p:sldId id="372" r:id="rId28"/>
    <p:sldId id="305" r:id="rId29"/>
    <p:sldId id="306" r:id="rId30"/>
    <p:sldId id="275" r:id="rId31"/>
    <p:sldId id="300" r:id="rId32"/>
    <p:sldId id="351" r:id="rId33"/>
    <p:sldId id="272" r:id="rId34"/>
    <p:sldId id="350" r:id="rId35"/>
    <p:sldId id="301" r:id="rId36"/>
    <p:sldId id="307" r:id="rId37"/>
    <p:sldId id="311" r:id="rId38"/>
    <p:sldId id="318" r:id="rId39"/>
    <p:sldId id="319" r:id="rId40"/>
    <p:sldId id="320" r:id="rId41"/>
    <p:sldId id="321" r:id="rId42"/>
    <p:sldId id="322" r:id="rId43"/>
    <p:sldId id="323" r:id="rId44"/>
    <p:sldId id="324" r:id="rId45"/>
    <p:sldId id="325" r:id="rId46"/>
    <p:sldId id="326" r:id="rId47"/>
    <p:sldId id="327" r:id="rId48"/>
    <p:sldId id="328" r:id="rId49"/>
    <p:sldId id="329" r:id="rId50"/>
    <p:sldId id="330" r:id="rId51"/>
    <p:sldId id="331" r:id="rId52"/>
    <p:sldId id="337" r:id="rId53"/>
    <p:sldId id="336" r:id="rId54"/>
    <p:sldId id="335" r:id="rId55"/>
    <p:sldId id="338" r:id="rId56"/>
    <p:sldId id="334" r:id="rId57"/>
    <p:sldId id="341" r:id="rId58"/>
    <p:sldId id="333" r:id="rId59"/>
    <p:sldId id="315" r:id="rId60"/>
    <p:sldId id="316" r:id="rId61"/>
    <p:sldId id="352" r:id="rId62"/>
    <p:sldId id="353" r:id="rId63"/>
    <p:sldId id="354" r:id="rId64"/>
    <p:sldId id="355" r:id="rId65"/>
    <p:sldId id="308" r:id="rId66"/>
    <p:sldId id="343" r:id="rId67"/>
    <p:sldId id="342" r:id="rId68"/>
    <p:sldId id="344" r:id="rId69"/>
    <p:sldId id="345" r:id="rId70"/>
    <p:sldId id="346" r:id="rId71"/>
    <p:sldId id="309" r:id="rId72"/>
    <p:sldId id="310" r:id="rId73"/>
    <p:sldId id="313" r:id="rId74"/>
    <p:sldId id="340" r:id="rId75"/>
    <p:sldId id="276" r:id="rId76"/>
    <p:sldId id="277" r:id="rId77"/>
    <p:sldId id="347" r:id="rId78"/>
    <p:sldId id="360" r:id="rId79"/>
    <p:sldId id="356" r:id="rId80"/>
    <p:sldId id="357" r:id="rId81"/>
    <p:sldId id="358" r:id="rId82"/>
    <p:sldId id="359" r:id="rId83"/>
    <p:sldId id="361" r:id="rId84"/>
    <p:sldId id="366" r:id="rId85"/>
    <p:sldId id="368" r:id="rId86"/>
    <p:sldId id="363" r:id="rId87"/>
    <p:sldId id="367" r:id="rId88"/>
    <p:sldId id="362" r:id="rId89"/>
    <p:sldId id="369" r:id="rId90"/>
    <p:sldId id="370" r:id="rId91"/>
    <p:sldId id="371" r:id="rId92"/>
    <p:sldId id="349" r:id="rId93"/>
    <p:sldId id="364" r:id="rId94"/>
    <p:sldId id="365" r:id="rId95"/>
    <p:sldId id="278" r:id="rId96"/>
    <p:sldId id="279" r:id="rId97"/>
    <p:sldId id="280" r:id="rId98"/>
    <p:sldId id="281" r:id="rId99"/>
    <p:sldId id="283" r:id="rId100"/>
    <p:sldId id="296" r:id="rId101"/>
    <p:sldId id="298" r:id="rId102"/>
    <p:sldId id="257" r:id="rId103"/>
    <p:sldId id="317" r:id="rId104"/>
    <p:sldId id="258" r:id="rId105"/>
    <p:sldId id="259" r:id="rId106"/>
    <p:sldId id="260" r:id="rId107"/>
    <p:sldId id="261" r:id="rId108"/>
    <p:sldId id="262" r:id="rId10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3103"/>
    <p:restoredTop sz="94694"/>
  </p:normalViewPr>
  <p:slideViewPr>
    <p:cSldViewPr snapToGrid="0" snapToObjects="1">
      <p:cViewPr varScale="1">
        <p:scale>
          <a:sx n="64" d="100"/>
          <a:sy n="64" d="100"/>
        </p:scale>
        <p:origin x="192" y="1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diagrams/_rels/data7.xml.rels><?xml version="1.0" encoding="UTF-8" standalone="yes"?>
<Relationships xmlns="http://schemas.openxmlformats.org/package/2006/relationships"><Relationship Id="rId1" Type="http://schemas.openxmlformats.org/officeDocument/2006/relationships/hyperlink" Target="https://www.cdc.gov/mmwr/preview/mmwrhtml/rr5801a1.htm" TargetMode="External"/></Relationships>
</file>

<file path=ppt/diagrams/_rels/drawing7.xml.rels><?xml version="1.0" encoding="UTF-8" standalone="yes"?>
<Relationships xmlns="http://schemas.openxmlformats.org/package/2006/relationships"><Relationship Id="rId1" Type="http://schemas.openxmlformats.org/officeDocument/2006/relationships/hyperlink" Target="https://www.cdc.gov/mmwr/preview/mmwrhtml/rr5801a1.htm"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98B7D5-9315-4DF2-AF97-C5710420A29C}"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39C310D9-F77B-4E0D-AB4D-8A3BA369D629}">
      <dgm:prSet/>
      <dgm:spPr/>
      <dgm:t>
        <a:bodyPr/>
        <a:lstStyle/>
        <a:p>
          <a:r>
            <a:rPr lang="en-US" dirty="0"/>
            <a:t>Trauma is the fifth leading cause of death in the elderly population and accounts for up to 25% of all trauma admissions nationally.</a:t>
          </a:r>
        </a:p>
      </dgm:t>
    </dgm:pt>
    <dgm:pt modelId="{7DEF3644-7D47-4D5F-AF95-82ABB719C8F4}" type="parTrans" cxnId="{71C3903D-F0DD-42F9-9854-CFA1BA2B856B}">
      <dgm:prSet/>
      <dgm:spPr/>
      <dgm:t>
        <a:bodyPr/>
        <a:lstStyle/>
        <a:p>
          <a:endParaRPr lang="en-US"/>
        </a:p>
      </dgm:t>
    </dgm:pt>
    <dgm:pt modelId="{B2EAA4D2-DFAF-4EB8-961C-6644C829187A}" type="sibTrans" cxnId="{71C3903D-F0DD-42F9-9854-CFA1BA2B856B}">
      <dgm:prSet/>
      <dgm:spPr/>
      <dgm:t>
        <a:bodyPr/>
        <a:lstStyle/>
        <a:p>
          <a:endParaRPr lang="en-US"/>
        </a:p>
      </dgm:t>
    </dgm:pt>
    <dgm:pt modelId="{4D4E2EA0-177E-4643-92EF-11E1C70FE256}">
      <dgm:prSet/>
      <dgm:spPr/>
      <dgm:t>
        <a:bodyPr/>
        <a:lstStyle/>
        <a:p>
          <a:r>
            <a:rPr lang="en-US"/>
            <a:t>Will continue to increase as the population ages.  </a:t>
          </a:r>
        </a:p>
      </dgm:t>
    </dgm:pt>
    <dgm:pt modelId="{CA48C59B-AD72-4613-969E-884DD557DC60}" type="parTrans" cxnId="{B4B60425-F31A-4DD7-83BE-BCF561AAFDBE}">
      <dgm:prSet/>
      <dgm:spPr/>
      <dgm:t>
        <a:bodyPr/>
        <a:lstStyle/>
        <a:p>
          <a:endParaRPr lang="en-US"/>
        </a:p>
      </dgm:t>
    </dgm:pt>
    <dgm:pt modelId="{EBCC98B4-196C-44E3-928A-5AB5B54A732D}" type="sibTrans" cxnId="{B4B60425-F31A-4DD7-83BE-BCF561AAFDBE}">
      <dgm:prSet/>
      <dgm:spPr/>
      <dgm:t>
        <a:bodyPr/>
        <a:lstStyle/>
        <a:p>
          <a:endParaRPr lang="en-US"/>
        </a:p>
      </dgm:t>
    </dgm:pt>
    <dgm:pt modelId="{29E8ADFD-A08A-4919-8083-CEC518D101EF}">
      <dgm:prSet/>
      <dgm:spPr/>
      <dgm:t>
        <a:bodyPr/>
        <a:lstStyle/>
        <a:p>
          <a:r>
            <a:rPr lang="en-US"/>
            <a:t>Mortality increases after age 70 when adjusting for injury severity score.  </a:t>
          </a:r>
        </a:p>
      </dgm:t>
    </dgm:pt>
    <dgm:pt modelId="{1D416C60-9461-4B56-A4DD-3083F3D5AF09}" type="parTrans" cxnId="{7F5DF4A0-DACF-49C5-A908-872D892C9210}">
      <dgm:prSet/>
      <dgm:spPr/>
      <dgm:t>
        <a:bodyPr/>
        <a:lstStyle/>
        <a:p>
          <a:endParaRPr lang="en-US"/>
        </a:p>
      </dgm:t>
    </dgm:pt>
    <dgm:pt modelId="{37BE3D42-F0E5-4D5C-A9B3-FA824E677BB0}" type="sibTrans" cxnId="{7F5DF4A0-DACF-49C5-A908-872D892C9210}">
      <dgm:prSet/>
      <dgm:spPr/>
      <dgm:t>
        <a:bodyPr/>
        <a:lstStyle/>
        <a:p>
          <a:endParaRPr lang="en-US"/>
        </a:p>
      </dgm:t>
    </dgm:pt>
    <dgm:pt modelId="{7B157864-8473-4431-846D-8A6BE757049C}">
      <dgm:prSet/>
      <dgm:spPr/>
      <dgm:t>
        <a:bodyPr/>
        <a:lstStyle/>
        <a:p>
          <a:r>
            <a:rPr lang="en-US"/>
            <a:t>Pre-hospital geriatric trauma triage criteria improve identification of those needing trauma center care.</a:t>
          </a:r>
        </a:p>
      </dgm:t>
    </dgm:pt>
    <dgm:pt modelId="{14D4B2BB-2DEA-40A1-88D2-AC6A9516304E}" type="parTrans" cxnId="{D6D3D7C9-5253-47FB-BC9A-766334D93380}">
      <dgm:prSet/>
      <dgm:spPr/>
      <dgm:t>
        <a:bodyPr/>
        <a:lstStyle/>
        <a:p>
          <a:endParaRPr lang="en-US"/>
        </a:p>
      </dgm:t>
    </dgm:pt>
    <dgm:pt modelId="{C1FB30C4-8BDB-4A36-BB63-EA170F10D312}" type="sibTrans" cxnId="{D6D3D7C9-5253-47FB-BC9A-766334D93380}">
      <dgm:prSet/>
      <dgm:spPr/>
      <dgm:t>
        <a:bodyPr/>
        <a:lstStyle/>
        <a:p>
          <a:endParaRPr lang="en-US"/>
        </a:p>
      </dgm:t>
    </dgm:pt>
    <dgm:pt modelId="{2C28F7B4-CC64-F041-A11A-58C51B0E9797}" type="pres">
      <dgm:prSet presAssocID="{4098B7D5-9315-4DF2-AF97-C5710420A29C}" presName="linear" presStyleCnt="0">
        <dgm:presLayoutVars>
          <dgm:animLvl val="lvl"/>
          <dgm:resizeHandles val="exact"/>
        </dgm:presLayoutVars>
      </dgm:prSet>
      <dgm:spPr/>
    </dgm:pt>
    <dgm:pt modelId="{6DCD04B2-C291-1248-9500-144A409ADD44}" type="pres">
      <dgm:prSet presAssocID="{39C310D9-F77B-4E0D-AB4D-8A3BA369D629}" presName="parentText" presStyleLbl="node1" presStyleIdx="0" presStyleCnt="4">
        <dgm:presLayoutVars>
          <dgm:chMax val="0"/>
          <dgm:bulletEnabled val="1"/>
        </dgm:presLayoutVars>
      </dgm:prSet>
      <dgm:spPr/>
    </dgm:pt>
    <dgm:pt modelId="{2A8124BC-6ABD-044D-A0DD-095F165809D4}" type="pres">
      <dgm:prSet presAssocID="{B2EAA4D2-DFAF-4EB8-961C-6644C829187A}" presName="spacer" presStyleCnt="0"/>
      <dgm:spPr/>
    </dgm:pt>
    <dgm:pt modelId="{20A0BB69-6D36-DC40-A1E2-C72455F9ECC6}" type="pres">
      <dgm:prSet presAssocID="{4D4E2EA0-177E-4643-92EF-11E1C70FE256}" presName="parentText" presStyleLbl="node1" presStyleIdx="1" presStyleCnt="4">
        <dgm:presLayoutVars>
          <dgm:chMax val="0"/>
          <dgm:bulletEnabled val="1"/>
        </dgm:presLayoutVars>
      </dgm:prSet>
      <dgm:spPr/>
    </dgm:pt>
    <dgm:pt modelId="{FA12CDE2-E3E0-494D-84CB-C3B169CF30A5}" type="pres">
      <dgm:prSet presAssocID="{EBCC98B4-196C-44E3-928A-5AB5B54A732D}" presName="spacer" presStyleCnt="0"/>
      <dgm:spPr/>
    </dgm:pt>
    <dgm:pt modelId="{7A2606F3-F46D-2F49-B222-9B7F137CC67C}" type="pres">
      <dgm:prSet presAssocID="{29E8ADFD-A08A-4919-8083-CEC518D101EF}" presName="parentText" presStyleLbl="node1" presStyleIdx="2" presStyleCnt="4">
        <dgm:presLayoutVars>
          <dgm:chMax val="0"/>
          <dgm:bulletEnabled val="1"/>
        </dgm:presLayoutVars>
      </dgm:prSet>
      <dgm:spPr/>
    </dgm:pt>
    <dgm:pt modelId="{C4595BD8-E97F-E343-A72E-AF510C8116FB}" type="pres">
      <dgm:prSet presAssocID="{37BE3D42-F0E5-4D5C-A9B3-FA824E677BB0}" presName="spacer" presStyleCnt="0"/>
      <dgm:spPr/>
    </dgm:pt>
    <dgm:pt modelId="{62B422F0-8709-6A49-BDA5-4D47AFFF78E6}" type="pres">
      <dgm:prSet presAssocID="{7B157864-8473-4431-846D-8A6BE757049C}" presName="parentText" presStyleLbl="node1" presStyleIdx="3" presStyleCnt="4">
        <dgm:presLayoutVars>
          <dgm:chMax val="0"/>
          <dgm:bulletEnabled val="1"/>
        </dgm:presLayoutVars>
      </dgm:prSet>
      <dgm:spPr/>
    </dgm:pt>
  </dgm:ptLst>
  <dgm:cxnLst>
    <dgm:cxn modelId="{86A4BA05-674E-EF43-B51A-ABC04752A8FD}" type="presOf" srcId="{7B157864-8473-4431-846D-8A6BE757049C}" destId="{62B422F0-8709-6A49-BDA5-4D47AFFF78E6}" srcOrd="0" destOrd="0" presId="urn:microsoft.com/office/officeart/2005/8/layout/vList2"/>
    <dgm:cxn modelId="{B4B60425-F31A-4DD7-83BE-BCF561AAFDBE}" srcId="{4098B7D5-9315-4DF2-AF97-C5710420A29C}" destId="{4D4E2EA0-177E-4643-92EF-11E1C70FE256}" srcOrd="1" destOrd="0" parTransId="{CA48C59B-AD72-4613-969E-884DD557DC60}" sibTransId="{EBCC98B4-196C-44E3-928A-5AB5B54A732D}"/>
    <dgm:cxn modelId="{71C3903D-F0DD-42F9-9854-CFA1BA2B856B}" srcId="{4098B7D5-9315-4DF2-AF97-C5710420A29C}" destId="{39C310D9-F77B-4E0D-AB4D-8A3BA369D629}" srcOrd="0" destOrd="0" parTransId="{7DEF3644-7D47-4D5F-AF95-82ABB719C8F4}" sibTransId="{B2EAA4D2-DFAF-4EB8-961C-6644C829187A}"/>
    <dgm:cxn modelId="{5B53DC9F-82D0-7949-926F-66D1A9882E92}" type="presOf" srcId="{4D4E2EA0-177E-4643-92EF-11E1C70FE256}" destId="{20A0BB69-6D36-DC40-A1E2-C72455F9ECC6}" srcOrd="0" destOrd="0" presId="urn:microsoft.com/office/officeart/2005/8/layout/vList2"/>
    <dgm:cxn modelId="{7F5DF4A0-DACF-49C5-A908-872D892C9210}" srcId="{4098B7D5-9315-4DF2-AF97-C5710420A29C}" destId="{29E8ADFD-A08A-4919-8083-CEC518D101EF}" srcOrd="2" destOrd="0" parTransId="{1D416C60-9461-4B56-A4DD-3083F3D5AF09}" sibTransId="{37BE3D42-F0E5-4D5C-A9B3-FA824E677BB0}"/>
    <dgm:cxn modelId="{592877B3-D82B-094B-882E-C86357794870}" type="presOf" srcId="{4098B7D5-9315-4DF2-AF97-C5710420A29C}" destId="{2C28F7B4-CC64-F041-A11A-58C51B0E9797}" srcOrd="0" destOrd="0" presId="urn:microsoft.com/office/officeart/2005/8/layout/vList2"/>
    <dgm:cxn modelId="{D60386B8-5F21-F14F-A676-85986D260336}" type="presOf" srcId="{39C310D9-F77B-4E0D-AB4D-8A3BA369D629}" destId="{6DCD04B2-C291-1248-9500-144A409ADD44}" srcOrd="0" destOrd="0" presId="urn:microsoft.com/office/officeart/2005/8/layout/vList2"/>
    <dgm:cxn modelId="{D6D3D7C9-5253-47FB-BC9A-766334D93380}" srcId="{4098B7D5-9315-4DF2-AF97-C5710420A29C}" destId="{7B157864-8473-4431-846D-8A6BE757049C}" srcOrd="3" destOrd="0" parTransId="{14D4B2BB-2DEA-40A1-88D2-AC6A9516304E}" sibTransId="{C1FB30C4-8BDB-4A36-BB63-EA170F10D312}"/>
    <dgm:cxn modelId="{4864C7F8-70BA-B147-B5B7-36338622E996}" type="presOf" srcId="{29E8ADFD-A08A-4919-8083-CEC518D101EF}" destId="{7A2606F3-F46D-2F49-B222-9B7F137CC67C}" srcOrd="0" destOrd="0" presId="urn:microsoft.com/office/officeart/2005/8/layout/vList2"/>
    <dgm:cxn modelId="{8AD47E37-234F-5240-A58D-0289F9F72ACC}" type="presParOf" srcId="{2C28F7B4-CC64-F041-A11A-58C51B0E9797}" destId="{6DCD04B2-C291-1248-9500-144A409ADD44}" srcOrd="0" destOrd="0" presId="urn:microsoft.com/office/officeart/2005/8/layout/vList2"/>
    <dgm:cxn modelId="{8EC1FA57-D72C-D140-BA46-4D7E1738375F}" type="presParOf" srcId="{2C28F7B4-CC64-F041-A11A-58C51B0E9797}" destId="{2A8124BC-6ABD-044D-A0DD-095F165809D4}" srcOrd="1" destOrd="0" presId="urn:microsoft.com/office/officeart/2005/8/layout/vList2"/>
    <dgm:cxn modelId="{1BC9AF97-1BFD-CA49-B759-B6ED26E8DD99}" type="presParOf" srcId="{2C28F7B4-CC64-F041-A11A-58C51B0E9797}" destId="{20A0BB69-6D36-DC40-A1E2-C72455F9ECC6}" srcOrd="2" destOrd="0" presId="urn:microsoft.com/office/officeart/2005/8/layout/vList2"/>
    <dgm:cxn modelId="{289F1DEF-A723-9E45-9AA3-2231CD13121E}" type="presParOf" srcId="{2C28F7B4-CC64-F041-A11A-58C51B0E9797}" destId="{FA12CDE2-E3E0-494D-84CB-C3B169CF30A5}" srcOrd="3" destOrd="0" presId="urn:microsoft.com/office/officeart/2005/8/layout/vList2"/>
    <dgm:cxn modelId="{2854BF4F-8F09-1A47-81BE-FD03399B50E1}" type="presParOf" srcId="{2C28F7B4-CC64-F041-A11A-58C51B0E9797}" destId="{7A2606F3-F46D-2F49-B222-9B7F137CC67C}" srcOrd="4" destOrd="0" presId="urn:microsoft.com/office/officeart/2005/8/layout/vList2"/>
    <dgm:cxn modelId="{1DCCF49C-9243-B140-A81B-EC1C4375156A}" type="presParOf" srcId="{2C28F7B4-CC64-F041-A11A-58C51B0E9797}" destId="{C4595BD8-E97F-E343-A72E-AF510C8116FB}" srcOrd="5" destOrd="0" presId="urn:microsoft.com/office/officeart/2005/8/layout/vList2"/>
    <dgm:cxn modelId="{5DF0E1BA-5300-0E45-B34A-D4E94BB292B7}" type="presParOf" srcId="{2C28F7B4-CC64-F041-A11A-58C51B0E9797}" destId="{62B422F0-8709-6A49-BDA5-4D47AFFF78E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15F3A9E-D8AE-4CF1-B6FA-2C3833DA2629}"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4295AF84-21AE-413A-BDF7-C826D32E236E}">
      <dgm:prSet/>
      <dgm:spPr/>
      <dgm:t>
        <a:bodyPr/>
        <a:lstStyle/>
        <a:p>
          <a:r>
            <a:rPr lang="en-US"/>
            <a:t>VITAL SIGNS </a:t>
          </a:r>
        </a:p>
      </dgm:t>
    </dgm:pt>
    <dgm:pt modelId="{F39CCF89-A888-4CDC-B4AE-D31904A838C6}" type="parTrans" cxnId="{7D535E9F-8484-4707-8553-36732FC1EC6C}">
      <dgm:prSet/>
      <dgm:spPr/>
      <dgm:t>
        <a:bodyPr/>
        <a:lstStyle/>
        <a:p>
          <a:endParaRPr lang="en-US"/>
        </a:p>
      </dgm:t>
    </dgm:pt>
    <dgm:pt modelId="{8693FFA4-D2A5-4F45-AD57-7702EF6053ED}" type="sibTrans" cxnId="{7D535E9F-8484-4707-8553-36732FC1EC6C}">
      <dgm:prSet/>
      <dgm:spPr/>
      <dgm:t>
        <a:bodyPr/>
        <a:lstStyle/>
        <a:p>
          <a:endParaRPr lang="en-US"/>
        </a:p>
      </dgm:t>
    </dgm:pt>
    <dgm:pt modelId="{093860E2-EFC7-496D-93D8-A0B7A61831E8}">
      <dgm:prSet/>
      <dgm:spPr/>
      <dgm:t>
        <a:bodyPr/>
        <a:lstStyle/>
        <a:p>
          <a:r>
            <a:rPr lang="en-US"/>
            <a:t>Often vital signs appear normal until the patient deteriorates rapidly.</a:t>
          </a:r>
        </a:p>
      </dgm:t>
    </dgm:pt>
    <dgm:pt modelId="{2234C53D-E7ED-479B-9A8D-F09E24C84364}" type="parTrans" cxnId="{2C1BD01B-8C1B-4A56-8DFF-7748026C71CC}">
      <dgm:prSet/>
      <dgm:spPr/>
      <dgm:t>
        <a:bodyPr/>
        <a:lstStyle/>
        <a:p>
          <a:endParaRPr lang="en-US"/>
        </a:p>
      </dgm:t>
    </dgm:pt>
    <dgm:pt modelId="{8044B6F1-2507-4483-999F-335B0F5538DE}" type="sibTrans" cxnId="{2C1BD01B-8C1B-4A56-8DFF-7748026C71CC}">
      <dgm:prSet/>
      <dgm:spPr/>
      <dgm:t>
        <a:bodyPr/>
        <a:lstStyle/>
        <a:p>
          <a:endParaRPr lang="en-US"/>
        </a:p>
      </dgm:t>
    </dgm:pt>
    <dgm:pt modelId="{BBB3B541-F4EB-4F65-A217-2321FE6A35BB}">
      <dgm:prSet/>
      <dgm:spPr/>
      <dgm:t>
        <a:bodyPr/>
        <a:lstStyle/>
        <a:p>
          <a:r>
            <a:rPr lang="en-US"/>
            <a:t>Blood pressure and pulse may mislead due to physiologic changes with aging</a:t>
          </a:r>
        </a:p>
      </dgm:t>
    </dgm:pt>
    <dgm:pt modelId="{B4D4E02B-ABCF-419C-A2E6-3A17E6B3688A}" type="parTrans" cxnId="{143C4197-26E9-4B68-9BDB-EA00B2FDEB00}">
      <dgm:prSet/>
      <dgm:spPr/>
      <dgm:t>
        <a:bodyPr/>
        <a:lstStyle/>
        <a:p>
          <a:endParaRPr lang="en-US"/>
        </a:p>
      </dgm:t>
    </dgm:pt>
    <dgm:pt modelId="{9C041AD3-6991-498D-9BAC-4031705594E9}" type="sibTrans" cxnId="{143C4197-26E9-4B68-9BDB-EA00B2FDEB00}">
      <dgm:prSet/>
      <dgm:spPr/>
      <dgm:t>
        <a:bodyPr/>
        <a:lstStyle/>
        <a:p>
          <a:endParaRPr lang="en-US"/>
        </a:p>
      </dgm:t>
    </dgm:pt>
    <dgm:pt modelId="{CEF4E902-528E-4DB6-8066-14EEA29B07EE}">
      <dgm:prSet/>
      <dgm:spPr/>
      <dgm:t>
        <a:bodyPr/>
        <a:lstStyle/>
        <a:p>
          <a:r>
            <a:rPr lang="en-US"/>
            <a:t>Vitals may be altered by polypharmacy. </a:t>
          </a:r>
        </a:p>
      </dgm:t>
    </dgm:pt>
    <dgm:pt modelId="{A85A4DB3-EF43-47FC-AC5E-44AF41C413E5}" type="parTrans" cxnId="{772CAFE3-B0A6-4DA9-A36E-2C8A5BB522DF}">
      <dgm:prSet/>
      <dgm:spPr/>
      <dgm:t>
        <a:bodyPr/>
        <a:lstStyle/>
        <a:p>
          <a:endParaRPr lang="en-US"/>
        </a:p>
      </dgm:t>
    </dgm:pt>
    <dgm:pt modelId="{D753BFA2-8DA1-4CEF-8831-EAB03B82C22E}" type="sibTrans" cxnId="{772CAFE3-B0A6-4DA9-A36E-2C8A5BB522DF}">
      <dgm:prSet/>
      <dgm:spPr/>
      <dgm:t>
        <a:bodyPr/>
        <a:lstStyle/>
        <a:p>
          <a:endParaRPr lang="en-US"/>
        </a:p>
      </dgm:t>
    </dgm:pt>
    <dgm:pt modelId="{4C4635F4-1B80-4334-9E55-9B1C359A354D}">
      <dgm:prSet/>
      <dgm:spPr/>
      <dgm:t>
        <a:bodyPr/>
        <a:lstStyle/>
        <a:p>
          <a:r>
            <a:rPr lang="en-US"/>
            <a:t>Cardiovascular: Beta blockers, calcium channel blockers, amiodarone….</a:t>
          </a:r>
        </a:p>
      </dgm:t>
    </dgm:pt>
    <dgm:pt modelId="{753CA5A1-0B51-4331-821B-6ABCB1F74667}" type="parTrans" cxnId="{D1182352-3485-4117-B1B0-4F470F41569D}">
      <dgm:prSet/>
      <dgm:spPr/>
      <dgm:t>
        <a:bodyPr/>
        <a:lstStyle/>
        <a:p>
          <a:endParaRPr lang="en-US"/>
        </a:p>
      </dgm:t>
    </dgm:pt>
    <dgm:pt modelId="{F869B42B-7236-4C6F-A2BA-279A2F69E710}" type="sibTrans" cxnId="{D1182352-3485-4117-B1B0-4F470F41569D}">
      <dgm:prSet/>
      <dgm:spPr/>
      <dgm:t>
        <a:bodyPr/>
        <a:lstStyle/>
        <a:p>
          <a:endParaRPr lang="en-US"/>
        </a:p>
      </dgm:t>
    </dgm:pt>
    <dgm:pt modelId="{93162F18-2786-4710-A0F0-984BC721C8AF}">
      <dgm:prSet/>
      <dgm:spPr/>
      <dgm:t>
        <a:bodyPr/>
        <a:lstStyle/>
        <a:p>
          <a:r>
            <a:rPr lang="en-US"/>
            <a:t>Psychiatric: Prozac, Seroquel, respiradol….</a:t>
          </a:r>
        </a:p>
      </dgm:t>
    </dgm:pt>
    <dgm:pt modelId="{9F31E61E-A2D2-4257-9966-FC874B08520F}" type="parTrans" cxnId="{4E302F42-62FC-49E8-9457-4348AD3FFEF6}">
      <dgm:prSet/>
      <dgm:spPr/>
      <dgm:t>
        <a:bodyPr/>
        <a:lstStyle/>
        <a:p>
          <a:endParaRPr lang="en-US"/>
        </a:p>
      </dgm:t>
    </dgm:pt>
    <dgm:pt modelId="{9EC177EB-5899-4527-9D0B-6EE89AB802D9}" type="sibTrans" cxnId="{4E302F42-62FC-49E8-9457-4348AD3FFEF6}">
      <dgm:prSet/>
      <dgm:spPr/>
      <dgm:t>
        <a:bodyPr/>
        <a:lstStyle/>
        <a:p>
          <a:endParaRPr lang="en-US"/>
        </a:p>
      </dgm:t>
    </dgm:pt>
    <dgm:pt modelId="{AE77F43C-B0B3-4536-83EB-CFB51EF1CAF9}">
      <dgm:prSet/>
      <dgm:spPr/>
      <dgm:t>
        <a:bodyPr/>
        <a:lstStyle/>
        <a:p>
          <a:r>
            <a:rPr lang="en-US"/>
            <a:t>Anticholinergic: Ditropan, Atarax, meclizine Benadryl</a:t>
          </a:r>
        </a:p>
      </dgm:t>
    </dgm:pt>
    <dgm:pt modelId="{053389A5-9008-4CB3-9D47-36C6E585DE93}" type="parTrans" cxnId="{5EA1BD1F-E808-4F41-95D7-C6D7439BB43F}">
      <dgm:prSet/>
      <dgm:spPr/>
      <dgm:t>
        <a:bodyPr/>
        <a:lstStyle/>
        <a:p>
          <a:endParaRPr lang="en-US"/>
        </a:p>
      </dgm:t>
    </dgm:pt>
    <dgm:pt modelId="{F53A79AB-EA0B-4DEF-A685-83ED5C4A4722}" type="sibTrans" cxnId="{5EA1BD1F-E808-4F41-95D7-C6D7439BB43F}">
      <dgm:prSet/>
      <dgm:spPr/>
      <dgm:t>
        <a:bodyPr/>
        <a:lstStyle/>
        <a:p>
          <a:endParaRPr lang="en-US"/>
        </a:p>
      </dgm:t>
    </dgm:pt>
    <dgm:pt modelId="{C0B5F3A9-EDDE-4120-8897-5B35950485DB}">
      <dgm:prSet/>
      <dgm:spPr/>
      <dgm:t>
        <a:bodyPr/>
        <a:lstStyle/>
        <a:p>
          <a:r>
            <a:rPr lang="en-US"/>
            <a:t>Schedule 2’s: Opioids, benzodiazepines</a:t>
          </a:r>
        </a:p>
      </dgm:t>
    </dgm:pt>
    <dgm:pt modelId="{08954C12-E443-4CD1-831B-C9041FA1D2C7}" type="parTrans" cxnId="{591C17C2-E5F3-4B62-A286-826130BD49C3}">
      <dgm:prSet/>
      <dgm:spPr/>
      <dgm:t>
        <a:bodyPr/>
        <a:lstStyle/>
        <a:p>
          <a:endParaRPr lang="en-US"/>
        </a:p>
      </dgm:t>
    </dgm:pt>
    <dgm:pt modelId="{CCB2EE71-EC35-4C99-AE74-C025E5A7328D}" type="sibTrans" cxnId="{591C17C2-E5F3-4B62-A286-826130BD49C3}">
      <dgm:prSet/>
      <dgm:spPr/>
      <dgm:t>
        <a:bodyPr/>
        <a:lstStyle/>
        <a:p>
          <a:endParaRPr lang="en-US"/>
        </a:p>
      </dgm:t>
    </dgm:pt>
    <dgm:pt modelId="{170FB4D8-558F-364C-9780-5090B1614DB4}" type="pres">
      <dgm:prSet presAssocID="{915F3A9E-D8AE-4CF1-B6FA-2C3833DA2629}" presName="linear" presStyleCnt="0">
        <dgm:presLayoutVars>
          <dgm:animLvl val="lvl"/>
          <dgm:resizeHandles val="exact"/>
        </dgm:presLayoutVars>
      </dgm:prSet>
      <dgm:spPr/>
    </dgm:pt>
    <dgm:pt modelId="{2F8B4CDB-0B86-7648-AD3C-C72B700E14FD}" type="pres">
      <dgm:prSet presAssocID="{4295AF84-21AE-413A-BDF7-C826D32E236E}" presName="parentText" presStyleLbl="node1" presStyleIdx="0" presStyleCnt="1">
        <dgm:presLayoutVars>
          <dgm:chMax val="0"/>
          <dgm:bulletEnabled val="1"/>
        </dgm:presLayoutVars>
      </dgm:prSet>
      <dgm:spPr/>
    </dgm:pt>
    <dgm:pt modelId="{C303F12B-1C7B-5648-A5A8-0D676DA5E081}" type="pres">
      <dgm:prSet presAssocID="{4295AF84-21AE-413A-BDF7-C826D32E236E}" presName="childText" presStyleLbl="revTx" presStyleIdx="0" presStyleCnt="1">
        <dgm:presLayoutVars>
          <dgm:bulletEnabled val="1"/>
        </dgm:presLayoutVars>
      </dgm:prSet>
      <dgm:spPr/>
    </dgm:pt>
  </dgm:ptLst>
  <dgm:cxnLst>
    <dgm:cxn modelId="{1C290C00-6C2B-5F45-BDC9-764ACE367AE7}" type="presOf" srcId="{93162F18-2786-4710-A0F0-984BC721C8AF}" destId="{C303F12B-1C7B-5648-A5A8-0D676DA5E081}" srcOrd="0" destOrd="4" presId="urn:microsoft.com/office/officeart/2005/8/layout/vList2"/>
    <dgm:cxn modelId="{59E99814-605C-524E-8B07-0820A4954275}" type="presOf" srcId="{CEF4E902-528E-4DB6-8066-14EEA29B07EE}" destId="{C303F12B-1C7B-5648-A5A8-0D676DA5E081}" srcOrd="0" destOrd="2" presId="urn:microsoft.com/office/officeart/2005/8/layout/vList2"/>
    <dgm:cxn modelId="{2C1BD01B-8C1B-4A56-8DFF-7748026C71CC}" srcId="{4295AF84-21AE-413A-BDF7-C826D32E236E}" destId="{093860E2-EFC7-496D-93D8-A0B7A61831E8}" srcOrd="0" destOrd="0" parTransId="{2234C53D-E7ED-479B-9A8D-F09E24C84364}" sibTransId="{8044B6F1-2507-4483-999F-335B0F5538DE}"/>
    <dgm:cxn modelId="{5EA1BD1F-E808-4F41-95D7-C6D7439BB43F}" srcId="{CEF4E902-528E-4DB6-8066-14EEA29B07EE}" destId="{AE77F43C-B0B3-4536-83EB-CFB51EF1CAF9}" srcOrd="2" destOrd="0" parTransId="{053389A5-9008-4CB3-9D47-36C6E585DE93}" sibTransId="{F53A79AB-EA0B-4DEF-A685-83ED5C4A4722}"/>
    <dgm:cxn modelId="{65ADA335-53C1-9848-A2CA-92BA6461ED0F}" type="presOf" srcId="{AE77F43C-B0B3-4536-83EB-CFB51EF1CAF9}" destId="{C303F12B-1C7B-5648-A5A8-0D676DA5E081}" srcOrd="0" destOrd="5" presId="urn:microsoft.com/office/officeart/2005/8/layout/vList2"/>
    <dgm:cxn modelId="{4E302F42-62FC-49E8-9457-4348AD3FFEF6}" srcId="{CEF4E902-528E-4DB6-8066-14EEA29B07EE}" destId="{93162F18-2786-4710-A0F0-984BC721C8AF}" srcOrd="1" destOrd="0" parTransId="{9F31E61E-A2D2-4257-9966-FC874B08520F}" sibTransId="{9EC177EB-5899-4527-9D0B-6EE89AB802D9}"/>
    <dgm:cxn modelId="{81B11B45-1B49-D541-99E9-7940A18036F5}" type="presOf" srcId="{4C4635F4-1B80-4334-9E55-9B1C359A354D}" destId="{C303F12B-1C7B-5648-A5A8-0D676DA5E081}" srcOrd="0" destOrd="3" presId="urn:microsoft.com/office/officeart/2005/8/layout/vList2"/>
    <dgm:cxn modelId="{D8867047-C69D-2D4F-A668-B32D89BDF044}" type="presOf" srcId="{BBB3B541-F4EB-4F65-A217-2321FE6A35BB}" destId="{C303F12B-1C7B-5648-A5A8-0D676DA5E081}" srcOrd="0" destOrd="1" presId="urn:microsoft.com/office/officeart/2005/8/layout/vList2"/>
    <dgm:cxn modelId="{D1182352-3485-4117-B1B0-4F470F41569D}" srcId="{CEF4E902-528E-4DB6-8066-14EEA29B07EE}" destId="{4C4635F4-1B80-4334-9E55-9B1C359A354D}" srcOrd="0" destOrd="0" parTransId="{753CA5A1-0B51-4331-821B-6ABCB1F74667}" sibTransId="{F869B42B-7236-4C6F-A2BA-279A2F69E710}"/>
    <dgm:cxn modelId="{17FFAC86-09A6-C645-821F-58B82F8BA95E}" type="presOf" srcId="{093860E2-EFC7-496D-93D8-A0B7A61831E8}" destId="{C303F12B-1C7B-5648-A5A8-0D676DA5E081}" srcOrd="0" destOrd="0" presId="urn:microsoft.com/office/officeart/2005/8/layout/vList2"/>
    <dgm:cxn modelId="{143C4197-26E9-4B68-9BDB-EA00B2FDEB00}" srcId="{4295AF84-21AE-413A-BDF7-C826D32E236E}" destId="{BBB3B541-F4EB-4F65-A217-2321FE6A35BB}" srcOrd="1" destOrd="0" parTransId="{B4D4E02B-ABCF-419C-A2E6-3A17E6B3688A}" sibTransId="{9C041AD3-6991-498D-9BAC-4031705594E9}"/>
    <dgm:cxn modelId="{4191549A-21E9-D74E-84AB-2FD94160F3D9}" type="presOf" srcId="{915F3A9E-D8AE-4CF1-B6FA-2C3833DA2629}" destId="{170FB4D8-558F-364C-9780-5090B1614DB4}" srcOrd="0" destOrd="0" presId="urn:microsoft.com/office/officeart/2005/8/layout/vList2"/>
    <dgm:cxn modelId="{7D535E9F-8484-4707-8553-36732FC1EC6C}" srcId="{915F3A9E-D8AE-4CF1-B6FA-2C3833DA2629}" destId="{4295AF84-21AE-413A-BDF7-C826D32E236E}" srcOrd="0" destOrd="0" parTransId="{F39CCF89-A888-4CDC-B4AE-D31904A838C6}" sibTransId="{8693FFA4-D2A5-4F45-AD57-7702EF6053ED}"/>
    <dgm:cxn modelId="{042233BA-40E0-D940-9D12-7F115060291F}" type="presOf" srcId="{4295AF84-21AE-413A-BDF7-C826D32E236E}" destId="{2F8B4CDB-0B86-7648-AD3C-C72B700E14FD}" srcOrd="0" destOrd="0" presId="urn:microsoft.com/office/officeart/2005/8/layout/vList2"/>
    <dgm:cxn modelId="{B04396BA-E11B-0D4A-B448-A5BD6F3B928C}" type="presOf" srcId="{C0B5F3A9-EDDE-4120-8897-5B35950485DB}" destId="{C303F12B-1C7B-5648-A5A8-0D676DA5E081}" srcOrd="0" destOrd="6" presId="urn:microsoft.com/office/officeart/2005/8/layout/vList2"/>
    <dgm:cxn modelId="{591C17C2-E5F3-4B62-A286-826130BD49C3}" srcId="{CEF4E902-528E-4DB6-8066-14EEA29B07EE}" destId="{C0B5F3A9-EDDE-4120-8897-5B35950485DB}" srcOrd="3" destOrd="0" parTransId="{08954C12-E443-4CD1-831B-C9041FA1D2C7}" sibTransId="{CCB2EE71-EC35-4C99-AE74-C025E5A7328D}"/>
    <dgm:cxn modelId="{772CAFE3-B0A6-4DA9-A36E-2C8A5BB522DF}" srcId="{4295AF84-21AE-413A-BDF7-C826D32E236E}" destId="{CEF4E902-528E-4DB6-8066-14EEA29B07EE}" srcOrd="2" destOrd="0" parTransId="{A85A4DB3-EF43-47FC-AC5E-44AF41C413E5}" sibTransId="{D753BFA2-8DA1-4CEF-8831-EAB03B82C22E}"/>
    <dgm:cxn modelId="{94534875-0034-A343-973B-37BFB30A5CD4}" type="presParOf" srcId="{170FB4D8-558F-364C-9780-5090B1614DB4}" destId="{2F8B4CDB-0B86-7648-AD3C-C72B700E14FD}" srcOrd="0" destOrd="0" presId="urn:microsoft.com/office/officeart/2005/8/layout/vList2"/>
    <dgm:cxn modelId="{70866280-72A3-2048-90FC-F5D80488C003}" type="presParOf" srcId="{170FB4D8-558F-364C-9780-5090B1614DB4}" destId="{C303F12B-1C7B-5648-A5A8-0D676DA5E081}"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E2189EC-5F6D-4E0F-98DC-EEE24F7004E5}" type="doc">
      <dgm:prSet loTypeId="urn:microsoft.com/office/officeart/2005/8/layout/vProcess5" loCatId="process" qsTypeId="urn:microsoft.com/office/officeart/2005/8/quickstyle/simple1" qsCatId="simple" csTypeId="urn:microsoft.com/office/officeart/2005/8/colors/colorful5" csCatId="colorful"/>
      <dgm:spPr/>
      <dgm:t>
        <a:bodyPr/>
        <a:lstStyle/>
        <a:p>
          <a:endParaRPr lang="en-US"/>
        </a:p>
      </dgm:t>
    </dgm:pt>
    <dgm:pt modelId="{A5B0BBA6-1073-435E-B80D-E5E05DD61EB0}">
      <dgm:prSet/>
      <dgm:spPr/>
      <dgm:t>
        <a:bodyPr/>
        <a:lstStyle/>
        <a:p>
          <a:r>
            <a:rPr lang="en-US" b="1"/>
            <a:t>CARDIOVASCULAR/SHOCK </a:t>
          </a:r>
          <a:endParaRPr lang="en-US" b="1" dirty="0"/>
        </a:p>
      </dgm:t>
    </dgm:pt>
    <dgm:pt modelId="{A2AE7E1F-9E6E-44EC-9C61-F41404A3328B}" type="parTrans" cxnId="{F8895EEA-575C-4246-87E9-60FEFE0B1BD6}">
      <dgm:prSet/>
      <dgm:spPr/>
      <dgm:t>
        <a:bodyPr/>
        <a:lstStyle/>
        <a:p>
          <a:endParaRPr lang="en-US"/>
        </a:p>
      </dgm:t>
    </dgm:pt>
    <dgm:pt modelId="{7E3641D9-DF97-45AB-AFA0-A375E1250B54}" type="sibTrans" cxnId="{F8895EEA-575C-4246-87E9-60FEFE0B1BD6}">
      <dgm:prSet/>
      <dgm:spPr/>
      <dgm:t>
        <a:bodyPr/>
        <a:lstStyle/>
        <a:p>
          <a:endParaRPr lang="en-US"/>
        </a:p>
      </dgm:t>
    </dgm:pt>
    <dgm:pt modelId="{20E0FE7E-B437-4A26-8A8B-E5705C087F51}">
      <dgm:prSet/>
      <dgm:spPr/>
      <dgm:t>
        <a:bodyPr/>
        <a:lstStyle/>
        <a:p>
          <a:r>
            <a:rPr lang="en-US"/>
            <a:t>Defined as global tissue hypoperfusion. </a:t>
          </a:r>
        </a:p>
      </dgm:t>
    </dgm:pt>
    <dgm:pt modelId="{93392823-C5BB-4CF2-BABD-6C091DC51D53}" type="parTrans" cxnId="{DA85599A-55B6-4BA4-A1E9-1D2436899DDB}">
      <dgm:prSet/>
      <dgm:spPr/>
      <dgm:t>
        <a:bodyPr/>
        <a:lstStyle/>
        <a:p>
          <a:endParaRPr lang="en-US"/>
        </a:p>
      </dgm:t>
    </dgm:pt>
    <dgm:pt modelId="{13C66EA8-071D-4C57-8F5D-7E091B8E306C}" type="sibTrans" cxnId="{DA85599A-55B6-4BA4-A1E9-1D2436899DDB}">
      <dgm:prSet/>
      <dgm:spPr/>
      <dgm:t>
        <a:bodyPr/>
        <a:lstStyle/>
        <a:p>
          <a:endParaRPr lang="en-US"/>
        </a:p>
      </dgm:t>
    </dgm:pt>
    <dgm:pt modelId="{530FCED6-7AE3-4BCF-83A0-36EA1770E055}">
      <dgm:prSet/>
      <dgm:spPr/>
      <dgm:t>
        <a:bodyPr/>
        <a:lstStyle/>
        <a:p>
          <a:r>
            <a:rPr lang="en-US" dirty="0"/>
            <a:t>Clinically defined as a systolic blood pressure less than 90 mmHg. </a:t>
          </a:r>
        </a:p>
      </dgm:t>
    </dgm:pt>
    <dgm:pt modelId="{F0AC7CC6-6F1C-4DC3-BECA-258CF3A8ED65}" type="parTrans" cxnId="{FBB40312-31E1-4024-AA2F-A34427A41C56}">
      <dgm:prSet/>
      <dgm:spPr/>
      <dgm:t>
        <a:bodyPr/>
        <a:lstStyle/>
        <a:p>
          <a:endParaRPr lang="en-US"/>
        </a:p>
      </dgm:t>
    </dgm:pt>
    <dgm:pt modelId="{23C45A1F-8BAB-48FE-9994-F8B16B65BC72}" type="sibTrans" cxnId="{FBB40312-31E1-4024-AA2F-A34427A41C56}">
      <dgm:prSet/>
      <dgm:spPr/>
      <dgm:t>
        <a:bodyPr/>
        <a:lstStyle/>
        <a:p>
          <a:endParaRPr lang="en-US"/>
        </a:p>
      </dgm:t>
    </dgm:pt>
    <dgm:pt modelId="{4461CE1A-EA6F-460A-B5BA-54CCFDA17B37}">
      <dgm:prSet/>
      <dgm:spPr/>
      <dgm:t>
        <a:bodyPr/>
        <a:lstStyle/>
        <a:p>
          <a:r>
            <a:rPr lang="en-US"/>
            <a:t>Current literature supports a systolic blood pressure of 110 mmHg in patients over 65 to be a better benchmark for occult trauma.</a:t>
          </a:r>
        </a:p>
      </dgm:t>
    </dgm:pt>
    <dgm:pt modelId="{C29B06EB-8555-4C31-B2DA-6784671FD8C0}" type="parTrans" cxnId="{2E197146-C72E-4EF8-BEDB-AE20449D509D}">
      <dgm:prSet/>
      <dgm:spPr/>
      <dgm:t>
        <a:bodyPr/>
        <a:lstStyle/>
        <a:p>
          <a:endParaRPr lang="en-US"/>
        </a:p>
      </dgm:t>
    </dgm:pt>
    <dgm:pt modelId="{6B26643B-EF45-497E-A3A2-15C63C328C56}" type="sibTrans" cxnId="{2E197146-C72E-4EF8-BEDB-AE20449D509D}">
      <dgm:prSet/>
      <dgm:spPr/>
      <dgm:t>
        <a:bodyPr/>
        <a:lstStyle/>
        <a:p>
          <a:endParaRPr lang="en-US"/>
        </a:p>
      </dgm:t>
    </dgm:pt>
    <dgm:pt modelId="{90A4EF2A-E38A-B946-8051-35866F4D937C}" type="pres">
      <dgm:prSet presAssocID="{9E2189EC-5F6D-4E0F-98DC-EEE24F7004E5}" presName="outerComposite" presStyleCnt="0">
        <dgm:presLayoutVars>
          <dgm:chMax val="5"/>
          <dgm:dir/>
          <dgm:resizeHandles val="exact"/>
        </dgm:presLayoutVars>
      </dgm:prSet>
      <dgm:spPr/>
    </dgm:pt>
    <dgm:pt modelId="{2A8C538F-44E8-3B42-9CB6-A42B8356DCFC}" type="pres">
      <dgm:prSet presAssocID="{9E2189EC-5F6D-4E0F-98DC-EEE24F7004E5}" presName="dummyMaxCanvas" presStyleCnt="0">
        <dgm:presLayoutVars/>
      </dgm:prSet>
      <dgm:spPr/>
    </dgm:pt>
    <dgm:pt modelId="{58EF1DDC-5858-F14E-BBDC-8EB4AF141056}" type="pres">
      <dgm:prSet presAssocID="{9E2189EC-5F6D-4E0F-98DC-EEE24F7004E5}" presName="FourNodes_1" presStyleLbl="node1" presStyleIdx="0" presStyleCnt="4">
        <dgm:presLayoutVars>
          <dgm:bulletEnabled val="1"/>
        </dgm:presLayoutVars>
      </dgm:prSet>
      <dgm:spPr/>
    </dgm:pt>
    <dgm:pt modelId="{DE42A3FB-0B23-F444-ABCD-FFD9EDA7471E}" type="pres">
      <dgm:prSet presAssocID="{9E2189EC-5F6D-4E0F-98DC-EEE24F7004E5}" presName="FourNodes_2" presStyleLbl="node1" presStyleIdx="1" presStyleCnt="4">
        <dgm:presLayoutVars>
          <dgm:bulletEnabled val="1"/>
        </dgm:presLayoutVars>
      </dgm:prSet>
      <dgm:spPr/>
    </dgm:pt>
    <dgm:pt modelId="{3078D9DE-FE07-8B48-A521-F744E7279830}" type="pres">
      <dgm:prSet presAssocID="{9E2189EC-5F6D-4E0F-98DC-EEE24F7004E5}" presName="FourNodes_3" presStyleLbl="node1" presStyleIdx="2" presStyleCnt="4">
        <dgm:presLayoutVars>
          <dgm:bulletEnabled val="1"/>
        </dgm:presLayoutVars>
      </dgm:prSet>
      <dgm:spPr/>
    </dgm:pt>
    <dgm:pt modelId="{1C94BD71-9AF1-864D-A988-BC667AD11B7A}" type="pres">
      <dgm:prSet presAssocID="{9E2189EC-5F6D-4E0F-98DC-EEE24F7004E5}" presName="FourNodes_4" presStyleLbl="node1" presStyleIdx="3" presStyleCnt="4">
        <dgm:presLayoutVars>
          <dgm:bulletEnabled val="1"/>
        </dgm:presLayoutVars>
      </dgm:prSet>
      <dgm:spPr/>
    </dgm:pt>
    <dgm:pt modelId="{74908554-F826-8A45-BC00-E7D11D4D249E}" type="pres">
      <dgm:prSet presAssocID="{9E2189EC-5F6D-4E0F-98DC-EEE24F7004E5}" presName="FourConn_1-2" presStyleLbl="fgAccFollowNode1" presStyleIdx="0" presStyleCnt="3">
        <dgm:presLayoutVars>
          <dgm:bulletEnabled val="1"/>
        </dgm:presLayoutVars>
      </dgm:prSet>
      <dgm:spPr/>
    </dgm:pt>
    <dgm:pt modelId="{AA10A945-D0DD-3A46-A4B0-66D428C00734}" type="pres">
      <dgm:prSet presAssocID="{9E2189EC-5F6D-4E0F-98DC-EEE24F7004E5}" presName="FourConn_2-3" presStyleLbl="fgAccFollowNode1" presStyleIdx="1" presStyleCnt="3">
        <dgm:presLayoutVars>
          <dgm:bulletEnabled val="1"/>
        </dgm:presLayoutVars>
      </dgm:prSet>
      <dgm:spPr/>
    </dgm:pt>
    <dgm:pt modelId="{1F68FB4E-7FEB-5948-9A7B-7BC2C2969685}" type="pres">
      <dgm:prSet presAssocID="{9E2189EC-5F6D-4E0F-98DC-EEE24F7004E5}" presName="FourConn_3-4" presStyleLbl="fgAccFollowNode1" presStyleIdx="2" presStyleCnt="3">
        <dgm:presLayoutVars>
          <dgm:bulletEnabled val="1"/>
        </dgm:presLayoutVars>
      </dgm:prSet>
      <dgm:spPr/>
    </dgm:pt>
    <dgm:pt modelId="{2C93287F-57DC-9A4B-BDD9-A8FD697B135B}" type="pres">
      <dgm:prSet presAssocID="{9E2189EC-5F6D-4E0F-98DC-EEE24F7004E5}" presName="FourNodes_1_text" presStyleLbl="node1" presStyleIdx="3" presStyleCnt="4">
        <dgm:presLayoutVars>
          <dgm:bulletEnabled val="1"/>
        </dgm:presLayoutVars>
      </dgm:prSet>
      <dgm:spPr/>
    </dgm:pt>
    <dgm:pt modelId="{6049E34D-FC12-854B-8351-992DD0089BC0}" type="pres">
      <dgm:prSet presAssocID="{9E2189EC-5F6D-4E0F-98DC-EEE24F7004E5}" presName="FourNodes_2_text" presStyleLbl="node1" presStyleIdx="3" presStyleCnt="4">
        <dgm:presLayoutVars>
          <dgm:bulletEnabled val="1"/>
        </dgm:presLayoutVars>
      </dgm:prSet>
      <dgm:spPr/>
    </dgm:pt>
    <dgm:pt modelId="{237A3C28-1092-BD44-8C89-E0C7D43BBAEC}" type="pres">
      <dgm:prSet presAssocID="{9E2189EC-5F6D-4E0F-98DC-EEE24F7004E5}" presName="FourNodes_3_text" presStyleLbl="node1" presStyleIdx="3" presStyleCnt="4">
        <dgm:presLayoutVars>
          <dgm:bulletEnabled val="1"/>
        </dgm:presLayoutVars>
      </dgm:prSet>
      <dgm:spPr/>
    </dgm:pt>
    <dgm:pt modelId="{D1D6ACAD-34BF-FA41-B1E5-68DAEB938F82}" type="pres">
      <dgm:prSet presAssocID="{9E2189EC-5F6D-4E0F-98DC-EEE24F7004E5}" presName="FourNodes_4_text" presStyleLbl="node1" presStyleIdx="3" presStyleCnt="4">
        <dgm:presLayoutVars>
          <dgm:bulletEnabled val="1"/>
        </dgm:presLayoutVars>
      </dgm:prSet>
      <dgm:spPr/>
    </dgm:pt>
  </dgm:ptLst>
  <dgm:cxnLst>
    <dgm:cxn modelId="{FBB40312-31E1-4024-AA2F-A34427A41C56}" srcId="{9E2189EC-5F6D-4E0F-98DC-EEE24F7004E5}" destId="{530FCED6-7AE3-4BCF-83A0-36EA1770E055}" srcOrd="2" destOrd="0" parTransId="{F0AC7CC6-6F1C-4DC3-BECA-258CF3A8ED65}" sibTransId="{23C45A1F-8BAB-48FE-9994-F8B16B65BC72}"/>
    <dgm:cxn modelId="{30163118-70BB-C046-9451-BDDAEAE6C2BA}" type="presOf" srcId="{A5B0BBA6-1073-435E-B80D-E5E05DD61EB0}" destId="{2C93287F-57DC-9A4B-BDD9-A8FD697B135B}" srcOrd="1" destOrd="0" presId="urn:microsoft.com/office/officeart/2005/8/layout/vProcess5"/>
    <dgm:cxn modelId="{386C4521-44CB-5043-83FC-33C47D878C90}" type="presOf" srcId="{4461CE1A-EA6F-460A-B5BA-54CCFDA17B37}" destId="{1C94BD71-9AF1-864D-A988-BC667AD11B7A}" srcOrd="0" destOrd="0" presId="urn:microsoft.com/office/officeart/2005/8/layout/vProcess5"/>
    <dgm:cxn modelId="{FAA7B933-F0D7-474C-B580-AB62E73CEF50}" type="presOf" srcId="{20E0FE7E-B437-4A26-8A8B-E5705C087F51}" destId="{DE42A3FB-0B23-F444-ABCD-FFD9EDA7471E}" srcOrd="0" destOrd="0" presId="urn:microsoft.com/office/officeart/2005/8/layout/vProcess5"/>
    <dgm:cxn modelId="{D6A4AE41-638C-2C49-8421-A2FFFBEF4816}" type="presOf" srcId="{530FCED6-7AE3-4BCF-83A0-36EA1770E055}" destId="{237A3C28-1092-BD44-8C89-E0C7D43BBAEC}" srcOrd="1" destOrd="0" presId="urn:microsoft.com/office/officeart/2005/8/layout/vProcess5"/>
    <dgm:cxn modelId="{2E197146-C72E-4EF8-BEDB-AE20449D509D}" srcId="{9E2189EC-5F6D-4E0F-98DC-EEE24F7004E5}" destId="{4461CE1A-EA6F-460A-B5BA-54CCFDA17B37}" srcOrd="3" destOrd="0" parTransId="{C29B06EB-8555-4C31-B2DA-6784671FD8C0}" sibTransId="{6B26643B-EF45-497E-A3A2-15C63C328C56}"/>
    <dgm:cxn modelId="{76597648-AF11-0840-ABC6-9FA9218CEE9E}" type="presOf" srcId="{13C66EA8-071D-4C57-8F5D-7E091B8E306C}" destId="{AA10A945-D0DD-3A46-A4B0-66D428C00734}" srcOrd="0" destOrd="0" presId="urn:microsoft.com/office/officeart/2005/8/layout/vProcess5"/>
    <dgm:cxn modelId="{69B21A5C-E275-5849-9238-3C1DADC8ECB0}" type="presOf" srcId="{A5B0BBA6-1073-435E-B80D-E5E05DD61EB0}" destId="{58EF1DDC-5858-F14E-BBDC-8EB4AF141056}" srcOrd="0" destOrd="0" presId="urn:microsoft.com/office/officeart/2005/8/layout/vProcess5"/>
    <dgm:cxn modelId="{4EC57C65-9C19-F54A-849E-9416F39C3565}" type="presOf" srcId="{23C45A1F-8BAB-48FE-9994-F8B16B65BC72}" destId="{1F68FB4E-7FEB-5948-9A7B-7BC2C2969685}" srcOrd="0" destOrd="0" presId="urn:microsoft.com/office/officeart/2005/8/layout/vProcess5"/>
    <dgm:cxn modelId="{C72FDC66-08F9-9248-9DDA-3ECB5675DB6E}" type="presOf" srcId="{7E3641D9-DF97-45AB-AFA0-A375E1250B54}" destId="{74908554-F826-8A45-BC00-E7D11D4D249E}" srcOrd="0" destOrd="0" presId="urn:microsoft.com/office/officeart/2005/8/layout/vProcess5"/>
    <dgm:cxn modelId="{91490C79-B07F-3245-A26F-B1AD39DCFF9F}" type="presOf" srcId="{530FCED6-7AE3-4BCF-83A0-36EA1770E055}" destId="{3078D9DE-FE07-8B48-A521-F744E7279830}" srcOrd="0" destOrd="0" presId="urn:microsoft.com/office/officeart/2005/8/layout/vProcess5"/>
    <dgm:cxn modelId="{93443780-65F0-6E4D-A29A-11F6009B1032}" type="presOf" srcId="{9E2189EC-5F6D-4E0F-98DC-EEE24F7004E5}" destId="{90A4EF2A-E38A-B946-8051-35866F4D937C}" srcOrd="0" destOrd="0" presId="urn:microsoft.com/office/officeart/2005/8/layout/vProcess5"/>
    <dgm:cxn modelId="{DA85599A-55B6-4BA4-A1E9-1D2436899DDB}" srcId="{9E2189EC-5F6D-4E0F-98DC-EEE24F7004E5}" destId="{20E0FE7E-B437-4A26-8A8B-E5705C087F51}" srcOrd="1" destOrd="0" parTransId="{93392823-C5BB-4CF2-BABD-6C091DC51D53}" sibTransId="{13C66EA8-071D-4C57-8F5D-7E091B8E306C}"/>
    <dgm:cxn modelId="{489BF3B8-BDE1-6D47-8964-21F5E260F8DC}" type="presOf" srcId="{4461CE1A-EA6F-460A-B5BA-54CCFDA17B37}" destId="{D1D6ACAD-34BF-FA41-B1E5-68DAEB938F82}" srcOrd="1" destOrd="0" presId="urn:microsoft.com/office/officeart/2005/8/layout/vProcess5"/>
    <dgm:cxn modelId="{F8895EEA-575C-4246-87E9-60FEFE0B1BD6}" srcId="{9E2189EC-5F6D-4E0F-98DC-EEE24F7004E5}" destId="{A5B0BBA6-1073-435E-B80D-E5E05DD61EB0}" srcOrd="0" destOrd="0" parTransId="{A2AE7E1F-9E6E-44EC-9C61-F41404A3328B}" sibTransId="{7E3641D9-DF97-45AB-AFA0-A375E1250B54}"/>
    <dgm:cxn modelId="{18CE55FB-4691-BD44-92DC-547BDF8CD4CB}" type="presOf" srcId="{20E0FE7E-B437-4A26-8A8B-E5705C087F51}" destId="{6049E34D-FC12-854B-8351-992DD0089BC0}" srcOrd="1" destOrd="0" presId="urn:microsoft.com/office/officeart/2005/8/layout/vProcess5"/>
    <dgm:cxn modelId="{976B32AB-C804-874C-AB80-8A97DBB7D1F3}" type="presParOf" srcId="{90A4EF2A-E38A-B946-8051-35866F4D937C}" destId="{2A8C538F-44E8-3B42-9CB6-A42B8356DCFC}" srcOrd="0" destOrd="0" presId="urn:microsoft.com/office/officeart/2005/8/layout/vProcess5"/>
    <dgm:cxn modelId="{8E6D152F-B798-FA44-9CC5-B29DE1E80981}" type="presParOf" srcId="{90A4EF2A-E38A-B946-8051-35866F4D937C}" destId="{58EF1DDC-5858-F14E-BBDC-8EB4AF141056}" srcOrd="1" destOrd="0" presId="urn:microsoft.com/office/officeart/2005/8/layout/vProcess5"/>
    <dgm:cxn modelId="{7D09CA7B-ED2B-4341-B36F-4B381AB755B3}" type="presParOf" srcId="{90A4EF2A-E38A-B946-8051-35866F4D937C}" destId="{DE42A3FB-0B23-F444-ABCD-FFD9EDA7471E}" srcOrd="2" destOrd="0" presId="urn:microsoft.com/office/officeart/2005/8/layout/vProcess5"/>
    <dgm:cxn modelId="{E626231F-4FB6-534C-93F2-A0A0A31B56C2}" type="presParOf" srcId="{90A4EF2A-E38A-B946-8051-35866F4D937C}" destId="{3078D9DE-FE07-8B48-A521-F744E7279830}" srcOrd="3" destOrd="0" presId="urn:microsoft.com/office/officeart/2005/8/layout/vProcess5"/>
    <dgm:cxn modelId="{62C14687-0A2C-5C47-8D92-1EC7E1B1FA87}" type="presParOf" srcId="{90A4EF2A-E38A-B946-8051-35866F4D937C}" destId="{1C94BD71-9AF1-864D-A988-BC667AD11B7A}" srcOrd="4" destOrd="0" presId="urn:microsoft.com/office/officeart/2005/8/layout/vProcess5"/>
    <dgm:cxn modelId="{B287FE01-E5CD-0D48-999C-2D6B71347C30}" type="presParOf" srcId="{90A4EF2A-E38A-B946-8051-35866F4D937C}" destId="{74908554-F826-8A45-BC00-E7D11D4D249E}" srcOrd="5" destOrd="0" presId="urn:microsoft.com/office/officeart/2005/8/layout/vProcess5"/>
    <dgm:cxn modelId="{785BFE3A-7F14-2444-8D2C-A1A4901E10EF}" type="presParOf" srcId="{90A4EF2A-E38A-B946-8051-35866F4D937C}" destId="{AA10A945-D0DD-3A46-A4B0-66D428C00734}" srcOrd="6" destOrd="0" presId="urn:microsoft.com/office/officeart/2005/8/layout/vProcess5"/>
    <dgm:cxn modelId="{81D76901-4F5E-434B-BA61-B716496C283E}" type="presParOf" srcId="{90A4EF2A-E38A-B946-8051-35866F4D937C}" destId="{1F68FB4E-7FEB-5948-9A7B-7BC2C2969685}" srcOrd="7" destOrd="0" presId="urn:microsoft.com/office/officeart/2005/8/layout/vProcess5"/>
    <dgm:cxn modelId="{86A144DE-53B8-4840-9FF5-8787F7B4E949}" type="presParOf" srcId="{90A4EF2A-E38A-B946-8051-35866F4D937C}" destId="{2C93287F-57DC-9A4B-BDD9-A8FD697B135B}" srcOrd="8" destOrd="0" presId="urn:microsoft.com/office/officeart/2005/8/layout/vProcess5"/>
    <dgm:cxn modelId="{8F4BA874-9801-6242-8791-A6D3B11847E3}" type="presParOf" srcId="{90A4EF2A-E38A-B946-8051-35866F4D937C}" destId="{6049E34D-FC12-854B-8351-992DD0089BC0}" srcOrd="9" destOrd="0" presId="urn:microsoft.com/office/officeart/2005/8/layout/vProcess5"/>
    <dgm:cxn modelId="{AA0D0632-5CBD-AF43-8988-65C938E4E23C}" type="presParOf" srcId="{90A4EF2A-E38A-B946-8051-35866F4D937C}" destId="{237A3C28-1092-BD44-8C89-E0C7D43BBAEC}" srcOrd="10" destOrd="0" presId="urn:microsoft.com/office/officeart/2005/8/layout/vProcess5"/>
    <dgm:cxn modelId="{0B504541-FD7C-5749-9A67-80324B3605FF}" type="presParOf" srcId="{90A4EF2A-E38A-B946-8051-35866F4D937C}" destId="{D1D6ACAD-34BF-FA41-B1E5-68DAEB938F82}"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55B8094-8D9A-4190-B10D-650E6F8E257D}"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742F8CB6-D50B-4B52-8373-55A7938AB284}">
      <dgm:prSet/>
      <dgm:spPr/>
      <dgm:t>
        <a:bodyPr/>
        <a:lstStyle/>
        <a:p>
          <a:r>
            <a:rPr lang="en-US" b="1"/>
            <a:t>CARDIOVASCULAR/SHOCK INDEX: </a:t>
          </a:r>
          <a:endParaRPr lang="en-US"/>
        </a:p>
      </dgm:t>
    </dgm:pt>
    <dgm:pt modelId="{2ECFA6B0-0B6A-41FB-8209-4E97EBA98EB6}" type="parTrans" cxnId="{EEFC705A-76DD-4339-8C3C-93A9387E9FEB}">
      <dgm:prSet/>
      <dgm:spPr/>
      <dgm:t>
        <a:bodyPr/>
        <a:lstStyle/>
        <a:p>
          <a:endParaRPr lang="en-US"/>
        </a:p>
      </dgm:t>
    </dgm:pt>
    <dgm:pt modelId="{BF4A63C1-0D78-4AE7-A956-58EEBF648ED5}" type="sibTrans" cxnId="{EEFC705A-76DD-4339-8C3C-93A9387E9FEB}">
      <dgm:prSet/>
      <dgm:spPr/>
      <dgm:t>
        <a:bodyPr/>
        <a:lstStyle/>
        <a:p>
          <a:endParaRPr lang="en-US"/>
        </a:p>
      </dgm:t>
    </dgm:pt>
    <dgm:pt modelId="{E2E2A195-3E1E-4A45-B1A5-6D02996C3F88}">
      <dgm:prSet/>
      <dgm:spPr/>
      <dgm:t>
        <a:bodyPr/>
        <a:lstStyle/>
        <a:p>
          <a:r>
            <a:rPr lang="en-US"/>
            <a:t>The utilization of the shock index has been found to be a more sensitive indicator.  </a:t>
          </a:r>
        </a:p>
      </dgm:t>
    </dgm:pt>
    <dgm:pt modelId="{74D99744-CF85-4B8D-BF6B-388BD309503A}" type="parTrans" cxnId="{304809C1-24D5-4063-9500-1786FE1F9C53}">
      <dgm:prSet/>
      <dgm:spPr/>
      <dgm:t>
        <a:bodyPr/>
        <a:lstStyle/>
        <a:p>
          <a:endParaRPr lang="en-US"/>
        </a:p>
      </dgm:t>
    </dgm:pt>
    <dgm:pt modelId="{A7E8A866-551D-40C6-AD14-DC3A7DB9D092}" type="sibTrans" cxnId="{304809C1-24D5-4063-9500-1786FE1F9C53}">
      <dgm:prSet/>
      <dgm:spPr/>
      <dgm:t>
        <a:bodyPr/>
        <a:lstStyle/>
        <a:p>
          <a:endParaRPr lang="en-US"/>
        </a:p>
      </dgm:t>
    </dgm:pt>
    <dgm:pt modelId="{EA5CEDC8-B10A-476D-B65E-4108A36A39BC}">
      <dgm:prSet/>
      <dgm:spPr/>
      <dgm:t>
        <a:bodyPr/>
        <a:lstStyle/>
        <a:p>
          <a:r>
            <a:rPr lang="en-US"/>
            <a:t>It is calculated as the quotient of the systolic blood pressure by the heart rate (shock index = heart rate/systolic blood pressure). </a:t>
          </a:r>
        </a:p>
      </dgm:t>
    </dgm:pt>
    <dgm:pt modelId="{76F1887D-FA3A-4011-9D76-F8A8BE676A5A}" type="parTrans" cxnId="{4836FA7E-309B-438C-9850-C736BB7522A2}">
      <dgm:prSet/>
      <dgm:spPr/>
      <dgm:t>
        <a:bodyPr/>
        <a:lstStyle/>
        <a:p>
          <a:endParaRPr lang="en-US"/>
        </a:p>
      </dgm:t>
    </dgm:pt>
    <dgm:pt modelId="{EB2F3EC4-76E0-48F4-99C3-6DFA6DC61307}" type="sibTrans" cxnId="{4836FA7E-309B-438C-9850-C736BB7522A2}">
      <dgm:prSet/>
      <dgm:spPr/>
      <dgm:t>
        <a:bodyPr/>
        <a:lstStyle/>
        <a:p>
          <a:endParaRPr lang="en-US"/>
        </a:p>
      </dgm:t>
    </dgm:pt>
    <dgm:pt modelId="{A2634FE3-D716-49D6-8995-51A1B98651C7}">
      <dgm:prSet/>
      <dgm:spPr/>
      <dgm:t>
        <a:bodyPr/>
        <a:lstStyle/>
        <a:p>
          <a:r>
            <a:rPr lang="en-US"/>
            <a:t>A shock index of 0.5-0.7 is considered normal </a:t>
          </a:r>
        </a:p>
      </dgm:t>
    </dgm:pt>
    <dgm:pt modelId="{2E357771-F22F-4733-8533-4E590D9D7BA5}" type="parTrans" cxnId="{852BD028-CB68-458A-8FAD-09A50F841AD6}">
      <dgm:prSet/>
      <dgm:spPr/>
      <dgm:t>
        <a:bodyPr/>
        <a:lstStyle/>
        <a:p>
          <a:endParaRPr lang="en-US"/>
        </a:p>
      </dgm:t>
    </dgm:pt>
    <dgm:pt modelId="{FFE9F51E-EE21-4F13-99AE-C533450D9A70}" type="sibTrans" cxnId="{852BD028-CB68-458A-8FAD-09A50F841AD6}">
      <dgm:prSet/>
      <dgm:spPr/>
      <dgm:t>
        <a:bodyPr/>
        <a:lstStyle/>
        <a:p>
          <a:endParaRPr lang="en-US"/>
        </a:p>
      </dgm:t>
    </dgm:pt>
    <dgm:pt modelId="{E17FC500-954E-4DFA-A09F-E34181F5BBC6}">
      <dgm:prSet/>
      <dgm:spPr/>
      <dgm:t>
        <a:bodyPr/>
        <a:lstStyle/>
        <a:p>
          <a:r>
            <a:rPr lang="en-US"/>
            <a:t>When it exceeds 0.7, the patient is in shock. </a:t>
          </a:r>
        </a:p>
      </dgm:t>
    </dgm:pt>
    <dgm:pt modelId="{31844C9A-630A-46A4-8D72-21E0AC6D5109}" type="parTrans" cxnId="{FF981DA9-2E5C-44EF-864E-E69BF5DC953E}">
      <dgm:prSet/>
      <dgm:spPr/>
      <dgm:t>
        <a:bodyPr/>
        <a:lstStyle/>
        <a:p>
          <a:endParaRPr lang="en-US"/>
        </a:p>
      </dgm:t>
    </dgm:pt>
    <dgm:pt modelId="{3CB6346F-8C52-4390-AAD3-4904DA06ECA2}" type="sibTrans" cxnId="{FF981DA9-2E5C-44EF-864E-E69BF5DC953E}">
      <dgm:prSet/>
      <dgm:spPr/>
      <dgm:t>
        <a:bodyPr/>
        <a:lstStyle/>
        <a:p>
          <a:endParaRPr lang="en-US"/>
        </a:p>
      </dgm:t>
    </dgm:pt>
    <dgm:pt modelId="{2AE078E5-FBFA-384A-A378-7E25A1791769}" type="pres">
      <dgm:prSet presAssocID="{B55B8094-8D9A-4190-B10D-650E6F8E257D}" presName="linear" presStyleCnt="0">
        <dgm:presLayoutVars>
          <dgm:animLvl val="lvl"/>
          <dgm:resizeHandles val="exact"/>
        </dgm:presLayoutVars>
      </dgm:prSet>
      <dgm:spPr/>
    </dgm:pt>
    <dgm:pt modelId="{CEB29275-FE26-C348-B8C4-9EFA7E10AA3B}" type="pres">
      <dgm:prSet presAssocID="{742F8CB6-D50B-4B52-8373-55A7938AB284}" presName="parentText" presStyleLbl="node1" presStyleIdx="0" presStyleCnt="1">
        <dgm:presLayoutVars>
          <dgm:chMax val="0"/>
          <dgm:bulletEnabled val="1"/>
        </dgm:presLayoutVars>
      </dgm:prSet>
      <dgm:spPr/>
    </dgm:pt>
    <dgm:pt modelId="{A3EA57D2-0DC3-0447-A7D9-3D3223682734}" type="pres">
      <dgm:prSet presAssocID="{742F8CB6-D50B-4B52-8373-55A7938AB284}" presName="childText" presStyleLbl="revTx" presStyleIdx="0" presStyleCnt="1">
        <dgm:presLayoutVars>
          <dgm:bulletEnabled val="1"/>
        </dgm:presLayoutVars>
      </dgm:prSet>
      <dgm:spPr/>
    </dgm:pt>
  </dgm:ptLst>
  <dgm:cxnLst>
    <dgm:cxn modelId="{5E9E7B19-A6AD-F643-97F2-62A9E09A1AB5}" type="presOf" srcId="{A2634FE3-D716-49D6-8995-51A1B98651C7}" destId="{A3EA57D2-0DC3-0447-A7D9-3D3223682734}" srcOrd="0" destOrd="2" presId="urn:microsoft.com/office/officeart/2005/8/layout/vList2"/>
    <dgm:cxn modelId="{852BD028-CB68-458A-8FAD-09A50F841AD6}" srcId="{742F8CB6-D50B-4B52-8373-55A7938AB284}" destId="{A2634FE3-D716-49D6-8995-51A1B98651C7}" srcOrd="2" destOrd="0" parTransId="{2E357771-F22F-4733-8533-4E590D9D7BA5}" sibTransId="{FFE9F51E-EE21-4F13-99AE-C533450D9A70}"/>
    <dgm:cxn modelId="{8222844C-A0AD-1942-9C25-ED7C093BA369}" type="presOf" srcId="{742F8CB6-D50B-4B52-8373-55A7938AB284}" destId="{CEB29275-FE26-C348-B8C4-9EFA7E10AA3B}" srcOrd="0" destOrd="0" presId="urn:microsoft.com/office/officeart/2005/8/layout/vList2"/>
    <dgm:cxn modelId="{EEFC705A-76DD-4339-8C3C-93A9387E9FEB}" srcId="{B55B8094-8D9A-4190-B10D-650E6F8E257D}" destId="{742F8CB6-D50B-4B52-8373-55A7938AB284}" srcOrd="0" destOrd="0" parTransId="{2ECFA6B0-0B6A-41FB-8209-4E97EBA98EB6}" sibTransId="{BF4A63C1-0D78-4AE7-A956-58EEBF648ED5}"/>
    <dgm:cxn modelId="{4836FA7E-309B-438C-9850-C736BB7522A2}" srcId="{742F8CB6-D50B-4B52-8373-55A7938AB284}" destId="{EA5CEDC8-B10A-476D-B65E-4108A36A39BC}" srcOrd="1" destOrd="0" parTransId="{76F1887D-FA3A-4011-9D76-F8A8BE676A5A}" sibTransId="{EB2F3EC4-76E0-48F4-99C3-6DFA6DC61307}"/>
    <dgm:cxn modelId="{E8569A88-F971-CE44-94E7-368E0E7FFCF9}" type="presOf" srcId="{B55B8094-8D9A-4190-B10D-650E6F8E257D}" destId="{2AE078E5-FBFA-384A-A378-7E25A1791769}" srcOrd="0" destOrd="0" presId="urn:microsoft.com/office/officeart/2005/8/layout/vList2"/>
    <dgm:cxn modelId="{FF981DA9-2E5C-44EF-864E-E69BF5DC953E}" srcId="{742F8CB6-D50B-4B52-8373-55A7938AB284}" destId="{E17FC500-954E-4DFA-A09F-E34181F5BBC6}" srcOrd="3" destOrd="0" parTransId="{31844C9A-630A-46A4-8D72-21E0AC6D5109}" sibTransId="{3CB6346F-8C52-4390-AAD3-4904DA06ECA2}"/>
    <dgm:cxn modelId="{6C63EBC0-9644-B446-8BC7-DA467BB8DD2C}" type="presOf" srcId="{E17FC500-954E-4DFA-A09F-E34181F5BBC6}" destId="{A3EA57D2-0DC3-0447-A7D9-3D3223682734}" srcOrd="0" destOrd="3" presId="urn:microsoft.com/office/officeart/2005/8/layout/vList2"/>
    <dgm:cxn modelId="{304809C1-24D5-4063-9500-1786FE1F9C53}" srcId="{742F8CB6-D50B-4B52-8373-55A7938AB284}" destId="{E2E2A195-3E1E-4A45-B1A5-6D02996C3F88}" srcOrd="0" destOrd="0" parTransId="{74D99744-CF85-4B8D-BF6B-388BD309503A}" sibTransId="{A7E8A866-551D-40C6-AD14-DC3A7DB9D092}"/>
    <dgm:cxn modelId="{9AD744C6-FEBD-9F4C-B61B-B32E36BB9801}" type="presOf" srcId="{EA5CEDC8-B10A-476D-B65E-4108A36A39BC}" destId="{A3EA57D2-0DC3-0447-A7D9-3D3223682734}" srcOrd="0" destOrd="1" presId="urn:microsoft.com/office/officeart/2005/8/layout/vList2"/>
    <dgm:cxn modelId="{47AA8BF8-C95B-8447-8EB7-D098E9BEF612}" type="presOf" srcId="{E2E2A195-3E1E-4A45-B1A5-6D02996C3F88}" destId="{A3EA57D2-0DC3-0447-A7D9-3D3223682734}" srcOrd="0" destOrd="0" presId="urn:microsoft.com/office/officeart/2005/8/layout/vList2"/>
    <dgm:cxn modelId="{72B89CB2-5B95-834A-B750-04AFB63E7541}" type="presParOf" srcId="{2AE078E5-FBFA-384A-A378-7E25A1791769}" destId="{CEB29275-FE26-C348-B8C4-9EFA7E10AA3B}" srcOrd="0" destOrd="0" presId="urn:microsoft.com/office/officeart/2005/8/layout/vList2"/>
    <dgm:cxn modelId="{34D0FBFA-B5CB-DC43-8364-9D439AD6AC51}" type="presParOf" srcId="{2AE078E5-FBFA-384A-A378-7E25A1791769}" destId="{A3EA57D2-0DC3-0447-A7D9-3D3223682734}"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C426E7F-BDD0-40B7-ABFA-88097B6CEDE5}"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0DF63C10-8D65-490B-8E12-CFC0A454BDDD}">
      <dgm:prSet/>
      <dgm:spPr/>
      <dgm:t>
        <a:bodyPr/>
        <a:lstStyle/>
        <a:p>
          <a:r>
            <a:rPr lang="en-US" b="1"/>
            <a:t>CARDIOVASCULAR/ RASI</a:t>
          </a:r>
          <a:endParaRPr lang="en-US"/>
        </a:p>
      </dgm:t>
    </dgm:pt>
    <dgm:pt modelId="{30E43C79-2571-4020-AF2A-560E749A90F4}" type="parTrans" cxnId="{68DBED88-E57A-4A05-A532-D6521291144E}">
      <dgm:prSet/>
      <dgm:spPr/>
      <dgm:t>
        <a:bodyPr/>
        <a:lstStyle/>
        <a:p>
          <a:endParaRPr lang="en-US"/>
        </a:p>
      </dgm:t>
    </dgm:pt>
    <dgm:pt modelId="{07BF66BC-8F65-4187-9595-4548094ADCC8}" type="sibTrans" cxnId="{68DBED88-E57A-4A05-A532-D6521291144E}">
      <dgm:prSet/>
      <dgm:spPr/>
      <dgm:t>
        <a:bodyPr/>
        <a:lstStyle/>
        <a:p>
          <a:endParaRPr lang="en-US"/>
        </a:p>
      </dgm:t>
    </dgm:pt>
    <dgm:pt modelId="{C345F164-07B5-4D89-A5D2-014E0F19F939}">
      <dgm:prSet/>
      <dgm:spPr/>
      <dgm:t>
        <a:bodyPr/>
        <a:lstStyle/>
        <a:p>
          <a:r>
            <a:rPr lang="en-US"/>
            <a:t>RASI: Respiratory adjusted shock index </a:t>
          </a:r>
        </a:p>
      </dgm:t>
    </dgm:pt>
    <dgm:pt modelId="{311CFB88-825A-495C-880C-B2DDF02040F4}" type="parTrans" cxnId="{5F30E06B-E426-488E-BD9A-3BA7A8433183}">
      <dgm:prSet/>
      <dgm:spPr/>
      <dgm:t>
        <a:bodyPr/>
        <a:lstStyle/>
        <a:p>
          <a:endParaRPr lang="en-US"/>
        </a:p>
      </dgm:t>
    </dgm:pt>
    <dgm:pt modelId="{1129D2D1-F757-495B-956C-2ADD2CB51771}" type="sibTrans" cxnId="{5F30E06B-E426-488E-BD9A-3BA7A8433183}">
      <dgm:prSet/>
      <dgm:spPr/>
      <dgm:t>
        <a:bodyPr/>
        <a:lstStyle/>
        <a:p>
          <a:endParaRPr lang="en-US"/>
        </a:p>
      </dgm:t>
    </dgm:pt>
    <dgm:pt modelId="{AB1CADFA-1D39-4878-A1A5-F977D9FA6F4F}">
      <dgm:prSet/>
      <dgm:spPr/>
      <dgm:t>
        <a:bodyPr/>
        <a:lstStyle/>
        <a:p>
          <a:r>
            <a:rPr lang="en-US"/>
            <a:t>RASI felt to be more sensitive such as the Shock Index</a:t>
          </a:r>
        </a:p>
      </dgm:t>
    </dgm:pt>
    <dgm:pt modelId="{9B0B0375-B459-4C1C-BDA7-4E8C9378F083}" type="parTrans" cxnId="{63FEE172-C0BE-4F53-85EF-C38DEBD954EF}">
      <dgm:prSet/>
      <dgm:spPr/>
      <dgm:t>
        <a:bodyPr/>
        <a:lstStyle/>
        <a:p>
          <a:endParaRPr lang="en-US"/>
        </a:p>
      </dgm:t>
    </dgm:pt>
    <dgm:pt modelId="{3729F49E-00F7-4EAF-BC66-4BE5D31471D1}" type="sibTrans" cxnId="{63FEE172-C0BE-4F53-85EF-C38DEBD954EF}">
      <dgm:prSet/>
      <dgm:spPr/>
      <dgm:t>
        <a:bodyPr/>
        <a:lstStyle/>
        <a:p>
          <a:endParaRPr lang="en-US"/>
        </a:p>
      </dgm:t>
    </dgm:pt>
    <dgm:pt modelId="{ADAFB7A7-C352-471D-8E9A-44A914BC7A24}">
      <dgm:prSet/>
      <dgm:spPr/>
      <dgm:t>
        <a:bodyPr/>
        <a:lstStyle/>
        <a:p>
          <a:r>
            <a:rPr lang="en-US"/>
            <a:t>RASI is calculated by multiplying the shock index by (respiratory rate/10). </a:t>
          </a:r>
        </a:p>
      </dgm:t>
    </dgm:pt>
    <dgm:pt modelId="{5B526A8F-3AC5-4E4A-9753-49DBA6E98607}" type="parTrans" cxnId="{C396CFEA-8C8D-4286-AE1B-4215D6A72000}">
      <dgm:prSet/>
      <dgm:spPr/>
      <dgm:t>
        <a:bodyPr/>
        <a:lstStyle/>
        <a:p>
          <a:endParaRPr lang="en-US"/>
        </a:p>
      </dgm:t>
    </dgm:pt>
    <dgm:pt modelId="{DBB6DB9C-1D18-4BCC-B455-4DFD416D3485}" type="sibTrans" cxnId="{C396CFEA-8C8D-4286-AE1B-4215D6A72000}">
      <dgm:prSet/>
      <dgm:spPr/>
      <dgm:t>
        <a:bodyPr/>
        <a:lstStyle/>
        <a:p>
          <a:endParaRPr lang="en-US"/>
        </a:p>
      </dgm:t>
    </dgm:pt>
    <dgm:pt modelId="{4A8684B3-0050-4848-AC91-1FC995A7F74A}">
      <dgm:prSet/>
      <dgm:spPr/>
      <dgm:t>
        <a:bodyPr/>
        <a:lstStyle/>
        <a:p>
          <a:r>
            <a:rPr lang="en-US"/>
            <a:t>When the RASI is greater than 1.3, it suggests that the patient is in occult shock. </a:t>
          </a:r>
        </a:p>
      </dgm:t>
    </dgm:pt>
    <dgm:pt modelId="{4F96847A-6D38-46DE-A108-847F997709A0}" type="parTrans" cxnId="{731B8FA7-46E9-4DC0-B780-838AFEFD8FDC}">
      <dgm:prSet/>
      <dgm:spPr/>
      <dgm:t>
        <a:bodyPr/>
        <a:lstStyle/>
        <a:p>
          <a:endParaRPr lang="en-US"/>
        </a:p>
      </dgm:t>
    </dgm:pt>
    <dgm:pt modelId="{4AE3A1D7-A144-4548-878A-429FF38569FA}" type="sibTrans" cxnId="{731B8FA7-46E9-4DC0-B780-838AFEFD8FDC}">
      <dgm:prSet/>
      <dgm:spPr/>
      <dgm:t>
        <a:bodyPr/>
        <a:lstStyle/>
        <a:p>
          <a:endParaRPr lang="en-US"/>
        </a:p>
      </dgm:t>
    </dgm:pt>
    <dgm:pt modelId="{F838B9AF-044B-0444-B9C1-59C8F8625A22}" type="pres">
      <dgm:prSet presAssocID="{8C426E7F-BDD0-40B7-ABFA-88097B6CEDE5}" presName="linear" presStyleCnt="0">
        <dgm:presLayoutVars>
          <dgm:animLvl val="lvl"/>
          <dgm:resizeHandles val="exact"/>
        </dgm:presLayoutVars>
      </dgm:prSet>
      <dgm:spPr/>
    </dgm:pt>
    <dgm:pt modelId="{ED35A543-2E05-7D47-AB29-5B365C3877BD}" type="pres">
      <dgm:prSet presAssocID="{0DF63C10-8D65-490B-8E12-CFC0A454BDDD}" presName="parentText" presStyleLbl="node1" presStyleIdx="0" presStyleCnt="1">
        <dgm:presLayoutVars>
          <dgm:chMax val="0"/>
          <dgm:bulletEnabled val="1"/>
        </dgm:presLayoutVars>
      </dgm:prSet>
      <dgm:spPr/>
    </dgm:pt>
    <dgm:pt modelId="{53C6A8A8-BD03-4A44-A863-0F538EF5484C}" type="pres">
      <dgm:prSet presAssocID="{0DF63C10-8D65-490B-8E12-CFC0A454BDDD}" presName="childText" presStyleLbl="revTx" presStyleIdx="0" presStyleCnt="1">
        <dgm:presLayoutVars>
          <dgm:bulletEnabled val="1"/>
        </dgm:presLayoutVars>
      </dgm:prSet>
      <dgm:spPr/>
    </dgm:pt>
  </dgm:ptLst>
  <dgm:cxnLst>
    <dgm:cxn modelId="{3B81F00C-73CB-364F-8A52-652B40110B13}" type="presOf" srcId="{ADAFB7A7-C352-471D-8E9A-44A914BC7A24}" destId="{53C6A8A8-BD03-4A44-A863-0F538EF5484C}" srcOrd="0" destOrd="2" presId="urn:microsoft.com/office/officeart/2005/8/layout/vList2"/>
    <dgm:cxn modelId="{2E69843E-ABBE-044A-B450-51ECFFE25960}" type="presOf" srcId="{4A8684B3-0050-4848-AC91-1FC995A7F74A}" destId="{53C6A8A8-BD03-4A44-A863-0F538EF5484C}" srcOrd="0" destOrd="3" presId="urn:microsoft.com/office/officeart/2005/8/layout/vList2"/>
    <dgm:cxn modelId="{5F30E06B-E426-488E-BD9A-3BA7A8433183}" srcId="{0DF63C10-8D65-490B-8E12-CFC0A454BDDD}" destId="{C345F164-07B5-4D89-A5D2-014E0F19F939}" srcOrd="0" destOrd="0" parTransId="{311CFB88-825A-495C-880C-B2DDF02040F4}" sibTransId="{1129D2D1-F757-495B-956C-2ADD2CB51771}"/>
    <dgm:cxn modelId="{63FEE172-C0BE-4F53-85EF-C38DEBD954EF}" srcId="{0DF63C10-8D65-490B-8E12-CFC0A454BDDD}" destId="{AB1CADFA-1D39-4878-A1A5-F977D9FA6F4F}" srcOrd="1" destOrd="0" parTransId="{9B0B0375-B459-4C1C-BDA7-4E8C9378F083}" sibTransId="{3729F49E-00F7-4EAF-BC66-4BE5D31471D1}"/>
    <dgm:cxn modelId="{68DBED88-E57A-4A05-A532-D6521291144E}" srcId="{8C426E7F-BDD0-40B7-ABFA-88097B6CEDE5}" destId="{0DF63C10-8D65-490B-8E12-CFC0A454BDDD}" srcOrd="0" destOrd="0" parTransId="{30E43C79-2571-4020-AF2A-560E749A90F4}" sibTransId="{07BF66BC-8F65-4187-9595-4548094ADCC8}"/>
    <dgm:cxn modelId="{A4AAAA95-C251-DE4A-9860-D2C6AF34BF1D}" type="presOf" srcId="{0DF63C10-8D65-490B-8E12-CFC0A454BDDD}" destId="{ED35A543-2E05-7D47-AB29-5B365C3877BD}" srcOrd="0" destOrd="0" presId="urn:microsoft.com/office/officeart/2005/8/layout/vList2"/>
    <dgm:cxn modelId="{062FF497-B512-DF49-ABCF-511C45CD1067}" type="presOf" srcId="{C345F164-07B5-4D89-A5D2-014E0F19F939}" destId="{53C6A8A8-BD03-4A44-A863-0F538EF5484C}" srcOrd="0" destOrd="0" presId="urn:microsoft.com/office/officeart/2005/8/layout/vList2"/>
    <dgm:cxn modelId="{731B8FA7-46E9-4DC0-B780-838AFEFD8FDC}" srcId="{0DF63C10-8D65-490B-8E12-CFC0A454BDDD}" destId="{4A8684B3-0050-4848-AC91-1FC995A7F74A}" srcOrd="3" destOrd="0" parTransId="{4F96847A-6D38-46DE-A108-847F997709A0}" sibTransId="{4AE3A1D7-A144-4548-878A-429FF38569FA}"/>
    <dgm:cxn modelId="{865262BF-1BD0-B14C-BE7D-1663AAEFB419}" type="presOf" srcId="{AB1CADFA-1D39-4878-A1A5-F977D9FA6F4F}" destId="{53C6A8A8-BD03-4A44-A863-0F538EF5484C}" srcOrd="0" destOrd="1" presId="urn:microsoft.com/office/officeart/2005/8/layout/vList2"/>
    <dgm:cxn modelId="{47445DCC-A0C4-1B4F-814E-0A6C2886646E}" type="presOf" srcId="{8C426E7F-BDD0-40B7-ABFA-88097B6CEDE5}" destId="{F838B9AF-044B-0444-B9C1-59C8F8625A22}" srcOrd="0" destOrd="0" presId="urn:microsoft.com/office/officeart/2005/8/layout/vList2"/>
    <dgm:cxn modelId="{C396CFEA-8C8D-4286-AE1B-4215D6A72000}" srcId="{0DF63C10-8D65-490B-8E12-CFC0A454BDDD}" destId="{ADAFB7A7-C352-471D-8E9A-44A914BC7A24}" srcOrd="2" destOrd="0" parTransId="{5B526A8F-3AC5-4E4A-9753-49DBA6E98607}" sibTransId="{DBB6DB9C-1D18-4BCC-B455-4DFD416D3485}"/>
    <dgm:cxn modelId="{F4DDAA00-8F14-E14A-BDBC-2CC10BECB71B}" type="presParOf" srcId="{F838B9AF-044B-0444-B9C1-59C8F8625A22}" destId="{ED35A543-2E05-7D47-AB29-5B365C3877BD}" srcOrd="0" destOrd="0" presId="urn:microsoft.com/office/officeart/2005/8/layout/vList2"/>
    <dgm:cxn modelId="{2C339002-31A6-1348-B0DA-F2AA421FE2FD}" type="presParOf" srcId="{F838B9AF-044B-0444-B9C1-59C8F8625A22}" destId="{53C6A8A8-BD03-4A44-A863-0F538EF5484C}"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8D67F26-0240-4E8A-86A5-B4CB59AB0B64}"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07EA7C4A-ABB8-4A18-ABFB-09900CB04352}">
      <dgm:prSet/>
      <dgm:spPr/>
      <dgm:t>
        <a:bodyPr/>
        <a:lstStyle/>
        <a:p>
          <a:r>
            <a:rPr lang="en-US"/>
            <a:t>AND NOW THE PHYSICAL</a:t>
          </a:r>
        </a:p>
      </dgm:t>
    </dgm:pt>
    <dgm:pt modelId="{67F897D3-0660-4A6A-88EB-29F7D6CF2A49}" type="parTrans" cxnId="{FBE9F2A5-F95B-44A7-8C8F-33F8B88A917A}">
      <dgm:prSet/>
      <dgm:spPr/>
      <dgm:t>
        <a:bodyPr/>
        <a:lstStyle/>
        <a:p>
          <a:endParaRPr lang="en-US"/>
        </a:p>
      </dgm:t>
    </dgm:pt>
    <dgm:pt modelId="{5FCD2DAF-0096-4562-B51C-5750376CB4D2}" type="sibTrans" cxnId="{FBE9F2A5-F95B-44A7-8C8F-33F8B88A917A}">
      <dgm:prSet/>
      <dgm:spPr/>
      <dgm:t>
        <a:bodyPr/>
        <a:lstStyle/>
        <a:p>
          <a:endParaRPr lang="en-US"/>
        </a:p>
      </dgm:t>
    </dgm:pt>
    <dgm:pt modelId="{4B1BF0AE-31FE-417F-AA6E-E5F240D3FB24}">
      <dgm:prSet/>
      <dgm:spPr/>
      <dgm:t>
        <a:bodyPr/>
        <a:lstStyle/>
        <a:p>
          <a:r>
            <a:rPr lang="en-US"/>
            <a:t>Full evaluation must be performed and not limited to the complaint</a:t>
          </a:r>
        </a:p>
      </dgm:t>
    </dgm:pt>
    <dgm:pt modelId="{6D4D0E3C-D3B3-404A-987E-BA1535ABB3D9}" type="parTrans" cxnId="{20209BEB-6B7A-44F5-ADF3-E9A32C6FD88C}">
      <dgm:prSet/>
      <dgm:spPr/>
      <dgm:t>
        <a:bodyPr/>
        <a:lstStyle/>
        <a:p>
          <a:endParaRPr lang="en-US"/>
        </a:p>
      </dgm:t>
    </dgm:pt>
    <dgm:pt modelId="{39D1CA4B-861F-4E46-9428-F854DC9F03F6}" type="sibTrans" cxnId="{20209BEB-6B7A-44F5-ADF3-E9A32C6FD88C}">
      <dgm:prSet/>
      <dgm:spPr/>
      <dgm:t>
        <a:bodyPr/>
        <a:lstStyle/>
        <a:p>
          <a:endParaRPr lang="en-US"/>
        </a:p>
      </dgm:t>
    </dgm:pt>
    <dgm:pt modelId="{CC46EC1F-DBDA-4B1D-9DD5-DCDF9BABE2B2}">
      <dgm:prSet/>
      <dgm:spPr/>
      <dgm:t>
        <a:bodyPr/>
        <a:lstStyle/>
        <a:p>
          <a:r>
            <a:rPr lang="en-US"/>
            <a:t>Elderly tend to downplay injuries.</a:t>
          </a:r>
        </a:p>
      </dgm:t>
    </dgm:pt>
    <dgm:pt modelId="{72E758DF-D2EF-482B-881D-1EA68D05F4BC}" type="parTrans" cxnId="{C5DFCED4-603C-424F-AA7C-0B84106566EA}">
      <dgm:prSet/>
      <dgm:spPr/>
      <dgm:t>
        <a:bodyPr/>
        <a:lstStyle/>
        <a:p>
          <a:endParaRPr lang="en-US"/>
        </a:p>
      </dgm:t>
    </dgm:pt>
    <dgm:pt modelId="{74C25EC6-248C-4FB8-A10C-117348D29929}" type="sibTrans" cxnId="{C5DFCED4-603C-424F-AA7C-0B84106566EA}">
      <dgm:prSet/>
      <dgm:spPr/>
      <dgm:t>
        <a:bodyPr/>
        <a:lstStyle/>
        <a:p>
          <a:endParaRPr lang="en-US"/>
        </a:p>
      </dgm:t>
    </dgm:pt>
    <dgm:pt modelId="{3E5C270F-3537-4BF4-AFC0-F0E40E596C52}">
      <dgm:prSet/>
      <dgm:spPr/>
      <dgm:t>
        <a:bodyPr/>
        <a:lstStyle/>
        <a:p>
          <a:r>
            <a:rPr lang="en-US"/>
            <a:t>Have delays in recognition of injuries</a:t>
          </a:r>
        </a:p>
      </dgm:t>
    </dgm:pt>
    <dgm:pt modelId="{2A55C324-59E8-4ECB-9B32-367F8AC5B1A9}" type="parTrans" cxnId="{1498514A-70E0-4646-B790-D02211B1FF28}">
      <dgm:prSet/>
      <dgm:spPr/>
      <dgm:t>
        <a:bodyPr/>
        <a:lstStyle/>
        <a:p>
          <a:endParaRPr lang="en-US"/>
        </a:p>
      </dgm:t>
    </dgm:pt>
    <dgm:pt modelId="{675F7247-7557-4931-BD0B-2F0B71409D3F}" type="sibTrans" cxnId="{1498514A-70E0-4646-B790-D02211B1FF28}">
      <dgm:prSet/>
      <dgm:spPr/>
      <dgm:t>
        <a:bodyPr/>
        <a:lstStyle/>
        <a:p>
          <a:endParaRPr lang="en-US"/>
        </a:p>
      </dgm:t>
    </dgm:pt>
    <dgm:pt modelId="{2B2358E6-E840-4B22-8DA4-4F0AFDF7D8AB}">
      <dgm:prSet/>
      <dgm:spPr/>
      <dgm:t>
        <a:bodyPr/>
        <a:lstStyle/>
        <a:p>
          <a:r>
            <a:rPr lang="en-US"/>
            <a:t>Comorbid issues may blunt their ability to perceive injuries</a:t>
          </a:r>
        </a:p>
      </dgm:t>
    </dgm:pt>
    <dgm:pt modelId="{BC70AD90-1A30-43B3-A7B3-9DFEC95CE9BB}" type="parTrans" cxnId="{754F2A54-0D7E-48EA-B40B-9B6DDE2011BD}">
      <dgm:prSet/>
      <dgm:spPr/>
      <dgm:t>
        <a:bodyPr/>
        <a:lstStyle/>
        <a:p>
          <a:endParaRPr lang="en-US"/>
        </a:p>
      </dgm:t>
    </dgm:pt>
    <dgm:pt modelId="{2FAA2A1C-563F-4D9F-A60B-6C432C00C4AB}" type="sibTrans" cxnId="{754F2A54-0D7E-48EA-B40B-9B6DDE2011BD}">
      <dgm:prSet/>
      <dgm:spPr/>
      <dgm:t>
        <a:bodyPr/>
        <a:lstStyle/>
        <a:p>
          <a:endParaRPr lang="en-US"/>
        </a:p>
      </dgm:t>
    </dgm:pt>
    <dgm:pt modelId="{9CEEDA23-0778-41F7-A850-0CF5B740180F}">
      <dgm:prSet/>
      <dgm:spPr/>
      <dgm:t>
        <a:bodyPr/>
        <a:lstStyle/>
        <a:p>
          <a:r>
            <a:rPr lang="en-US"/>
            <a:t>Neuropathy</a:t>
          </a:r>
        </a:p>
      </dgm:t>
    </dgm:pt>
    <dgm:pt modelId="{E2040589-14DA-4926-901A-6788FDE69B6A}" type="parTrans" cxnId="{CF29F1B7-1F8D-4A55-8C2F-F5824AE747B6}">
      <dgm:prSet/>
      <dgm:spPr/>
      <dgm:t>
        <a:bodyPr/>
        <a:lstStyle/>
        <a:p>
          <a:endParaRPr lang="en-US"/>
        </a:p>
      </dgm:t>
    </dgm:pt>
    <dgm:pt modelId="{E042133C-D4FA-41C0-AC2F-DA63319EBB5C}" type="sibTrans" cxnId="{CF29F1B7-1F8D-4A55-8C2F-F5824AE747B6}">
      <dgm:prSet/>
      <dgm:spPr/>
      <dgm:t>
        <a:bodyPr/>
        <a:lstStyle/>
        <a:p>
          <a:endParaRPr lang="en-US"/>
        </a:p>
      </dgm:t>
    </dgm:pt>
    <dgm:pt modelId="{67D59DBD-8BB8-4538-AECB-C8CAC0AA2784}">
      <dgm:prSet/>
      <dgm:spPr/>
      <dgm:t>
        <a:bodyPr/>
        <a:lstStyle/>
        <a:p>
          <a:r>
            <a:rPr lang="en-US"/>
            <a:t>Medications</a:t>
          </a:r>
        </a:p>
      </dgm:t>
    </dgm:pt>
    <dgm:pt modelId="{A7C8E476-CCD3-4843-B093-BD997160D5D9}" type="parTrans" cxnId="{46BFF28C-E7CB-4CC5-9C5B-8F084B7E2EBC}">
      <dgm:prSet/>
      <dgm:spPr/>
      <dgm:t>
        <a:bodyPr/>
        <a:lstStyle/>
        <a:p>
          <a:endParaRPr lang="en-US"/>
        </a:p>
      </dgm:t>
    </dgm:pt>
    <dgm:pt modelId="{0B725E52-B1AA-4FEB-A6A2-0A0BC5E008AC}" type="sibTrans" cxnId="{46BFF28C-E7CB-4CC5-9C5B-8F084B7E2EBC}">
      <dgm:prSet/>
      <dgm:spPr/>
      <dgm:t>
        <a:bodyPr/>
        <a:lstStyle/>
        <a:p>
          <a:endParaRPr lang="en-US"/>
        </a:p>
      </dgm:t>
    </dgm:pt>
    <dgm:pt modelId="{E421AB6C-95BC-442E-A979-3188C66ACBE7}">
      <dgm:prSet/>
      <dgm:spPr/>
      <dgm:t>
        <a:bodyPr/>
        <a:lstStyle/>
        <a:p>
          <a:r>
            <a:rPr lang="en-US"/>
            <a:t>Dementia</a:t>
          </a:r>
        </a:p>
      </dgm:t>
    </dgm:pt>
    <dgm:pt modelId="{66B15BE7-67FB-47AB-A126-306AC49088D2}" type="parTrans" cxnId="{F654F35C-3714-456D-AB91-391DCD32AA8C}">
      <dgm:prSet/>
      <dgm:spPr/>
      <dgm:t>
        <a:bodyPr/>
        <a:lstStyle/>
        <a:p>
          <a:endParaRPr lang="en-US"/>
        </a:p>
      </dgm:t>
    </dgm:pt>
    <dgm:pt modelId="{A08B8E09-DCF7-4744-8A55-11ED44A394E4}" type="sibTrans" cxnId="{F654F35C-3714-456D-AB91-391DCD32AA8C}">
      <dgm:prSet/>
      <dgm:spPr/>
      <dgm:t>
        <a:bodyPr/>
        <a:lstStyle/>
        <a:p>
          <a:endParaRPr lang="en-US"/>
        </a:p>
      </dgm:t>
    </dgm:pt>
    <dgm:pt modelId="{99222C76-593F-456C-BA4D-FFC4901AA9FF}">
      <dgm:prSet/>
      <dgm:spPr/>
      <dgm:t>
        <a:bodyPr/>
        <a:lstStyle/>
        <a:p>
          <a:r>
            <a:rPr lang="en-US"/>
            <a:t>Difficulty localizing pain</a:t>
          </a:r>
        </a:p>
      </dgm:t>
    </dgm:pt>
    <dgm:pt modelId="{56EC3D4D-E2ED-4550-A1E1-5EAC4CF44F4B}" type="parTrans" cxnId="{D941DC51-F17D-44D7-9EE5-C90C111BE305}">
      <dgm:prSet/>
      <dgm:spPr/>
      <dgm:t>
        <a:bodyPr/>
        <a:lstStyle/>
        <a:p>
          <a:endParaRPr lang="en-US"/>
        </a:p>
      </dgm:t>
    </dgm:pt>
    <dgm:pt modelId="{41C6EFA4-DC41-4DD5-96B0-922D64C5703A}" type="sibTrans" cxnId="{D941DC51-F17D-44D7-9EE5-C90C111BE305}">
      <dgm:prSet/>
      <dgm:spPr/>
      <dgm:t>
        <a:bodyPr/>
        <a:lstStyle/>
        <a:p>
          <a:endParaRPr lang="en-US"/>
        </a:p>
      </dgm:t>
    </dgm:pt>
    <dgm:pt modelId="{5D148496-84E8-8B4C-8820-FCBFB6BFE7A2}" type="pres">
      <dgm:prSet presAssocID="{88D67F26-0240-4E8A-86A5-B4CB59AB0B64}" presName="linear" presStyleCnt="0">
        <dgm:presLayoutVars>
          <dgm:animLvl val="lvl"/>
          <dgm:resizeHandles val="exact"/>
        </dgm:presLayoutVars>
      </dgm:prSet>
      <dgm:spPr/>
    </dgm:pt>
    <dgm:pt modelId="{E79C298F-E44A-C14A-9D94-65B2CD20BC36}" type="pres">
      <dgm:prSet presAssocID="{07EA7C4A-ABB8-4A18-ABFB-09900CB04352}" presName="parentText" presStyleLbl="node1" presStyleIdx="0" presStyleCnt="5">
        <dgm:presLayoutVars>
          <dgm:chMax val="0"/>
          <dgm:bulletEnabled val="1"/>
        </dgm:presLayoutVars>
      </dgm:prSet>
      <dgm:spPr/>
    </dgm:pt>
    <dgm:pt modelId="{18820850-7D94-1540-884A-BAE396435EA3}" type="pres">
      <dgm:prSet presAssocID="{5FCD2DAF-0096-4562-B51C-5750376CB4D2}" presName="spacer" presStyleCnt="0"/>
      <dgm:spPr/>
    </dgm:pt>
    <dgm:pt modelId="{286DEECD-9B88-5C4A-986F-C2E9298FF274}" type="pres">
      <dgm:prSet presAssocID="{4B1BF0AE-31FE-417F-AA6E-E5F240D3FB24}" presName="parentText" presStyleLbl="node1" presStyleIdx="1" presStyleCnt="5">
        <dgm:presLayoutVars>
          <dgm:chMax val="0"/>
          <dgm:bulletEnabled val="1"/>
        </dgm:presLayoutVars>
      </dgm:prSet>
      <dgm:spPr/>
    </dgm:pt>
    <dgm:pt modelId="{0A785D2A-AF21-884A-A600-61E8B5FA6A3C}" type="pres">
      <dgm:prSet presAssocID="{39D1CA4B-861F-4E46-9428-F854DC9F03F6}" presName="spacer" presStyleCnt="0"/>
      <dgm:spPr/>
    </dgm:pt>
    <dgm:pt modelId="{9D3BB063-2BBC-FD4A-A826-CCC4AA1C4384}" type="pres">
      <dgm:prSet presAssocID="{CC46EC1F-DBDA-4B1D-9DD5-DCDF9BABE2B2}" presName="parentText" presStyleLbl="node1" presStyleIdx="2" presStyleCnt="5">
        <dgm:presLayoutVars>
          <dgm:chMax val="0"/>
          <dgm:bulletEnabled val="1"/>
        </dgm:presLayoutVars>
      </dgm:prSet>
      <dgm:spPr/>
    </dgm:pt>
    <dgm:pt modelId="{8B1BB23F-C35C-EB4A-A44E-19888D517183}" type="pres">
      <dgm:prSet presAssocID="{74C25EC6-248C-4FB8-A10C-117348D29929}" presName="spacer" presStyleCnt="0"/>
      <dgm:spPr/>
    </dgm:pt>
    <dgm:pt modelId="{BE963ADA-9F10-EE45-848A-71D57502EB7B}" type="pres">
      <dgm:prSet presAssocID="{3E5C270F-3537-4BF4-AFC0-F0E40E596C52}" presName="parentText" presStyleLbl="node1" presStyleIdx="3" presStyleCnt="5">
        <dgm:presLayoutVars>
          <dgm:chMax val="0"/>
          <dgm:bulletEnabled val="1"/>
        </dgm:presLayoutVars>
      </dgm:prSet>
      <dgm:spPr/>
    </dgm:pt>
    <dgm:pt modelId="{2E3E0414-A551-1C43-A612-9F6E55DFC9AE}" type="pres">
      <dgm:prSet presAssocID="{675F7247-7557-4931-BD0B-2F0B71409D3F}" presName="spacer" presStyleCnt="0"/>
      <dgm:spPr/>
    </dgm:pt>
    <dgm:pt modelId="{45476B8D-3EC5-1F4E-86F2-86620B526E31}" type="pres">
      <dgm:prSet presAssocID="{2B2358E6-E840-4B22-8DA4-4F0AFDF7D8AB}" presName="parentText" presStyleLbl="node1" presStyleIdx="4" presStyleCnt="5">
        <dgm:presLayoutVars>
          <dgm:chMax val="0"/>
          <dgm:bulletEnabled val="1"/>
        </dgm:presLayoutVars>
      </dgm:prSet>
      <dgm:spPr/>
    </dgm:pt>
    <dgm:pt modelId="{06B1FE12-2BE4-1441-90B1-7CA0A7FB759B}" type="pres">
      <dgm:prSet presAssocID="{2B2358E6-E840-4B22-8DA4-4F0AFDF7D8AB}" presName="childText" presStyleLbl="revTx" presStyleIdx="0" presStyleCnt="1">
        <dgm:presLayoutVars>
          <dgm:bulletEnabled val="1"/>
        </dgm:presLayoutVars>
      </dgm:prSet>
      <dgm:spPr/>
    </dgm:pt>
  </dgm:ptLst>
  <dgm:cxnLst>
    <dgm:cxn modelId="{417C7908-BAE9-B347-9D6F-0D5FE0370E68}" type="presOf" srcId="{E421AB6C-95BC-442E-A979-3188C66ACBE7}" destId="{06B1FE12-2BE4-1441-90B1-7CA0A7FB759B}" srcOrd="0" destOrd="2" presId="urn:microsoft.com/office/officeart/2005/8/layout/vList2"/>
    <dgm:cxn modelId="{E871F31A-B54B-7F43-A18E-C56BC1ED9702}" type="presOf" srcId="{07EA7C4A-ABB8-4A18-ABFB-09900CB04352}" destId="{E79C298F-E44A-C14A-9D94-65B2CD20BC36}" srcOrd="0" destOrd="0" presId="urn:microsoft.com/office/officeart/2005/8/layout/vList2"/>
    <dgm:cxn modelId="{FB631E1F-22D3-174A-A518-29693666E8AE}" type="presOf" srcId="{CC46EC1F-DBDA-4B1D-9DD5-DCDF9BABE2B2}" destId="{9D3BB063-2BBC-FD4A-A826-CCC4AA1C4384}" srcOrd="0" destOrd="0" presId="urn:microsoft.com/office/officeart/2005/8/layout/vList2"/>
    <dgm:cxn modelId="{FB8F2A3D-D41A-7345-BAA2-7B4F53CDE462}" type="presOf" srcId="{88D67F26-0240-4E8A-86A5-B4CB59AB0B64}" destId="{5D148496-84E8-8B4C-8820-FCBFB6BFE7A2}" srcOrd="0" destOrd="0" presId="urn:microsoft.com/office/officeart/2005/8/layout/vList2"/>
    <dgm:cxn modelId="{EE737D46-6E34-EF41-BA01-AAB7DD48E62E}" type="presOf" srcId="{9CEEDA23-0778-41F7-A850-0CF5B740180F}" destId="{06B1FE12-2BE4-1441-90B1-7CA0A7FB759B}" srcOrd="0" destOrd="0" presId="urn:microsoft.com/office/officeart/2005/8/layout/vList2"/>
    <dgm:cxn modelId="{1498514A-70E0-4646-B790-D02211B1FF28}" srcId="{88D67F26-0240-4E8A-86A5-B4CB59AB0B64}" destId="{3E5C270F-3537-4BF4-AFC0-F0E40E596C52}" srcOrd="3" destOrd="0" parTransId="{2A55C324-59E8-4ECB-9B32-367F8AC5B1A9}" sibTransId="{675F7247-7557-4931-BD0B-2F0B71409D3F}"/>
    <dgm:cxn modelId="{D941DC51-F17D-44D7-9EE5-C90C111BE305}" srcId="{2B2358E6-E840-4B22-8DA4-4F0AFDF7D8AB}" destId="{99222C76-593F-456C-BA4D-FFC4901AA9FF}" srcOrd="3" destOrd="0" parTransId="{56EC3D4D-E2ED-4550-A1E1-5EAC4CF44F4B}" sibTransId="{41C6EFA4-DC41-4DD5-96B0-922D64C5703A}"/>
    <dgm:cxn modelId="{754F2A54-0D7E-48EA-B40B-9B6DDE2011BD}" srcId="{88D67F26-0240-4E8A-86A5-B4CB59AB0B64}" destId="{2B2358E6-E840-4B22-8DA4-4F0AFDF7D8AB}" srcOrd="4" destOrd="0" parTransId="{BC70AD90-1A30-43B3-A7B3-9DFEC95CE9BB}" sibTransId="{2FAA2A1C-563F-4D9F-A60B-6C432C00C4AB}"/>
    <dgm:cxn modelId="{5098D554-6DCC-1F46-B026-0071F64E1508}" type="presOf" srcId="{4B1BF0AE-31FE-417F-AA6E-E5F240D3FB24}" destId="{286DEECD-9B88-5C4A-986F-C2E9298FF274}" srcOrd="0" destOrd="0" presId="urn:microsoft.com/office/officeart/2005/8/layout/vList2"/>
    <dgm:cxn modelId="{F654F35C-3714-456D-AB91-391DCD32AA8C}" srcId="{2B2358E6-E840-4B22-8DA4-4F0AFDF7D8AB}" destId="{E421AB6C-95BC-442E-A979-3188C66ACBE7}" srcOrd="2" destOrd="0" parTransId="{66B15BE7-67FB-47AB-A126-306AC49088D2}" sibTransId="{A08B8E09-DCF7-4744-8A55-11ED44A394E4}"/>
    <dgm:cxn modelId="{5D69936E-F393-2C43-AFBB-60C56E5E326F}" type="presOf" srcId="{2B2358E6-E840-4B22-8DA4-4F0AFDF7D8AB}" destId="{45476B8D-3EC5-1F4E-86F2-86620B526E31}" srcOrd="0" destOrd="0" presId="urn:microsoft.com/office/officeart/2005/8/layout/vList2"/>
    <dgm:cxn modelId="{FA2F5C8B-8CBE-AE47-9691-A77581140BEC}" type="presOf" srcId="{3E5C270F-3537-4BF4-AFC0-F0E40E596C52}" destId="{BE963ADA-9F10-EE45-848A-71D57502EB7B}" srcOrd="0" destOrd="0" presId="urn:microsoft.com/office/officeart/2005/8/layout/vList2"/>
    <dgm:cxn modelId="{46BFF28C-E7CB-4CC5-9C5B-8F084B7E2EBC}" srcId="{2B2358E6-E840-4B22-8DA4-4F0AFDF7D8AB}" destId="{67D59DBD-8BB8-4538-AECB-C8CAC0AA2784}" srcOrd="1" destOrd="0" parTransId="{A7C8E476-CCD3-4843-B093-BD997160D5D9}" sibTransId="{0B725E52-B1AA-4FEB-A6A2-0A0BC5E008AC}"/>
    <dgm:cxn modelId="{FBE9F2A5-F95B-44A7-8C8F-33F8B88A917A}" srcId="{88D67F26-0240-4E8A-86A5-B4CB59AB0B64}" destId="{07EA7C4A-ABB8-4A18-ABFB-09900CB04352}" srcOrd="0" destOrd="0" parTransId="{67F897D3-0660-4A6A-88EB-29F7D6CF2A49}" sibTransId="{5FCD2DAF-0096-4562-B51C-5750376CB4D2}"/>
    <dgm:cxn modelId="{CF29F1B7-1F8D-4A55-8C2F-F5824AE747B6}" srcId="{2B2358E6-E840-4B22-8DA4-4F0AFDF7D8AB}" destId="{9CEEDA23-0778-41F7-A850-0CF5B740180F}" srcOrd="0" destOrd="0" parTransId="{E2040589-14DA-4926-901A-6788FDE69B6A}" sibTransId="{E042133C-D4FA-41C0-AC2F-DA63319EBB5C}"/>
    <dgm:cxn modelId="{C5DFCED4-603C-424F-AA7C-0B84106566EA}" srcId="{88D67F26-0240-4E8A-86A5-B4CB59AB0B64}" destId="{CC46EC1F-DBDA-4B1D-9DD5-DCDF9BABE2B2}" srcOrd="2" destOrd="0" parTransId="{72E758DF-D2EF-482B-881D-1EA68D05F4BC}" sibTransId="{74C25EC6-248C-4FB8-A10C-117348D29929}"/>
    <dgm:cxn modelId="{17301FD5-79B6-BF40-B805-046C12D21E25}" type="presOf" srcId="{99222C76-593F-456C-BA4D-FFC4901AA9FF}" destId="{06B1FE12-2BE4-1441-90B1-7CA0A7FB759B}" srcOrd="0" destOrd="3" presId="urn:microsoft.com/office/officeart/2005/8/layout/vList2"/>
    <dgm:cxn modelId="{20209BEB-6B7A-44F5-ADF3-E9A32C6FD88C}" srcId="{88D67F26-0240-4E8A-86A5-B4CB59AB0B64}" destId="{4B1BF0AE-31FE-417F-AA6E-E5F240D3FB24}" srcOrd="1" destOrd="0" parTransId="{6D4D0E3C-D3B3-404A-987E-BA1535ABB3D9}" sibTransId="{39D1CA4B-861F-4E46-9428-F854DC9F03F6}"/>
    <dgm:cxn modelId="{E1CEA9F3-7E99-F847-A0C5-E3A864812179}" type="presOf" srcId="{67D59DBD-8BB8-4538-AECB-C8CAC0AA2784}" destId="{06B1FE12-2BE4-1441-90B1-7CA0A7FB759B}" srcOrd="0" destOrd="1" presId="urn:microsoft.com/office/officeart/2005/8/layout/vList2"/>
    <dgm:cxn modelId="{532B5E00-F25C-D84A-88A5-F46E75E07BA5}" type="presParOf" srcId="{5D148496-84E8-8B4C-8820-FCBFB6BFE7A2}" destId="{E79C298F-E44A-C14A-9D94-65B2CD20BC36}" srcOrd="0" destOrd="0" presId="urn:microsoft.com/office/officeart/2005/8/layout/vList2"/>
    <dgm:cxn modelId="{0E80002A-A4DC-AE41-A4FD-5D2BBC93B633}" type="presParOf" srcId="{5D148496-84E8-8B4C-8820-FCBFB6BFE7A2}" destId="{18820850-7D94-1540-884A-BAE396435EA3}" srcOrd="1" destOrd="0" presId="urn:microsoft.com/office/officeart/2005/8/layout/vList2"/>
    <dgm:cxn modelId="{B7F5468C-9373-9F46-92F8-A02E77C43D04}" type="presParOf" srcId="{5D148496-84E8-8B4C-8820-FCBFB6BFE7A2}" destId="{286DEECD-9B88-5C4A-986F-C2E9298FF274}" srcOrd="2" destOrd="0" presId="urn:microsoft.com/office/officeart/2005/8/layout/vList2"/>
    <dgm:cxn modelId="{E20815BC-D5ED-BB4A-898A-09A4F27B94D0}" type="presParOf" srcId="{5D148496-84E8-8B4C-8820-FCBFB6BFE7A2}" destId="{0A785D2A-AF21-884A-A600-61E8B5FA6A3C}" srcOrd="3" destOrd="0" presId="urn:microsoft.com/office/officeart/2005/8/layout/vList2"/>
    <dgm:cxn modelId="{AE18C954-9E39-A64C-93CC-B837C543753B}" type="presParOf" srcId="{5D148496-84E8-8B4C-8820-FCBFB6BFE7A2}" destId="{9D3BB063-2BBC-FD4A-A826-CCC4AA1C4384}" srcOrd="4" destOrd="0" presId="urn:microsoft.com/office/officeart/2005/8/layout/vList2"/>
    <dgm:cxn modelId="{171DB843-CE34-0047-BFA3-5DBB6DB0BA42}" type="presParOf" srcId="{5D148496-84E8-8B4C-8820-FCBFB6BFE7A2}" destId="{8B1BB23F-C35C-EB4A-A44E-19888D517183}" srcOrd="5" destOrd="0" presId="urn:microsoft.com/office/officeart/2005/8/layout/vList2"/>
    <dgm:cxn modelId="{4B0C50CD-49E7-ED4F-96D8-7C4D1B9900E5}" type="presParOf" srcId="{5D148496-84E8-8B4C-8820-FCBFB6BFE7A2}" destId="{BE963ADA-9F10-EE45-848A-71D57502EB7B}" srcOrd="6" destOrd="0" presId="urn:microsoft.com/office/officeart/2005/8/layout/vList2"/>
    <dgm:cxn modelId="{86949E65-2DD4-584A-94A6-71862C4E6A97}" type="presParOf" srcId="{5D148496-84E8-8B4C-8820-FCBFB6BFE7A2}" destId="{2E3E0414-A551-1C43-A612-9F6E55DFC9AE}" srcOrd="7" destOrd="0" presId="urn:microsoft.com/office/officeart/2005/8/layout/vList2"/>
    <dgm:cxn modelId="{EA248C99-E501-3D43-B77C-2B44A27124CE}" type="presParOf" srcId="{5D148496-84E8-8B4C-8820-FCBFB6BFE7A2}" destId="{45476B8D-3EC5-1F4E-86F2-86620B526E31}" srcOrd="8" destOrd="0" presId="urn:microsoft.com/office/officeart/2005/8/layout/vList2"/>
    <dgm:cxn modelId="{B32767E8-A04A-744D-9F3D-88D2296BDC38}" type="presParOf" srcId="{5D148496-84E8-8B4C-8820-FCBFB6BFE7A2}" destId="{06B1FE12-2BE4-1441-90B1-7CA0A7FB759B}"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187C156-1A43-40EF-B3FD-7749058E6BD6}"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F31E3380-12F0-4B82-8D45-B57A8953612F}">
      <dgm:prSet/>
      <dgm:spPr/>
      <dgm:t>
        <a:bodyPr/>
        <a:lstStyle/>
        <a:p>
          <a:r>
            <a:rPr lang="en-US"/>
            <a:t>Not a mark on the patient.  Absolutely no trauma so what happened?</a:t>
          </a:r>
        </a:p>
      </dgm:t>
    </dgm:pt>
    <dgm:pt modelId="{0632D5E8-7710-41E6-AAB5-9CEA1737FBFB}" type="parTrans" cxnId="{128E1636-0E2E-4A2D-A57A-EB1441EA4263}">
      <dgm:prSet/>
      <dgm:spPr/>
      <dgm:t>
        <a:bodyPr/>
        <a:lstStyle/>
        <a:p>
          <a:endParaRPr lang="en-US"/>
        </a:p>
      </dgm:t>
    </dgm:pt>
    <dgm:pt modelId="{5B7102EC-3500-46EC-BCCD-E7F3E9A43180}" type="sibTrans" cxnId="{128E1636-0E2E-4A2D-A57A-EB1441EA4263}">
      <dgm:prSet/>
      <dgm:spPr/>
      <dgm:t>
        <a:bodyPr/>
        <a:lstStyle/>
        <a:p>
          <a:endParaRPr lang="en-US"/>
        </a:p>
      </dgm:t>
    </dgm:pt>
    <dgm:pt modelId="{69696FB2-C848-42B0-89C5-6A2516957D0E}">
      <dgm:prSet/>
      <dgm:spPr/>
      <dgm:t>
        <a:bodyPr/>
        <a:lstStyle/>
        <a:p>
          <a:r>
            <a:rPr lang="en-US"/>
            <a:t>Coup Counter Coup</a:t>
          </a:r>
        </a:p>
      </dgm:t>
    </dgm:pt>
    <dgm:pt modelId="{6D9402BC-D6DC-4977-B1E0-F923A6175E01}" type="parTrans" cxnId="{63369AE5-6BD6-43E1-B966-97114026A717}">
      <dgm:prSet/>
      <dgm:spPr/>
      <dgm:t>
        <a:bodyPr/>
        <a:lstStyle/>
        <a:p>
          <a:endParaRPr lang="en-US"/>
        </a:p>
      </dgm:t>
    </dgm:pt>
    <dgm:pt modelId="{0516C9C6-ED03-466B-8AE6-FF6B06258423}" type="sibTrans" cxnId="{63369AE5-6BD6-43E1-B966-97114026A717}">
      <dgm:prSet/>
      <dgm:spPr/>
      <dgm:t>
        <a:bodyPr/>
        <a:lstStyle/>
        <a:p>
          <a:endParaRPr lang="en-US"/>
        </a:p>
      </dgm:t>
    </dgm:pt>
    <dgm:pt modelId="{B6B0D2D9-0C45-4C1D-9419-C2D9D4233758}">
      <dgm:prSet/>
      <dgm:spPr/>
      <dgm:t>
        <a:bodyPr/>
        <a:lstStyle/>
        <a:p>
          <a:r>
            <a:rPr lang="en-US"/>
            <a:t>Fell later</a:t>
          </a:r>
        </a:p>
      </dgm:t>
    </dgm:pt>
    <dgm:pt modelId="{1B03748C-257D-470A-A6E9-266D3E29A388}" type="parTrans" cxnId="{3DD0AD31-3A23-4F54-B4F7-9E27117FCA38}">
      <dgm:prSet/>
      <dgm:spPr/>
      <dgm:t>
        <a:bodyPr/>
        <a:lstStyle/>
        <a:p>
          <a:endParaRPr lang="en-US"/>
        </a:p>
      </dgm:t>
    </dgm:pt>
    <dgm:pt modelId="{277ABC9E-5BB6-4421-B349-4787A61E3174}" type="sibTrans" cxnId="{3DD0AD31-3A23-4F54-B4F7-9E27117FCA38}">
      <dgm:prSet/>
      <dgm:spPr/>
      <dgm:t>
        <a:bodyPr/>
        <a:lstStyle/>
        <a:p>
          <a:endParaRPr lang="en-US"/>
        </a:p>
      </dgm:t>
    </dgm:pt>
    <dgm:pt modelId="{C7AB58E0-7306-44B9-8BDC-74E35B7DFBF0}">
      <dgm:prSet/>
      <dgm:spPr/>
      <dgm:t>
        <a:bodyPr/>
        <a:lstStyle/>
        <a:p>
          <a:r>
            <a:rPr lang="en-US"/>
            <a:t>Von Willebrand’s!</a:t>
          </a:r>
        </a:p>
      </dgm:t>
    </dgm:pt>
    <dgm:pt modelId="{FA087768-9CE0-4E55-9C5D-F0DF79E0BC60}" type="parTrans" cxnId="{46E962D4-231F-44C6-BEA1-F664D038269C}">
      <dgm:prSet/>
      <dgm:spPr/>
      <dgm:t>
        <a:bodyPr/>
        <a:lstStyle/>
        <a:p>
          <a:endParaRPr lang="en-US"/>
        </a:p>
      </dgm:t>
    </dgm:pt>
    <dgm:pt modelId="{ADB6047D-9464-46DE-A675-B1BABF671982}" type="sibTrans" cxnId="{46E962D4-231F-44C6-BEA1-F664D038269C}">
      <dgm:prSet/>
      <dgm:spPr/>
      <dgm:t>
        <a:bodyPr/>
        <a:lstStyle/>
        <a:p>
          <a:endParaRPr lang="en-US"/>
        </a:p>
      </dgm:t>
    </dgm:pt>
    <dgm:pt modelId="{9A5B5F47-281D-B141-899A-00EE8A7C9A07}" type="pres">
      <dgm:prSet presAssocID="{E187C156-1A43-40EF-B3FD-7749058E6BD6}" presName="outerComposite" presStyleCnt="0">
        <dgm:presLayoutVars>
          <dgm:chMax val="5"/>
          <dgm:dir/>
          <dgm:resizeHandles val="exact"/>
        </dgm:presLayoutVars>
      </dgm:prSet>
      <dgm:spPr/>
    </dgm:pt>
    <dgm:pt modelId="{53ECA81B-1214-E14A-9EEA-38DCC217F11A}" type="pres">
      <dgm:prSet presAssocID="{E187C156-1A43-40EF-B3FD-7749058E6BD6}" presName="dummyMaxCanvas" presStyleCnt="0">
        <dgm:presLayoutVars/>
      </dgm:prSet>
      <dgm:spPr/>
    </dgm:pt>
    <dgm:pt modelId="{58B46748-5018-3B4A-B6F4-645475107719}" type="pres">
      <dgm:prSet presAssocID="{E187C156-1A43-40EF-B3FD-7749058E6BD6}" presName="FourNodes_1" presStyleLbl="node1" presStyleIdx="0" presStyleCnt="4">
        <dgm:presLayoutVars>
          <dgm:bulletEnabled val="1"/>
        </dgm:presLayoutVars>
      </dgm:prSet>
      <dgm:spPr/>
    </dgm:pt>
    <dgm:pt modelId="{03ACDA1C-680F-0A4B-B3EF-0787FB299CC1}" type="pres">
      <dgm:prSet presAssocID="{E187C156-1A43-40EF-B3FD-7749058E6BD6}" presName="FourNodes_2" presStyleLbl="node1" presStyleIdx="1" presStyleCnt="4">
        <dgm:presLayoutVars>
          <dgm:bulletEnabled val="1"/>
        </dgm:presLayoutVars>
      </dgm:prSet>
      <dgm:spPr/>
    </dgm:pt>
    <dgm:pt modelId="{0AB75651-40A9-F948-9B05-FDBAF3345F2B}" type="pres">
      <dgm:prSet presAssocID="{E187C156-1A43-40EF-B3FD-7749058E6BD6}" presName="FourNodes_3" presStyleLbl="node1" presStyleIdx="2" presStyleCnt="4">
        <dgm:presLayoutVars>
          <dgm:bulletEnabled val="1"/>
        </dgm:presLayoutVars>
      </dgm:prSet>
      <dgm:spPr/>
    </dgm:pt>
    <dgm:pt modelId="{CF26D6CD-2D8D-2544-899A-2767B2535252}" type="pres">
      <dgm:prSet presAssocID="{E187C156-1A43-40EF-B3FD-7749058E6BD6}" presName="FourNodes_4" presStyleLbl="node1" presStyleIdx="3" presStyleCnt="4">
        <dgm:presLayoutVars>
          <dgm:bulletEnabled val="1"/>
        </dgm:presLayoutVars>
      </dgm:prSet>
      <dgm:spPr/>
    </dgm:pt>
    <dgm:pt modelId="{DD9A253E-5855-5041-85E9-FF3D1C9AFA9D}" type="pres">
      <dgm:prSet presAssocID="{E187C156-1A43-40EF-B3FD-7749058E6BD6}" presName="FourConn_1-2" presStyleLbl="fgAccFollowNode1" presStyleIdx="0" presStyleCnt="3">
        <dgm:presLayoutVars>
          <dgm:bulletEnabled val="1"/>
        </dgm:presLayoutVars>
      </dgm:prSet>
      <dgm:spPr/>
    </dgm:pt>
    <dgm:pt modelId="{2E5F5039-D256-7249-9352-6F18AA947E77}" type="pres">
      <dgm:prSet presAssocID="{E187C156-1A43-40EF-B3FD-7749058E6BD6}" presName="FourConn_2-3" presStyleLbl="fgAccFollowNode1" presStyleIdx="1" presStyleCnt="3">
        <dgm:presLayoutVars>
          <dgm:bulletEnabled val="1"/>
        </dgm:presLayoutVars>
      </dgm:prSet>
      <dgm:spPr/>
    </dgm:pt>
    <dgm:pt modelId="{6313932B-2BFC-DC4F-8540-D91C0575ACF8}" type="pres">
      <dgm:prSet presAssocID="{E187C156-1A43-40EF-B3FD-7749058E6BD6}" presName="FourConn_3-4" presStyleLbl="fgAccFollowNode1" presStyleIdx="2" presStyleCnt="3">
        <dgm:presLayoutVars>
          <dgm:bulletEnabled val="1"/>
        </dgm:presLayoutVars>
      </dgm:prSet>
      <dgm:spPr/>
    </dgm:pt>
    <dgm:pt modelId="{7C5F178B-09AB-FA43-B194-1F6D7BF37584}" type="pres">
      <dgm:prSet presAssocID="{E187C156-1A43-40EF-B3FD-7749058E6BD6}" presName="FourNodes_1_text" presStyleLbl="node1" presStyleIdx="3" presStyleCnt="4">
        <dgm:presLayoutVars>
          <dgm:bulletEnabled val="1"/>
        </dgm:presLayoutVars>
      </dgm:prSet>
      <dgm:spPr/>
    </dgm:pt>
    <dgm:pt modelId="{E189BB86-5E45-0A43-BE55-F683DB1BD9F2}" type="pres">
      <dgm:prSet presAssocID="{E187C156-1A43-40EF-B3FD-7749058E6BD6}" presName="FourNodes_2_text" presStyleLbl="node1" presStyleIdx="3" presStyleCnt="4">
        <dgm:presLayoutVars>
          <dgm:bulletEnabled val="1"/>
        </dgm:presLayoutVars>
      </dgm:prSet>
      <dgm:spPr/>
    </dgm:pt>
    <dgm:pt modelId="{69D139FB-F3A0-4246-BABC-FC7800D80735}" type="pres">
      <dgm:prSet presAssocID="{E187C156-1A43-40EF-B3FD-7749058E6BD6}" presName="FourNodes_3_text" presStyleLbl="node1" presStyleIdx="3" presStyleCnt="4">
        <dgm:presLayoutVars>
          <dgm:bulletEnabled val="1"/>
        </dgm:presLayoutVars>
      </dgm:prSet>
      <dgm:spPr/>
    </dgm:pt>
    <dgm:pt modelId="{29CB0A01-4869-6346-9B5C-7C7C6B03E1D6}" type="pres">
      <dgm:prSet presAssocID="{E187C156-1A43-40EF-B3FD-7749058E6BD6}" presName="FourNodes_4_text" presStyleLbl="node1" presStyleIdx="3" presStyleCnt="4">
        <dgm:presLayoutVars>
          <dgm:bulletEnabled val="1"/>
        </dgm:presLayoutVars>
      </dgm:prSet>
      <dgm:spPr/>
    </dgm:pt>
  </dgm:ptLst>
  <dgm:cxnLst>
    <dgm:cxn modelId="{3DD0AD31-3A23-4F54-B4F7-9E27117FCA38}" srcId="{E187C156-1A43-40EF-B3FD-7749058E6BD6}" destId="{B6B0D2D9-0C45-4C1D-9419-C2D9D4233758}" srcOrd="2" destOrd="0" parTransId="{1B03748C-257D-470A-A6E9-266D3E29A388}" sibTransId="{277ABC9E-5BB6-4421-B349-4787A61E3174}"/>
    <dgm:cxn modelId="{128E1636-0E2E-4A2D-A57A-EB1441EA4263}" srcId="{E187C156-1A43-40EF-B3FD-7749058E6BD6}" destId="{F31E3380-12F0-4B82-8D45-B57A8953612F}" srcOrd="0" destOrd="0" parTransId="{0632D5E8-7710-41E6-AAB5-9CEA1737FBFB}" sibTransId="{5B7102EC-3500-46EC-BCCD-E7F3E9A43180}"/>
    <dgm:cxn modelId="{40D73B3F-38AE-DA4B-AC7F-412B176B4BC6}" type="presOf" srcId="{69696FB2-C848-42B0-89C5-6A2516957D0E}" destId="{03ACDA1C-680F-0A4B-B3EF-0787FB299CC1}" srcOrd="0" destOrd="0" presId="urn:microsoft.com/office/officeart/2005/8/layout/vProcess5"/>
    <dgm:cxn modelId="{1F26C640-5808-4A40-93C2-058D6914AE31}" type="presOf" srcId="{69696FB2-C848-42B0-89C5-6A2516957D0E}" destId="{E189BB86-5E45-0A43-BE55-F683DB1BD9F2}" srcOrd="1" destOrd="0" presId="urn:microsoft.com/office/officeart/2005/8/layout/vProcess5"/>
    <dgm:cxn modelId="{534E444D-48F1-584B-BE3F-ABC3C1A685D1}" type="presOf" srcId="{C7AB58E0-7306-44B9-8BDC-74E35B7DFBF0}" destId="{CF26D6CD-2D8D-2544-899A-2767B2535252}" srcOrd="0" destOrd="0" presId="urn:microsoft.com/office/officeart/2005/8/layout/vProcess5"/>
    <dgm:cxn modelId="{9A503882-DE14-8846-B2FF-F6A6F2B2E36D}" type="presOf" srcId="{277ABC9E-5BB6-4421-B349-4787A61E3174}" destId="{6313932B-2BFC-DC4F-8540-D91C0575ACF8}" srcOrd="0" destOrd="0" presId="urn:microsoft.com/office/officeart/2005/8/layout/vProcess5"/>
    <dgm:cxn modelId="{98DC129D-E2EB-7644-A994-6E0706E6F0B0}" type="presOf" srcId="{F31E3380-12F0-4B82-8D45-B57A8953612F}" destId="{7C5F178B-09AB-FA43-B194-1F6D7BF37584}" srcOrd="1" destOrd="0" presId="urn:microsoft.com/office/officeart/2005/8/layout/vProcess5"/>
    <dgm:cxn modelId="{F342DAA2-FB94-8745-8895-872274D4CD18}" type="presOf" srcId="{E187C156-1A43-40EF-B3FD-7749058E6BD6}" destId="{9A5B5F47-281D-B141-899A-00EE8A7C9A07}" srcOrd="0" destOrd="0" presId="urn:microsoft.com/office/officeart/2005/8/layout/vProcess5"/>
    <dgm:cxn modelId="{F39E06A3-3E04-4C42-9412-00CE3BE7FB69}" type="presOf" srcId="{B6B0D2D9-0C45-4C1D-9419-C2D9D4233758}" destId="{0AB75651-40A9-F948-9B05-FDBAF3345F2B}" srcOrd="0" destOrd="0" presId="urn:microsoft.com/office/officeart/2005/8/layout/vProcess5"/>
    <dgm:cxn modelId="{B8E7D0B0-0F0F-8945-AF96-F40824C2E100}" type="presOf" srcId="{C7AB58E0-7306-44B9-8BDC-74E35B7DFBF0}" destId="{29CB0A01-4869-6346-9B5C-7C7C6B03E1D6}" srcOrd="1" destOrd="0" presId="urn:microsoft.com/office/officeart/2005/8/layout/vProcess5"/>
    <dgm:cxn modelId="{D3FC2AC1-D0C1-934E-80DF-29A162BADF73}" type="presOf" srcId="{0516C9C6-ED03-466B-8AE6-FF6B06258423}" destId="{2E5F5039-D256-7249-9352-6F18AA947E77}" srcOrd="0" destOrd="0" presId="urn:microsoft.com/office/officeart/2005/8/layout/vProcess5"/>
    <dgm:cxn modelId="{46E962D4-231F-44C6-BEA1-F664D038269C}" srcId="{E187C156-1A43-40EF-B3FD-7749058E6BD6}" destId="{C7AB58E0-7306-44B9-8BDC-74E35B7DFBF0}" srcOrd="3" destOrd="0" parTransId="{FA087768-9CE0-4E55-9C5D-F0DF79E0BC60}" sibTransId="{ADB6047D-9464-46DE-A675-B1BABF671982}"/>
    <dgm:cxn modelId="{B38DBCD7-A5F9-F442-A84B-49637DE7BE1B}" type="presOf" srcId="{F31E3380-12F0-4B82-8D45-B57A8953612F}" destId="{58B46748-5018-3B4A-B6F4-645475107719}" srcOrd="0" destOrd="0" presId="urn:microsoft.com/office/officeart/2005/8/layout/vProcess5"/>
    <dgm:cxn modelId="{33984DDE-D855-E841-8BDF-B4D1DEED7896}" type="presOf" srcId="{5B7102EC-3500-46EC-BCCD-E7F3E9A43180}" destId="{DD9A253E-5855-5041-85E9-FF3D1C9AFA9D}" srcOrd="0" destOrd="0" presId="urn:microsoft.com/office/officeart/2005/8/layout/vProcess5"/>
    <dgm:cxn modelId="{63369AE5-6BD6-43E1-B966-97114026A717}" srcId="{E187C156-1A43-40EF-B3FD-7749058E6BD6}" destId="{69696FB2-C848-42B0-89C5-6A2516957D0E}" srcOrd="1" destOrd="0" parTransId="{6D9402BC-D6DC-4977-B1E0-F923A6175E01}" sibTransId="{0516C9C6-ED03-466B-8AE6-FF6B06258423}"/>
    <dgm:cxn modelId="{23BB8AE7-809E-7F4D-846C-58A3A4B34112}" type="presOf" srcId="{B6B0D2D9-0C45-4C1D-9419-C2D9D4233758}" destId="{69D139FB-F3A0-4246-BABC-FC7800D80735}" srcOrd="1" destOrd="0" presId="urn:microsoft.com/office/officeart/2005/8/layout/vProcess5"/>
    <dgm:cxn modelId="{3EE3F963-4E44-C646-AFD8-E37C84069DD9}" type="presParOf" srcId="{9A5B5F47-281D-B141-899A-00EE8A7C9A07}" destId="{53ECA81B-1214-E14A-9EEA-38DCC217F11A}" srcOrd="0" destOrd="0" presId="urn:microsoft.com/office/officeart/2005/8/layout/vProcess5"/>
    <dgm:cxn modelId="{46358274-1FE5-E141-A2BC-19E5CF7104A8}" type="presParOf" srcId="{9A5B5F47-281D-B141-899A-00EE8A7C9A07}" destId="{58B46748-5018-3B4A-B6F4-645475107719}" srcOrd="1" destOrd="0" presId="urn:microsoft.com/office/officeart/2005/8/layout/vProcess5"/>
    <dgm:cxn modelId="{6A4F3B9E-C500-994B-9D1D-D89B62A7CB0B}" type="presParOf" srcId="{9A5B5F47-281D-B141-899A-00EE8A7C9A07}" destId="{03ACDA1C-680F-0A4B-B3EF-0787FB299CC1}" srcOrd="2" destOrd="0" presId="urn:microsoft.com/office/officeart/2005/8/layout/vProcess5"/>
    <dgm:cxn modelId="{60085BFC-9C83-024E-B64F-5ABCDF97BCF8}" type="presParOf" srcId="{9A5B5F47-281D-B141-899A-00EE8A7C9A07}" destId="{0AB75651-40A9-F948-9B05-FDBAF3345F2B}" srcOrd="3" destOrd="0" presId="urn:microsoft.com/office/officeart/2005/8/layout/vProcess5"/>
    <dgm:cxn modelId="{CD635D41-945F-5746-A9CC-DDF8D5DE6AC4}" type="presParOf" srcId="{9A5B5F47-281D-B141-899A-00EE8A7C9A07}" destId="{CF26D6CD-2D8D-2544-899A-2767B2535252}" srcOrd="4" destOrd="0" presId="urn:microsoft.com/office/officeart/2005/8/layout/vProcess5"/>
    <dgm:cxn modelId="{ADC68A55-4F58-0845-9F53-FEBB84AD5C60}" type="presParOf" srcId="{9A5B5F47-281D-B141-899A-00EE8A7C9A07}" destId="{DD9A253E-5855-5041-85E9-FF3D1C9AFA9D}" srcOrd="5" destOrd="0" presId="urn:microsoft.com/office/officeart/2005/8/layout/vProcess5"/>
    <dgm:cxn modelId="{734A0843-41A3-8D47-B5AC-B4893D15277D}" type="presParOf" srcId="{9A5B5F47-281D-B141-899A-00EE8A7C9A07}" destId="{2E5F5039-D256-7249-9352-6F18AA947E77}" srcOrd="6" destOrd="0" presId="urn:microsoft.com/office/officeart/2005/8/layout/vProcess5"/>
    <dgm:cxn modelId="{2C8E1CEB-E1CA-AE4C-BBF3-FAA38BD163CD}" type="presParOf" srcId="{9A5B5F47-281D-B141-899A-00EE8A7C9A07}" destId="{6313932B-2BFC-DC4F-8540-D91C0575ACF8}" srcOrd="7" destOrd="0" presId="urn:microsoft.com/office/officeart/2005/8/layout/vProcess5"/>
    <dgm:cxn modelId="{B233B00E-F73E-7D4D-AF21-FA5BA35CCCB0}" type="presParOf" srcId="{9A5B5F47-281D-B141-899A-00EE8A7C9A07}" destId="{7C5F178B-09AB-FA43-B194-1F6D7BF37584}" srcOrd="8" destOrd="0" presId="urn:microsoft.com/office/officeart/2005/8/layout/vProcess5"/>
    <dgm:cxn modelId="{BD5D53EE-C456-9049-AD0D-383E844713FF}" type="presParOf" srcId="{9A5B5F47-281D-B141-899A-00EE8A7C9A07}" destId="{E189BB86-5E45-0A43-BE55-F683DB1BD9F2}" srcOrd="9" destOrd="0" presId="urn:microsoft.com/office/officeart/2005/8/layout/vProcess5"/>
    <dgm:cxn modelId="{496DFB4D-212D-BD4A-970E-C89C956EFF27}" type="presParOf" srcId="{9A5B5F47-281D-B141-899A-00EE8A7C9A07}" destId="{69D139FB-F3A0-4246-BABC-FC7800D80735}" srcOrd="10" destOrd="0" presId="urn:microsoft.com/office/officeart/2005/8/layout/vProcess5"/>
    <dgm:cxn modelId="{DAFB8AEC-7B29-2C42-8992-02FF6228825C}" type="presParOf" srcId="{9A5B5F47-281D-B141-899A-00EE8A7C9A07}" destId="{29CB0A01-4869-6346-9B5C-7C7C6B03E1D6}"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DC5356A-FD9F-4B63-BDFA-4C7AEF7C57D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41BC871-81DE-4841-AC24-A58371E5CDEF}">
      <dgm:prSet/>
      <dgm:spPr/>
      <dgm:t>
        <a:bodyPr/>
        <a:lstStyle/>
        <a:p>
          <a:r>
            <a:rPr lang="en-US"/>
            <a:t>Had been seen earlier in the day.</a:t>
          </a:r>
        </a:p>
      </dgm:t>
    </dgm:pt>
    <dgm:pt modelId="{605C01C2-5641-40F2-9381-2AAE7C772DEB}" type="parTrans" cxnId="{96323FFA-1AE9-4614-B8DF-B87A5760B26B}">
      <dgm:prSet/>
      <dgm:spPr/>
      <dgm:t>
        <a:bodyPr/>
        <a:lstStyle/>
        <a:p>
          <a:endParaRPr lang="en-US"/>
        </a:p>
      </dgm:t>
    </dgm:pt>
    <dgm:pt modelId="{383A8715-5B9E-4740-BF05-E70C6591077D}" type="sibTrans" cxnId="{96323FFA-1AE9-4614-B8DF-B87A5760B26B}">
      <dgm:prSet/>
      <dgm:spPr/>
      <dgm:t>
        <a:bodyPr/>
        <a:lstStyle/>
        <a:p>
          <a:endParaRPr lang="en-US"/>
        </a:p>
      </dgm:t>
    </dgm:pt>
    <dgm:pt modelId="{1AD49AAC-EE18-472A-A6C9-8EE470BB225D}">
      <dgm:prSet/>
      <dgm:spPr/>
      <dgm:t>
        <a:bodyPr/>
        <a:lstStyle/>
        <a:p>
          <a:r>
            <a:rPr lang="en-US"/>
            <a:t>Missed seat and fell on porch floor</a:t>
          </a:r>
        </a:p>
      </dgm:t>
    </dgm:pt>
    <dgm:pt modelId="{5A70E5B6-AEA7-43AA-8AC3-A21D24DAB0FB}" type="parTrans" cxnId="{85771795-E4D4-42F7-8CC8-AC1F34B7939A}">
      <dgm:prSet/>
      <dgm:spPr/>
      <dgm:t>
        <a:bodyPr/>
        <a:lstStyle/>
        <a:p>
          <a:endParaRPr lang="en-US"/>
        </a:p>
      </dgm:t>
    </dgm:pt>
    <dgm:pt modelId="{1D4D8828-2EB4-4F30-8A9B-7B52512741AC}" type="sibTrans" cxnId="{85771795-E4D4-42F7-8CC8-AC1F34B7939A}">
      <dgm:prSet/>
      <dgm:spPr/>
      <dgm:t>
        <a:bodyPr/>
        <a:lstStyle/>
        <a:p>
          <a:endParaRPr lang="en-US"/>
        </a:p>
      </dgm:t>
    </dgm:pt>
    <dgm:pt modelId="{AF082798-2727-44E5-B73B-3AECBAF1CBD0}">
      <dgm:prSet/>
      <dgm:spPr/>
      <dgm:t>
        <a:bodyPr/>
        <a:lstStyle/>
        <a:p>
          <a:r>
            <a:rPr lang="en-US"/>
            <a:t>Neighbor interpreted for patient.  Minimal English</a:t>
          </a:r>
        </a:p>
      </dgm:t>
    </dgm:pt>
    <dgm:pt modelId="{563A3D82-B38C-4CE7-AE5A-AC6C3E7F7185}" type="parTrans" cxnId="{7B07B345-61FE-4A4D-847D-69FEE904A6F9}">
      <dgm:prSet/>
      <dgm:spPr/>
      <dgm:t>
        <a:bodyPr/>
        <a:lstStyle/>
        <a:p>
          <a:endParaRPr lang="en-US"/>
        </a:p>
      </dgm:t>
    </dgm:pt>
    <dgm:pt modelId="{9FBD2351-B55A-426E-ABE5-8CF77813E789}" type="sibTrans" cxnId="{7B07B345-61FE-4A4D-847D-69FEE904A6F9}">
      <dgm:prSet/>
      <dgm:spPr/>
      <dgm:t>
        <a:bodyPr/>
        <a:lstStyle/>
        <a:p>
          <a:endParaRPr lang="en-US"/>
        </a:p>
      </dgm:t>
    </dgm:pt>
    <dgm:pt modelId="{6F86B7AD-03F2-42B1-8E6E-60D676BE3639}">
      <dgm:prSet/>
      <dgm:spPr/>
      <dgm:t>
        <a:bodyPr/>
        <a:lstStyle/>
        <a:p>
          <a:r>
            <a:rPr lang="en-US"/>
            <a:t>CALL CANCELLED</a:t>
          </a:r>
        </a:p>
      </dgm:t>
    </dgm:pt>
    <dgm:pt modelId="{7AC6B184-4640-46CD-934A-70D67D6AE029}" type="parTrans" cxnId="{8697EEA8-5A83-4F5A-B64A-7A094D3B5014}">
      <dgm:prSet/>
      <dgm:spPr/>
      <dgm:t>
        <a:bodyPr/>
        <a:lstStyle/>
        <a:p>
          <a:endParaRPr lang="en-US"/>
        </a:p>
      </dgm:t>
    </dgm:pt>
    <dgm:pt modelId="{2C9EC47F-C4C0-4A67-966A-BAD4339B27C0}" type="sibTrans" cxnId="{8697EEA8-5A83-4F5A-B64A-7A094D3B5014}">
      <dgm:prSet/>
      <dgm:spPr/>
      <dgm:t>
        <a:bodyPr/>
        <a:lstStyle/>
        <a:p>
          <a:endParaRPr lang="en-US"/>
        </a:p>
      </dgm:t>
    </dgm:pt>
    <dgm:pt modelId="{BD9FA0A3-365E-A54E-9443-BAEE73B0D26F}" type="pres">
      <dgm:prSet presAssocID="{CDC5356A-FD9F-4B63-BDFA-4C7AEF7C57DE}" presName="linear" presStyleCnt="0">
        <dgm:presLayoutVars>
          <dgm:animLvl val="lvl"/>
          <dgm:resizeHandles val="exact"/>
        </dgm:presLayoutVars>
      </dgm:prSet>
      <dgm:spPr/>
    </dgm:pt>
    <dgm:pt modelId="{40EC819F-5C61-7849-A797-3282A7D284EA}" type="pres">
      <dgm:prSet presAssocID="{341BC871-81DE-4841-AC24-A58371E5CDEF}" presName="parentText" presStyleLbl="node1" presStyleIdx="0" presStyleCnt="4">
        <dgm:presLayoutVars>
          <dgm:chMax val="0"/>
          <dgm:bulletEnabled val="1"/>
        </dgm:presLayoutVars>
      </dgm:prSet>
      <dgm:spPr/>
    </dgm:pt>
    <dgm:pt modelId="{7D968740-0806-9242-BEBB-1018FA39EAD3}" type="pres">
      <dgm:prSet presAssocID="{383A8715-5B9E-4740-BF05-E70C6591077D}" presName="spacer" presStyleCnt="0"/>
      <dgm:spPr/>
    </dgm:pt>
    <dgm:pt modelId="{32FE9DD5-99A4-2946-AB1B-B151A6508B28}" type="pres">
      <dgm:prSet presAssocID="{1AD49AAC-EE18-472A-A6C9-8EE470BB225D}" presName="parentText" presStyleLbl="node1" presStyleIdx="1" presStyleCnt="4">
        <dgm:presLayoutVars>
          <dgm:chMax val="0"/>
          <dgm:bulletEnabled val="1"/>
        </dgm:presLayoutVars>
      </dgm:prSet>
      <dgm:spPr/>
    </dgm:pt>
    <dgm:pt modelId="{D12E4828-0C14-F44F-9009-6530643F7BAA}" type="pres">
      <dgm:prSet presAssocID="{1D4D8828-2EB4-4F30-8A9B-7B52512741AC}" presName="spacer" presStyleCnt="0"/>
      <dgm:spPr/>
    </dgm:pt>
    <dgm:pt modelId="{7D5BDE71-1B98-D446-A2ED-595FF4CC7B2B}" type="pres">
      <dgm:prSet presAssocID="{AF082798-2727-44E5-B73B-3AECBAF1CBD0}" presName="parentText" presStyleLbl="node1" presStyleIdx="2" presStyleCnt="4">
        <dgm:presLayoutVars>
          <dgm:chMax val="0"/>
          <dgm:bulletEnabled val="1"/>
        </dgm:presLayoutVars>
      </dgm:prSet>
      <dgm:spPr/>
    </dgm:pt>
    <dgm:pt modelId="{A2C24904-D9BB-824B-8276-02AB67AB84DD}" type="pres">
      <dgm:prSet presAssocID="{9FBD2351-B55A-426E-ABE5-8CF77813E789}" presName="spacer" presStyleCnt="0"/>
      <dgm:spPr/>
    </dgm:pt>
    <dgm:pt modelId="{BA05263C-D0B0-E641-BC04-3CCE665FDBF2}" type="pres">
      <dgm:prSet presAssocID="{6F86B7AD-03F2-42B1-8E6E-60D676BE3639}" presName="parentText" presStyleLbl="node1" presStyleIdx="3" presStyleCnt="4">
        <dgm:presLayoutVars>
          <dgm:chMax val="0"/>
          <dgm:bulletEnabled val="1"/>
        </dgm:presLayoutVars>
      </dgm:prSet>
      <dgm:spPr/>
    </dgm:pt>
  </dgm:ptLst>
  <dgm:cxnLst>
    <dgm:cxn modelId="{7868C304-1065-0046-ABAD-67F221A55E60}" type="presOf" srcId="{1AD49AAC-EE18-472A-A6C9-8EE470BB225D}" destId="{32FE9DD5-99A4-2946-AB1B-B151A6508B28}" srcOrd="0" destOrd="0" presId="urn:microsoft.com/office/officeart/2005/8/layout/vList2"/>
    <dgm:cxn modelId="{7B07B345-61FE-4A4D-847D-69FEE904A6F9}" srcId="{CDC5356A-FD9F-4B63-BDFA-4C7AEF7C57DE}" destId="{AF082798-2727-44E5-B73B-3AECBAF1CBD0}" srcOrd="2" destOrd="0" parTransId="{563A3D82-B38C-4CE7-AE5A-AC6C3E7F7185}" sibTransId="{9FBD2351-B55A-426E-ABE5-8CF77813E789}"/>
    <dgm:cxn modelId="{054AFE5F-B6DA-8E49-ABA5-FB92D6E4CF85}" type="presOf" srcId="{6F86B7AD-03F2-42B1-8E6E-60D676BE3639}" destId="{BA05263C-D0B0-E641-BC04-3CCE665FDBF2}" srcOrd="0" destOrd="0" presId="urn:microsoft.com/office/officeart/2005/8/layout/vList2"/>
    <dgm:cxn modelId="{D2853E8F-411B-B949-97F9-3D7A849F07B6}" type="presOf" srcId="{CDC5356A-FD9F-4B63-BDFA-4C7AEF7C57DE}" destId="{BD9FA0A3-365E-A54E-9443-BAEE73B0D26F}" srcOrd="0" destOrd="0" presId="urn:microsoft.com/office/officeart/2005/8/layout/vList2"/>
    <dgm:cxn modelId="{85771795-E4D4-42F7-8CC8-AC1F34B7939A}" srcId="{CDC5356A-FD9F-4B63-BDFA-4C7AEF7C57DE}" destId="{1AD49AAC-EE18-472A-A6C9-8EE470BB225D}" srcOrd="1" destOrd="0" parTransId="{5A70E5B6-AEA7-43AA-8AC3-A21D24DAB0FB}" sibTransId="{1D4D8828-2EB4-4F30-8A9B-7B52512741AC}"/>
    <dgm:cxn modelId="{8697EEA8-5A83-4F5A-B64A-7A094D3B5014}" srcId="{CDC5356A-FD9F-4B63-BDFA-4C7AEF7C57DE}" destId="{6F86B7AD-03F2-42B1-8E6E-60D676BE3639}" srcOrd="3" destOrd="0" parTransId="{7AC6B184-4640-46CD-934A-70D67D6AE029}" sibTransId="{2C9EC47F-C4C0-4A67-966A-BAD4339B27C0}"/>
    <dgm:cxn modelId="{D26388CC-5CC7-D649-89BA-55A642973D04}" type="presOf" srcId="{341BC871-81DE-4841-AC24-A58371E5CDEF}" destId="{40EC819F-5C61-7849-A797-3282A7D284EA}" srcOrd="0" destOrd="0" presId="urn:microsoft.com/office/officeart/2005/8/layout/vList2"/>
    <dgm:cxn modelId="{F92083D7-07D0-9447-AC05-AEAF4E2F777C}" type="presOf" srcId="{AF082798-2727-44E5-B73B-3AECBAF1CBD0}" destId="{7D5BDE71-1B98-D446-A2ED-595FF4CC7B2B}" srcOrd="0" destOrd="0" presId="urn:microsoft.com/office/officeart/2005/8/layout/vList2"/>
    <dgm:cxn modelId="{96323FFA-1AE9-4614-B8DF-B87A5760B26B}" srcId="{CDC5356A-FD9F-4B63-BDFA-4C7AEF7C57DE}" destId="{341BC871-81DE-4841-AC24-A58371E5CDEF}" srcOrd="0" destOrd="0" parTransId="{605C01C2-5641-40F2-9381-2AAE7C772DEB}" sibTransId="{383A8715-5B9E-4740-BF05-E70C6591077D}"/>
    <dgm:cxn modelId="{D949707B-91F8-0143-B567-BFE0DD2F89CE}" type="presParOf" srcId="{BD9FA0A3-365E-A54E-9443-BAEE73B0D26F}" destId="{40EC819F-5C61-7849-A797-3282A7D284EA}" srcOrd="0" destOrd="0" presId="urn:microsoft.com/office/officeart/2005/8/layout/vList2"/>
    <dgm:cxn modelId="{194C1AEF-679F-2E4D-BDD2-4B8B05FDE485}" type="presParOf" srcId="{BD9FA0A3-365E-A54E-9443-BAEE73B0D26F}" destId="{7D968740-0806-9242-BEBB-1018FA39EAD3}" srcOrd="1" destOrd="0" presId="urn:microsoft.com/office/officeart/2005/8/layout/vList2"/>
    <dgm:cxn modelId="{49451DF9-530D-764F-9502-4EE7B5E34245}" type="presParOf" srcId="{BD9FA0A3-365E-A54E-9443-BAEE73B0D26F}" destId="{32FE9DD5-99A4-2946-AB1B-B151A6508B28}" srcOrd="2" destOrd="0" presId="urn:microsoft.com/office/officeart/2005/8/layout/vList2"/>
    <dgm:cxn modelId="{60D4E547-7E4F-584F-9967-A405B174E2A9}" type="presParOf" srcId="{BD9FA0A3-365E-A54E-9443-BAEE73B0D26F}" destId="{D12E4828-0C14-F44F-9009-6530643F7BAA}" srcOrd="3" destOrd="0" presId="urn:microsoft.com/office/officeart/2005/8/layout/vList2"/>
    <dgm:cxn modelId="{88B05392-C070-4540-BE9B-D1FCE1B89A6E}" type="presParOf" srcId="{BD9FA0A3-365E-A54E-9443-BAEE73B0D26F}" destId="{7D5BDE71-1B98-D446-A2ED-595FF4CC7B2B}" srcOrd="4" destOrd="0" presId="urn:microsoft.com/office/officeart/2005/8/layout/vList2"/>
    <dgm:cxn modelId="{122AF0E5-50E7-AB4F-8F75-904AA7B59FBF}" type="presParOf" srcId="{BD9FA0A3-365E-A54E-9443-BAEE73B0D26F}" destId="{A2C24904-D9BB-824B-8276-02AB67AB84DD}" srcOrd="5" destOrd="0" presId="urn:microsoft.com/office/officeart/2005/8/layout/vList2"/>
    <dgm:cxn modelId="{BF537298-468B-EC44-AC3F-889965FAA450}" type="presParOf" srcId="{BD9FA0A3-365E-A54E-9443-BAEE73B0D26F}" destId="{BA05263C-D0B0-E641-BC04-3CCE665FDBF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5E6FE7E-3BF2-4AEF-B032-558FB575015D}"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C5ADA2DC-F4F0-4116-AFE7-DEDC531841E8}">
      <dgm:prSet/>
      <dgm:spPr/>
      <dgm:t>
        <a:bodyPr/>
        <a:lstStyle/>
        <a:p>
          <a:r>
            <a:rPr lang="en-US"/>
            <a:t>CHEST INJURIES</a:t>
          </a:r>
        </a:p>
      </dgm:t>
    </dgm:pt>
    <dgm:pt modelId="{02F2B55F-6166-436C-BEC4-AA6720ED011D}" type="parTrans" cxnId="{FDF24755-3798-4FA9-BC1E-5F02C358AEEF}">
      <dgm:prSet/>
      <dgm:spPr/>
      <dgm:t>
        <a:bodyPr/>
        <a:lstStyle/>
        <a:p>
          <a:endParaRPr lang="en-US"/>
        </a:p>
      </dgm:t>
    </dgm:pt>
    <dgm:pt modelId="{31EB435B-EF01-478A-9562-1968610CEE99}" type="sibTrans" cxnId="{FDF24755-3798-4FA9-BC1E-5F02C358AEEF}">
      <dgm:prSet/>
      <dgm:spPr/>
      <dgm:t>
        <a:bodyPr/>
        <a:lstStyle/>
        <a:p>
          <a:endParaRPr lang="en-US"/>
        </a:p>
      </dgm:t>
    </dgm:pt>
    <dgm:pt modelId="{937CC108-5228-4A1C-A88D-8D032F42ACB9}">
      <dgm:prSet/>
      <dgm:spPr/>
      <dgm:t>
        <a:bodyPr/>
        <a:lstStyle/>
        <a:p>
          <a:r>
            <a:rPr lang="en-US"/>
            <a:t>Rib fractures most common form of chest injuries in elderly</a:t>
          </a:r>
        </a:p>
      </dgm:t>
    </dgm:pt>
    <dgm:pt modelId="{910CEFFA-F6F0-4576-A771-A36471A1AE6A}" type="parTrans" cxnId="{332486CE-F3F1-4749-9372-07A177EE29CF}">
      <dgm:prSet/>
      <dgm:spPr/>
      <dgm:t>
        <a:bodyPr/>
        <a:lstStyle/>
        <a:p>
          <a:endParaRPr lang="en-US"/>
        </a:p>
      </dgm:t>
    </dgm:pt>
    <dgm:pt modelId="{4307C716-AE6F-4DB7-8B5F-F055DF91A4EA}" type="sibTrans" cxnId="{332486CE-F3F1-4749-9372-07A177EE29CF}">
      <dgm:prSet/>
      <dgm:spPr/>
      <dgm:t>
        <a:bodyPr/>
        <a:lstStyle/>
        <a:p>
          <a:endParaRPr lang="en-US"/>
        </a:p>
      </dgm:t>
    </dgm:pt>
    <dgm:pt modelId="{EFB7ED4F-C5CA-468C-9910-1E2754AF9AF2}">
      <dgm:prSet/>
      <dgm:spPr/>
      <dgm:t>
        <a:bodyPr/>
        <a:lstStyle/>
        <a:p>
          <a:r>
            <a:rPr lang="en-US"/>
            <a:t>Mortality increases by about 19 percent for each rib fracture in those over 65 years of age</a:t>
          </a:r>
        </a:p>
      </dgm:t>
    </dgm:pt>
    <dgm:pt modelId="{619C0557-9724-4C72-9486-864D987E71A4}" type="parTrans" cxnId="{A2B25E9F-9201-4920-B713-A3F131B708A3}">
      <dgm:prSet/>
      <dgm:spPr/>
      <dgm:t>
        <a:bodyPr/>
        <a:lstStyle/>
        <a:p>
          <a:endParaRPr lang="en-US"/>
        </a:p>
      </dgm:t>
    </dgm:pt>
    <dgm:pt modelId="{19F8CCB2-AD00-413D-9192-D3CCECAAEAE1}" type="sibTrans" cxnId="{A2B25E9F-9201-4920-B713-A3F131B708A3}">
      <dgm:prSet/>
      <dgm:spPr/>
      <dgm:t>
        <a:bodyPr/>
        <a:lstStyle/>
        <a:p>
          <a:endParaRPr lang="en-US"/>
        </a:p>
      </dgm:t>
    </dgm:pt>
    <dgm:pt modelId="{B70E6DB6-127B-40D8-B6C6-C7E3CEFACA95}">
      <dgm:prSet/>
      <dgm:spPr/>
      <dgm:t>
        <a:bodyPr/>
        <a:lstStyle/>
        <a:p>
          <a:r>
            <a:rPr lang="en-US"/>
            <a:t>High risk for pulmonary infections</a:t>
          </a:r>
        </a:p>
      </dgm:t>
    </dgm:pt>
    <dgm:pt modelId="{EE3A98A9-B26B-4197-A9B4-A27F83FEF4D7}" type="parTrans" cxnId="{D6DDEE74-3378-49E6-96E3-6155A2E70BD4}">
      <dgm:prSet/>
      <dgm:spPr/>
      <dgm:t>
        <a:bodyPr/>
        <a:lstStyle/>
        <a:p>
          <a:endParaRPr lang="en-US"/>
        </a:p>
      </dgm:t>
    </dgm:pt>
    <dgm:pt modelId="{4AA8EDC5-D758-4F25-A842-2DC846BCF592}" type="sibTrans" cxnId="{D6DDEE74-3378-49E6-96E3-6155A2E70BD4}">
      <dgm:prSet/>
      <dgm:spPr/>
      <dgm:t>
        <a:bodyPr/>
        <a:lstStyle/>
        <a:p>
          <a:endParaRPr lang="en-US"/>
        </a:p>
      </dgm:t>
    </dgm:pt>
    <dgm:pt modelId="{D660B9BD-C0DB-4148-85B4-E43E4C097AB8}">
      <dgm:prSet/>
      <dgm:spPr/>
      <dgm:t>
        <a:bodyPr/>
        <a:lstStyle/>
        <a:p>
          <a:r>
            <a:rPr lang="en-US"/>
            <a:t>Worsened by comorbid pulmonary conditions like COPD</a:t>
          </a:r>
        </a:p>
      </dgm:t>
    </dgm:pt>
    <dgm:pt modelId="{9AEBB60F-5DEE-46EA-B9EB-4FC3B77B45D7}" type="parTrans" cxnId="{026F38EF-C46C-40EF-96FF-E7F254F6FDD7}">
      <dgm:prSet/>
      <dgm:spPr/>
      <dgm:t>
        <a:bodyPr/>
        <a:lstStyle/>
        <a:p>
          <a:endParaRPr lang="en-US"/>
        </a:p>
      </dgm:t>
    </dgm:pt>
    <dgm:pt modelId="{8CDF6A75-AFD6-4F23-BE2E-19240ACC6872}" type="sibTrans" cxnId="{026F38EF-C46C-40EF-96FF-E7F254F6FDD7}">
      <dgm:prSet/>
      <dgm:spPr/>
      <dgm:t>
        <a:bodyPr/>
        <a:lstStyle/>
        <a:p>
          <a:endParaRPr lang="en-US"/>
        </a:p>
      </dgm:t>
    </dgm:pt>
    <dgm:pt modelId="{2D08491D-8114-7A45-B9CB-2D3B980E1209}" type="pres">
      <dgm:prSet presAssocID="{E5E6FE7E-3BF2-4AEF-B032-558FB575015D}" presName="linear" presStyleCnt="0">
        <dgm:presLayoutVars>
          <dgm:animLvl val="lvl"/>
          <dgm:resizeHandles val="exact"/>
        </dgm:presLayoutVars>
      </dgm:prSet>
      <dgm:spPr/>
    </dgm:pt>
    <dgm:pt modelId="{1AA43273-7D96-8E48-9043-16DB87774384}" type="pres">
      <dgm:prSet presAssocID="{C5ADA2DC-F4F0-4116-AFE7-DEDC531841E8}" presName="parentText" presStyleLbl="node1" presStyleIdx="0" presStyleCnt="1">
        <dgm:presLayoutVars>
          <dgm:chMax val="0"/>
          <dgm:bulletEnabled val="1"/>
        </dgm:presLayoutVars>
      </dgm:prSet>
      <dgm:spPr/>
    </dgm:pt>
    <dgm:pt modelId="{073A13E6-F748-9C41-A702-38783928F928}" type="pres">
      <dgm:prSet presAssocID="{C5ADA2DC-F4F0-4116-AFE7-DEDC531841E8}" presName="childText" presStyleLbl="revTx" presStyleIdx="0" presStyleCnt="1">
        <dgm:presLayoutVars>
          <dgm:bulletEnabled val="1"/>
        </dgm:presLayoutVars>
      </dgm:prSet>
      <dgm:spPr/>
    </dgm:pt>
  </dgm:ptLst>
  <dgm:cxnLst>
    <dgm:cxn modelId="{09F46D19-DC75-8342-AB2C-3D450E63626F}" type="presOf" srcId="{EFB7ED4F-C5CA-468C-9910-1E2754AF9AF2}" destId="{073A13E6-F748-9C41-A702-38783928F928}" srcOrd="0" destOrd="1" presId="urn:microsoft.com/office/officeart/2005/8/layout/vList2"/>
    <dgm:cxn modelId="{6E366A37-BFB2-D24D-9A11-9E112B36158D}" type="presOf" srcId="{C5ADA2DC-F4F0-4116-AFE7-DEDC531841E8}" destId="{1AA43273-7D96-8E48-9043-16DB87774384}" srcOrd="0" destOrd="0" presId="urn:microsoft.com/office/officeart/2005/8/layout/vList2"/>
    <dgm:cxn modelId="{FDF24755-3798-4FA9-BC1E-5F02C358AEEF}" srcId="{E5E6FE7E-3BF2-4AEF-B032-558FB575015D}" destId="{C5ADA2DC-F4F0-4116-AFE7-DEDC531841E8}" srcOrd="0" destOrd="0" parTransId="{02F2B55F-6166-436C-BEC4-AA6720ED011D}" sibTransId="{31EB435B-EF01-478A-9562-1968610CEE99}"/>
    <dgm:cxn modelId="{D6DDEE74-3378-49E6-96E3-6155A2E70BD4}" srcId="{C5ADA2DC-F4F0-4116-AFE7-DEDC531841E8}" destId="{B70E6DB6-127B-40D8-B6C6-C7E3CEFACA95}" srcOrd="2" destOrd="0" parTransId="{EE3A98A9-B26B-4197-A9B4-A27F83FEF4D7}" sibTransId="{4AA8EDC5-D758-4F25-A842-2DC846BCF592}"/>
    <dgm:cxn modelId="{7F6A0A80-3E33-5544-82F2-FE1AE05BB0EF}" type="presOf" srcId="{B70E6DB6-127B-40D8-B6C6-C7E3CEFACA95}" destId="{073A13E6-F748-9C41-A702-38783928F928}" srcOrd="0" destOrd="2" presId="urn:microsoft.com/office/officeart/2005/8/layout/vList2"/>
    <dgm:cxn modelId="{F75EBF88-4E68-CC40-B17D-572CB20BDCBA}" type="presOf" srcId="{D660B9BD-C0DB-4148-85B4-E43E4C097AB8}" destId="{073A13E6-F748-9C41-A702-38783928F928}" srcOrd="0" destOrd="3" presId="urn:microsoft.com/office/officeart/2005/8/layout/vList2"/>
    <dgm:cxn modelId="{A2B25E9F-9201-4920-B713-A3F131B708A3}" srcId="{C5ADA2DC-F4F0-4116-AFE7-DEDC531841E8}" destId="{EFB7ED4F-C5CA-468C-9910-1E2754AF9AF2}" srcOrd="1" destOrd="0" parTransId="{619C0557-9724-4C72-9486-864D987E71A4}" sibTransId="{19F8CCB2-AD00-413D-9192-D3CCECAAEAE1}"/>
    <dgm:cxn modelId="{332486CE-F3F1-4749-9372-07A177EE29CF}" srcId="{C5ADA2DC-F4F0-4116-AFE7-DEDC531841E8}" destId="{937CC108-5228-4A1C-A88D-8D032F42ACB9}" srcOrd="0" destOrd="0" parTransId="{910CEFFA-F6F0-4576-A771-A36471A1AE6A}" sibTransId="{4307C716-AE6F-4DB7-8B5F-F055DF91A4EA}"/>
    <dgm:cxn modelId="{5567BCDB-F752-B041-8CF9-816D67B396D7}" type="presOf" srcId="{937CC108-5228-4A1C-A88D-8D032F42ACB9}" destId="{073A13E6-F748-9C41-A702-38783928F928}" srcOrd="0" destOrd="0" presId="urn:microsoft.com/office/officeart/2005/8/layout/vList2"/>
    <dgm:cxn modelId="{C16B77E3-375F-A04B-B16A-A42138C0182A}" type="presOf" srcId="{E5E6FE7E-3BF2-4AEF-B032-558FB575015D}" destId="{2D08491D-8114-7A45-B9CB-2D3B980E1209}" srcOrd="0" destOrd="0" presId="urn:microsoft.com/office/officeart/2005/8/layout/vList2"/>
    <dgm:cxn modelId="{026F38EF-C46C-40EF-96FF-E7F254F6FDD7}" srcId="{C5ADA2DC-F4F0-4116-AFE7-DEDC531841E8}" destId="{D660B9BD-C0DB-4148-85B4-E43E4C097AB8}" srcOrd="3" destOrd="0" parTransId="{9AEBB60F-5DEE-46EA-B9EB-4FC3B77B45D7}" sibTransId="{8CDF6A75-AFD6-4F23-BE2E-19240ACC6872}"/>
    <dgm:cxn modelId="{18919ACE-5772-884C-A639-F1D8991E827C}" type="presParOf" srcId="{2D08491D-8114-7A45-B9CB-2D3B980E1209}" destId="{1AA43273-7D96-8E48-9043-16DB87774384}" srcOrd="0" destOrd="0" presId="urn:microsoft.com/office/officeart/2005/8/layout/vList2"/>
    <dgm:cxn modelId="{A4414DA1-E5C3-0B44-9A2C-3757430CC65B}" type="presParOf" srcId="{2D08491D-8114-7A45-B9CB-2D3B980E1209}" destId="{073A13E6-F748-9C41-A702-38783928F928}"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A985138-46D2-4CA7-BDB9-348B51379A7F}" type="doc">
      <dgm:prSet loTypeId="urn:microsoft.com/office/officeart/2016/7/layout/LinearBlockProcessNumbered" loCatId="process" qsTypeId="urn:microsoft.com/office/officeart/2005/8/quickstyle/simple1" qsCatId="simple" csTypeId="urn:microsoft.com/office/officeart/2005/8/colors/colorful1" csCatId="colorful"/>
      <dgm:spPr/>
      <dgm:t>
        <a:bodyPr/>
        <a:lstStyle/>
        <a:p>
          <a:endParaRPr lang="en-US"/>
        </a:p>
      </dgm:t>
    </dgm:pt>
    <dgm:pt modelId="{44FF4B28-DF80-46F6-9A17-D6709BF19BC8}">
      <dgm:prSet/>
      <dgm:spPr/>
      <dgm:t>
        <a:bodyPr/>
        <a:lstStyle/>
        <a:p>
          <a:r>
            <a:rPr lang="en-US"/>
            <a:t>74 y/o male complained of syncope just prior to hitting a fence</a:t>
          </a:r>
        </a:p>
      </dgm:t>
    </dgm:pt>
    <dgm:pt modelId="{EC6E920F-ED75-4708-B8A7-C32C463E15D1}" type="parTrans" cxnId="{ED90EE09-A10D-4E67-AC1A-CF6B4A331C67}">
      <dgm:prSet/>
      <dgm:spPr/>
      <dgm:t>
        <a:bodyPr/>
        <a:lstStyle/>
        <a:p>
          <a:endParaRPr lang="en-US"/>
        </a:p>
      </dgm:t>
    </dgm:pt>
    <dgm:pt modelId="{4C86E84A-02D9-4570-B623-946F168FF980}" type="sibTrans" cxnId="{ED90EE09-A10D-4E67-AC1A-CF6B4A331C67}">
      <dgm:prSet phldrT="01" phldr="0"/>
      <dgm:spPr/>
      <dgm:t>
        <a:bodyPr/>
        <a:lstStyle/>
        <a:p>
          <a:r>
            <a:rPr lang="en-US"/>
            <a:t>01</a:t>
          </a:r>
        </a:p>
      </dgm:t>
    </dgm:pt>
    <dgm:pt modelId="{F78CECD7-2EE3-4B57-82E3-92760F6EEFBF}">
      <dgm:prSet/>
      <dgm:spPr/>
      <dgm:t>
        <a:bodyPr/>
        <a:lstStyle/>
        <a:p>
          <a:r>
            <a:rPr lang="en-US"/>
            <a:t>States he became very lightheaded and not sure if he had chest pain</a:t>
          </a:r>
        </a:p>
      </dgm:t>
    </dgm:pt>
    <dgm:pt modelId="{D54D3892-B006-417D-81F9-BDF7F8C44419}" type="parTrans" cxnId="{2D0C9691-F0BF-4BB8-8EEF-03F94097E41A}">
      <dgm:prSet/>
      <dgm:spPr/>
      <dgm:t>
        <a:bodyPr/>
        <a:lstStyle/>
        <a:p>
          <a:endParaRPr lang="en-US"/>
        </a:p>
      </dgm:t>
    </dgm:pt>
    <dgm:pt modelId="{004CCE8D-632F-4F74-AD91-1E5F3393AD38}" type="sibTrans" cxnId="{2D0C9691-F0BF-4BB8-8EEF-03F94097E41A}">
      <dgm:prSet phldrT="02" phldr="0"/>
      <dgm:spPr/>
      <dgm:t>
        <a:bodyPr/>
        <a:lstStyle/>
        <a:p>
          <a:r>
            <a:rPr lang="en-US"/>
            <a:t>02</a:t>
          </a:r>
        </a:p>
      </dgm:t>
    </dgm:pt>
    <dgm:pt modelId="{ABE06BA6-0A6C-43A5-9516-E88D68EE9745}">
      <dgm:prSet/>
      <dgm:spPr/>
      <dgm:t>
        <a:bodyPr/>
        <a:lstStyle/>
        <a:p>
          <a:r>
            <a:rPr lang="en-US"/>
            <a:t>Does not recall hitting fence</a:t>
          </a:r>
        </a:p>
      </dgm:t>
    </dgm:pt>
    <dgm:pt modelId="{5B7267DE-0CA5-48ED-A761-5DB4C63C42CC}" type="parTrans" cxnId="{ED166FA1-7D08-49B5-86F5-FB4BF2FEAC57}">
      <dgm:prSet/>
      <dgm:spPr/>
      <dgm:t>
        <a:bodyPr/>
        <a:lstStyle/>
        <a:p>
          <a:endParaRPr lang="en-US"/>
        </a:p>
      </dgm:t>
    </dgm:pt>
    <dgm:pt modelId="{E3C173EE-813F-44D8-B064-DC169897465C}" type="sibTrans" cxnId="{ED166FA1-7D08-49B5-86F5-FB4BF2FEAC57}">
      <dgm:prSet phldrT="03" phldr="0"/>
      <dgm:spPr/>
      <dgm:t>
        <a:bodyPr/>
        <a:lstStyle/>
        <a:p>
          <a:r>
            <a:rPr lang="en-US"/>
            <a:t>03</a:t>
          </a:r>
        </a:p>
      </dgm:t>
    </dgm:pt>
    <dgm:pt modelId="{1D90C08C-3B57-684A-9892-31EF707BFC1F}" type="pres">
      <dgm:prSet presAssocID="{3A985138-46D2-4CA7-BDB9-348B51379A7F}" presName="Name0" presStyleCnt="0">
        <dgm:presLayoutVars>
          <dgm:animLvl val="lvl"/>
          <dgm:resizeHandles val="exact"/>
        </dgm:presLayoutVars>
      </dgm:prSet>
      <dgm:spPr/>
    </dgm:pt>
    <dgm:pt modelId="{FCC18FEF-3B7A-FA42-99BD-CA4379F2E392}" type="pres">
      <dgm:prSet presAssocID="{44FF4B28-DF80-46F6-9A17-D6709BF19BC8}" presName="compositeNode" presStyleCnt="0">
        <dgm:presLayoutVars>
          <dgm:bulletEnabled val="1"/>
        </dgm:presLayoutVars>
      </dgm:prSet>
      <dgm:spPr/>
    </dgm:pt>
    <dgm:pt modelId="{AEFA4F0B-C754-E640-A720-B2634AE4A1BB}" type="pres">
      <dgm:prSet presAssocID="{44FF4B28-DF80-46F6-9A17-D6709BF19BC8}" presName="bgRect" presStyleLbl="alignNode1" presStyleIdx="0" presStyleCnt="3"/>
      <dgm:spPr/>
    </dgm:pt>
    <dgm:pt modelId="{CC6DE5D2-C90A-5E42-BD18-34ED7F7E75E7}" type="pres">
      <dgm:prSet presAssocID="{4C86E84A-02D9-4570-B623-946F168FF980}" presName="sibTransNodeRect" presStyleLbl="alignNode1" presStyleIdx="0" presStyleCnt="3">
        <dgm:presLayoutVars>
          <dgm:chMax val="0"/>
          <dgm:bulletEnabled val="1"/>
        </dgm:presLayoutVars>
      </dgm:prSet>
      <dgm:spPr/>
    </dgm:pt>
    <dgm:pt modelId="{15FC731F-5A6F-7942-96B5-A5690E22FD73}" type="pres">
      <dgm:prSet presAssocID="{44FF4B28-DF80-46F6-9A17-D6709BF19BC8}" presName="nodeRect" presStyleLbl="alignNode1" presStyleIdx="0" presStyleCnt="3">
        <dgm:presLayoutVars>
          <dgm:bulletEnabled val="1"/>
        </dgm:presLayoutVars>
      </dgm:prSet>
      <dgm:spPr/>
    </dgm:pt>
    <dgm:pt modelId="{B94D7124-A2BC-3946-AE7D-30342746EA7B}" type="pres">
      <dgm:prSet presAssocID="{4C86E84A-02D9-4570-B623-946F168FF980}" presName="sibTrans" presStyleCnt="0"/>
      <dgm:spPr/>
    </dgm:pt>
    <dgm:pt modelId="{77B5A71D-7AEF-974C-920B-2A52DFA9C4E1}" type="pres">
      <dgm:prSet presAssocID="{F78CECD7-2EE3-4B57-82E3-92760F6EEFBF}" presName="compositeNode" presStyleCnt="0">
        <dgm:presLayoutVars>
          <dgm:bulletEnabled val="1"/>
        </dgm:presLayoutVars>
      </dgm:prSet>
      <dgm:spPr/>
    </dgm:pt>
    <dgm:pt modelId="{41FA6746-EB5D-8547-85AC-466CAACCD433}" type="pres">
      <dgm:prSet presAssocID="{F78CECD7-2EE3-4B57-82E3-92760F6EEFBF}" presName="bgRect" presStyleLbl="alignNode1" presStyleIdx="1" presStyleCnt="3"/>
      <dgm:spPr/>
    </dgm:pt>
    <dgm:pt modelId="{EA01B910-789F-2E44-B449-A8957A7D83CE}" type="pres">
      <dgm:prSet presAssocID="{004CCE8D-632F-4F74-AD91-1E5F3393AD38}" presName="sibTransNodeRect" presStyleLbl="alignNode1" presStyleIdx="1" presStyleCnt="3">
        <dgm:presLayoutVars>
          <dgm:chMax val="0"/>
          <dgm:bulletEnabled val="1"/>
        </dgm:presLayoutVars>
      </dgm:prSet>
      <dgm:spPr/>
    </dgm:pt>
    <dgm:pt modelId="{BE960D71-7195-DB4D-94C0-7FA6ACAFE471}" type="pres">
      <dgm:prSet presAssocID="{F78CECD7-2EE3-4B57-82E3-92760F6EEFBF}" presName="nodeRect" presStyleLbl="alignNode1" presStyleIdx="1" presStyleCnt="3">
        <dgm:presLayoutVars>
          <dgm:bulletEnabled val="1"/>
        </dgm:presLayoutVars>
      </dgm:prSet>
      <dgm:spPr/>
    </dgm:pt>
    <dgm:pt modelId="{FA5A8EBF-C599-964A-BA79-2909B8A6576A}" type="pres">
      <dgm:prSet presAssocID="{004CCE8D-632F-4F74-AD91-1E5F3393AD38}" presName="sibTrans" presStyleCnt="0"/>
      <dgm:spPr/>
    </dgm:pt>
    <dgm:pt modelId="{247F55B4-3B86-DB44-94D5-74C0822DBBB0}" type="pres">
      <dgm:prSet presAssocID="{ABE06BA6-0A6C-43A5-9516-E88D68EE9745}" presName="compositeNode" presStyleCnt="0">
        <dgm:presLayoutVars>
          <dgm:bulletEnabled val="1"/>
        </dgm:presLayoutVars>
      </dgm:prSet>
      <dgm:spPr/>
    </dgm:pt>
    <dgm:pt modelId="{971047FC-6146-9842-95E2-3BE4E840586C}" type="pres">
      <dgm:prSet presAssocID="{ABE06BA6-0A6C-43A5-9516-E88D68EE9745}" presName="bgRect" presStyleLbl="alignNode1" presStyleIdx="2" presStyleCnt="3"/>
      <dgm:spPr/>
    </dgm:pt>
    <dgm:pt modelId="{2A2D4023-84C7-1A46-A241-EE47C4C3376B}" type="pres">
      <dgm:prSet presAssocID="{E3C173EE-813F-44D8-B064-DC169897465C}" presName="sibTransNodeRect" presStyleLbl="alignNode1" presStyleIdx="2" presStyleCnt="3">
        <dgm:presLayoutVars>
          <dgm:chMax val="0"/>
          <dgm:bulletEnabled val="1"/>
        </dgm:presLayoutVars>
      </dgm:prSet>
      <dgm:spPr/>
    </dgm:pt>
    <dgm:pt modelId="{BFA5EAF8-AC8C-554C-B084-13ADCF59E576}" type="pres">
      <dgm:prSet presAssocID="{ABE06BA6-0A6C-43A5-9516-E88D68EE9745}" presName="nodeRect" presStyleLbl="alignNode1" presStyleIdx="2" presStyleCnt="3">
        <dgm:presLayoutVars>
          <dgm:bulletEnabled val="1"/>
        </dgm:presLayoutVars>
      </dgm:prSet>
      <dgm:spPr/>
    </dgm:pt>
  </dgm:ptLst>
  <dgm:cxnLst>
    <dgm:cxn modelId="{0296B805-F789-F04C-86C2-499DEFD2AE2F}" type="presOf" srcId="{44FF4B28-DF80-46F6-9A17-D6709BF19BC8}" destId="{AEFA4F0B-C754-E640-A720-B2634AE4A1BB}" srcOrd="0" destOrd="0" presId="urn:microsoft.com/office/officeart/2016/7/layout/LinearBlockProcessNumbered"/>
    <dgm:cxn modelId="{ED90EE09-A10D-4E67-AC1A-CF6B4A331C67}" srcId="{3A985138-46D2-4CA7-BDB9-348B51379A7F}" destId="{44FF4B28-DF80-46F6-9A17-D6709BF19BC8}" srcOrd="0" destOrd="0" parTransId="{EC6E920F-ED75-4708-B8A7-C32C463E15D1}" sibTransId="{4C86E84A-02D9-4570-B623-946F168FF980}"/>
    <dgm:cxn modelId="{3F9D830E-2AAE-EA4B-87DC-013ADBBFE3F1}" type="presOf" srcId="{3A985138-46D2-4CA7-BDB9-348B51379A7F}" destId="{1D90C08C-3B57-684A-9892-31EF707BFC1F}" srcOrd="0" destOrd="0" presId="urn:microsoft.com/office/officeart/2016/7/layout/LinearBlockProcessNumbered"/>
    <dgm:cxn modelId="{CCAAC51E-3846-8544-A6E0-32B6D0AE03E1}" type="presOf" srcId="{F78CECD7-2EE3-4B57-82E3-92760F6EEFBF}" destId="{41FA6746-EB5D-8547-85AC-466CAACCD433}" srcOrd="0" destOrd="0" presId="urn:microsoft.com/office/officeart/2016/7/layout/LinearBlockProcessNumbered"/>
    <dgm:cxn modelId="{41949D7D-611A-7A49-9D54-95B32E1979D7}" type="presOf" srcId="{44FF4B28-DF80-46F6-9A17-D6709BF19BC8}" destId="{15FC731F-5A6F-7942-96B5-A5690E22FD73}" srcOrd="1" destOrd="0" presId="urn:microsoft.com/office/officeart/2016/7/layout/LinearBlockProcessNumbered"/>
    <dgm:cxn modelId="{F6084888-CDA7-7E45-8D16-5DC6D3E06900}" type="presOf" srcId="{ABE06BA6-0A6C-43A5-9516-E88D68EE9745}" destId="{BFA5EAF8-AC8C-554C-B084-13ADCF59E576}" srcOrd="1" destOrd="0" presId="urn:microsoft.com/office/officeart/2016/7/layout/LinearBlockProcessNumbered"/>
    <dgm:cxn modelId="{2D0C9691-F0BF-4BB8-8EEF-03F94097E41A}" srcId="{3A985138-46D2-4CA7-BDB9-348B51379A7F}" destId="{F78CECD7-2EE3-4B57-82E3-92760F6EEFBF}" srcOrd="1" destOrd="0" parTransId="{D54D3892-B006-417D-81F9-BDF7F8C44419}" sibTransId="{004CCE8D-632F-4F74-AD91-1E5F3393AD38}"/>
    <dgm:cxn modelId="{ED166FA1-7D08-49B5-86F5-FB4BF2FEAC57}" srcId="{3A985138-46D2-4CA7-BDB9-348B51379A7F}" destId="{ABE06BA6-0A6C-43A5-9516-E88D68EE9745}" srcOrd="2" destOrd="0" parTransId="{5B7267DE-0CA5-48ED-A761-5DB4C63C42CC}" sibTransId="{E3C173EE-813F-44D8-B064-DC169897465C}"/>
    <dgm:cxn modelId="{BDEFFAAF-2516-7348-A8E8-F5B3C36FE837}" type="presOf" srcId="{E3C173EE-813F-44D8-B064-DC169897465C}" destId="{2A2D4023-84C7-1A46-A241-EE47C4C3376B}" srcOrd="0" destOrd="0" presId="urn:microsoft.com/office/officeart/2016/7/layout/LinearBlockProcessNumbered"/>
    <dgm:cxn modelId="{837921C1-DA65-D147-8BA3-607947910E38}" type="presOf" srcId="{ABE06BA6-0A6C-43A5-9516-E88D68EE9745}" destId="{971047FC-6146-9842-95E2-3BE4E840586C}" srcOrd="0" destOrd="0" presId="urn:microsoft.com/office/officeart/2016/7/layout/LinearBlockProcessNumbered"/>
    <dgm:cxn modelId="{2CEC90E6-4A56-534A-93D3-98C6EBB99939}" type="presOf" srcId="{004CCE8D-632F-4F74-AD91-1E5F3393AD38}" destId="{EA01B910-789F-2E44-B449-A8957A7D83CE}" srcOrd="0" destOrd="0" presId="urn:microsoft.com/office/officeart/2016/7/layout/LinearBlockProcessNumbered"/>
    <dgm:cxn modelId="{A92BC2E7-0A22-EF41-B0AD-520B7F653BB5}" type="presOf" srcId="{F78CECD7-2EE3-4B57-82E3-92760F6EEFBF}" destId="{BE960D71-7195-DB4D-94C0-7FA6ACAFE471}" srcOrd="1" destOrd="0" presId="urn:microsoft.com/office/officeart/2016/7/layout/LinearBlockProcessNumbered"/>
    <dgm:cxn modelId="{69FF29E9-2157-4543-930E-1965FFC3AC4A}" type="presOf" srcId="{4C86E84A-02D9-4570-B623-946F168FF980}" destId="{CC6DE5D2-C90A-5E42-BD18-34ED7F7E75E7}" srcOrd="0" destOrd="0" presId="urn:microsoft.com/office/officeart/2016/7/layout/LinearBlockProcessNumbered"/>
    <dgm:cxn modelId="{23592982-2FCB-8F4C-8DE4-38CAA73DA916}" type="presParOf" srcId="{1D90C08C-3B57-684A-9892-31EF707BFC1F}" destId="{FCC18FEF-3B7A-FA42-99BD-CA4379F2E392}" srcOrd="0" destOrd="0" presId="urn:microsoft.com/office/officeart/2016/7/layout/LinearBlockProcessNumbered"/>
    <dgm:cxn modelId="{E24C3C8E-45F6-2E48-98AD-598AB0252F33}" type="presParOf" srcId="{FCC18FEF-3B7A-FA42-99BD-CA4379F2E392}" destId="{AEFA4F0B-C754-E640-A720-B2634AE4A1BB}" srcOrd="0" destOrd="0" presId="urn:microsoft.com/office/officeart/2016/7/layout/LinearBlockProcessNumbered"/>
    <dgm:cxn modelId="{BE84B9C6-3386-774C-9A45-17F30B025D15}" type="presParOf" srcId="{FCC18FEF-3B7A-FA42-99BD-CA4379F2E392}" destId="{CC6DE5D2-C90A-5E42-BD18-34ED7F7E75E7}" srcOrd="1" destOrd="0" presId="urn:microsoft.com/office/officeart/2016/7/layout/LinearBlockProcessNumbered"/>
    <dgm:cxn modelId="{610A44C4-C770-3B43-9C27-47358B844BDA}" type="presParOf" srcId="{FCC18FEF-3B7A-FA42-99BD-CA4379F2E392}" destId="{15FC731F-5A6F-7942-96B5-A5690E22FD73}" srcOrd="2" destOrd="0" presId="urn:microsoft.com/office/officeart/2016/7/layout/LinearBlockProcessNumbered"/>
    <dgm:cxn modelId="{0173B9CA-D317-D944-8521-A04753722D4B}" type="presParOf" srcId="{1D90C08C-3B57-684A-9892-31EF707BFC1F}" destId="{B94D7124-A2BC-3946-AE7D-30342746EA7B}" srcOrd="1" destOrd="0" presId="urn:microsoft.com/office/officeart/2016/7/layout/LinearBlockProcessNumbered"/>
    <dgm:cxn modelId="{4932CAB9-4AE6-C649-A44C-558E987CD248}" type="presParOf" srcId="{1D90C08C-3B57-684A-9892-31EF707BFC1F}" destId="{77B5A71D-7AEF-974C-920B-2A52DFA9C4E1}" srcOrd="2" destOrd="0" presId="urn:microsoft.com/office/officeart/2016/7/layout/LinearBlockProcessNumbered"/>
    <dgm:cxn modelId="{382ED051-8B9D-A842-9DFD-5814A111DA90}" type="presParOf" srcId="{77B5A71D-7AEF-974C-920B-2A52DFA9C4E1}" destId="{41FA6746-EB5D-8547-85AC-466CAACCD433}" srcOrd="0" destOrd="0" presId="urn:microsoft.com/office/officeart/2016/7/layout/LinearBlockProcessNumbered"/>
    <dgm:cxn modelId="{AC56AA20-02DD-5A42-8F9E-79ADB3A99718}" type="presParOf" srcId="{77B5A71D-7AEF-974C-920B-2A52DFA9C4E1}" destId="{EA01B910-789F-2E44-B449-A8957A7D83CE}" srcOrd="1" destOrd="0" presId="urn:microsoft.com/office/officeart/2016/7/layout/LinearBlockProcessNumbered"/>
    <dgm:cxn modelId="{E54B8D4F-C933-624F-B05A-B91ACE32B0C7}" type="presParOf" srcId="{77B5A71D-7AEF-974C-920B-2A52DFA9C4E1}" destId="{BE960D71-7195-DB4D-94C0-7FA6ACAFE471}" srcOrd="2" destOrd="0" presId="urn:microsoft.com/office/officeart/2016/7/layout/LinearBlockProcessNumbered"/>
    <dgm:cxn modelId="{26F781AB-C829-304D-B0AE-8B54242A5A90}" type="presParOf" srcId="{1D90C08C-3B57-684A-9892-31EF707BFC1F}" destId="{FA5A8EBF-C599-964A-BA79-2909B8A6576A}" srcOrd="3" destOrd="0" presId="urn:microsoft.com/office/officeart/2016/7/layout/LinearBlockProcessNumbered"/>
    <dgm:cxn modelId="{DBEC895F-6394-4B40-B28A-C9AB847D3FA8}" type="presParOf" srcId="{1D90C08C-3B57-684A-9892-31EF707BFC1F}" destId="{247F55B4-3B86-DB44-94D5-74C0822DBBB0}" srcOrd="4" destOrd="0" presId="urn:microsoft.com/office/officeart/2016/7/layout/LinearBlockProcessNumbered"/>
    <dgm:cxn modelId="{9EFADE75-0216-1740-8E16-BCC3F9D95A02}" type="presParOf" srcId="{247F55B4-3B86-DB44-94D5-74C0822DBBB0}" destId="{971047FC-6146-9842-95E2-3BE4E840586C}" srcOrd="0" destOrd="0" presId="urn:microsoft.com/office/officeart/2016/7/layout/LinearBlockProcessNumbered"/>
    <dgm:cxn modelId="{AA974AF8-E163-1F44-80C6-4B6C7C4D494C}" type="presParOf" srcId="{247F55B4-3B86-DB44-94D5-74C0822DBBB0}" destId="{2A2D4023-84C7-1A46-A241-EE47C4C3376B}" srcOrd="1" destOrd="0" presId="urn:microsoft.com/office/officeart/2016/7/layout/LinearBlockProcessNumbered"/>
    <dgm:cxn modelId="{8C9A494A-8B63-8E41-A3AF-4E4487A37397}" type="presParOf" srcId="{247F55B4-3B86-DB44-94D5-74C0822DBBB0}" destId="{BFA5EAF8-AC8C-554C-B084-13ADCF59E576}"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9971B97-0007-470D-B98F-D4FF7B3AD497}"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FBABE305-7670-44E6-98D1-6D9E2BBED280}">
      <dgm:prSet/>
      <dgm:spPr/>
      <dgm:t>
        <a:bodyPr/>
        <a:lstStyle/>
        <a:p>
          <a:r>
            <a:rPr lang="en-US"/>
            <a:t>EXAM</a:t>
          </a:r>
        </a:p>
      </dgm:t>
    </dgm:pt>
    <dgm:pt modelId="{F3E92104-508E-40CC-89B1-E812E7C6174B}" type="parTrans" cxnId="{88981275-6FCF-4627-95F5-9E1C459BB4ED}">
      <dgm:prSet/>
      <dgm:spPr/>
      <dgm:t>
        <a:bodyPr/>
        <a:lstStyle/>
        <a:p>
          <a:endParaRPr lang="en-US"/>
        </a:p>
      </dgm:t>
    </dgm:pt>
    <dgm:pt modelId="{0B92AA49-B47D-491E-86BA-85DE6E74E7D1}" type="sibTrans" cxnId="{88981275-6FCF-4627-95F5-9E1C459BB4ED}">
      <dgm:prSet/>
      <dgm:spPr/>
      <dgm:t>
        <a:bodyPr/>
        <a:lstStyle/>
        <a:p>
          <a:endParaRPr lang="en-US"/>
        </a:p>
      </dgm:t>
    </dgm:pt>
    <dgm:pt modelId="{FB9561FA-16DE-45F4-8D72-EF9EBCDA9D32}">
      <dgm:prSet/>
      <dgm:spPr/>
      <dgm:t>
        <a:bodyPr/>
        <a:lstStyle/>
        <a:p>
          <a:r>
            <a:rPr lang="en-US"/>
            <a:t>Normal vitals</a:t>
          </a:r>
        </a:p>
      </dgm:t>
    </dgm:pt>
    <dgm:pt modelId="{DCD01FE4-60B6-410B-886F-BD89CDAD5A47}" type="parTrans" cxnId="{B3944425-8C3B-4478-9ECA-00FE9FC8DBE6}">
      <dgm:prSet/>
      <dgm:spPr/>
      <dgm:t>
        <a:bodyPr/>
        <a:lstStyle/>
        <a:p>
          <a:endParaRPr lang="en-US"/>
        </a:p>
      </dgm:t>
    </dgm:pt>
    <dgm:pt modelId="{321DFA32-97CF-44DA-86DD-E4DCA7C7F632}" type="sibTrans" cxnId="{B3944425-8C3B-4478-9ECA-00FE9FC8DBE6}">
      <dgm:prSet/>
      <dgm:spPr/>
      <dgm:t>
        <a:bodyPr/>
        <a:lstStyle/>
        <a:p>
          <a:endParaRPr lang="en-US"/>
        </a:p>
      </dgm:t>
    </dgm:pt>
    <dgm:pt modelId="{570BD7A4-7B38-4F26-84CB-85117F492605}">
      <dgm:prSet/>
      <dgm:spPr/>
      <dgm:t>
        <a:bodyPr/>
        <a:lstStyle/>
        <a:p>
          <a:r>
            <a:rPr lang="en-US"/>
            <a:t>Facial bruising</a:t>
          </a:r>
        </a:p>
      </dgm:t>
    </dgm:pt>
    <dgm:pt modelId="{71C5548A-317A-43CC-B474-204B107C5B81}" type="parTrans" cxnId="{BD67C7CB-9C80-4E3C-938C-799BBCAC2308}">
      <dgm:prSet/>
      <dgm:spPr/>
      <dgm:t>
        <a:bodyPr/>
        <a:lstStyle/>
        <a:p>
          <a:endParaRPr lang="en-US"/>
        </a:p>
      </dgm:t>
    </dgm:pt>
    <dgm:pt modelId="{B1D58F37-2153-41CA-B3AC-776FA51C5E91}" type="sibTrans" cxnId="{BD67C7CB-9C80-4E3C-938C-799BBCAC2308}">
      <dgm:prSet/>
      <dgm:spPr/>
      <dgm:t>
        <a:bodyPr/>
        <a:lstStyle/>
        <a:p>
          <a:endParaRPr lang="en-US"/>
        </a:p>
      </dgm:t>
    </dgm:pt>
    <dgm:pt modelId="{F6C2271F-55FC-441B-BB53-EFA7AE1398D8}">
      <dgm:prSet/>
      <dgm:spPr/>
      <dgm:t>
        <a:bodyPr/>
        <a:lstStyle/>
        <a:p>
          <a:r>
            <a:rPr lang="en-US"/>
            <a:t>Tender chest wall with bruising</a:t>
          </a:r>
        </a:p>
      </dgm:t>
    </dgm:pt>
    <dgm:pt modelId="{E229CBB9-06E2-41E7-841C-65AB11C41553}" type="parTrans" cxnId="{A47C2E27-5031-4942-AEF7-67715FD98137}">
      <dgm:prSet/>
      <dgm:spPr/>
      <dgm:t>
        <a:bodyPr/>
        <a:lstStyle/>
        <a:p>
          <a:endParaRPr lang="en-US"/>
        </a:p>
      </dgm:t>
    </dgm:pt>
    <dgm:pt modelId="{BA1C01D0-5E18-489D-A9D2-FC61C2256531}" type="sibTrans" cxnId="{A47C2E27-5031-4942-AEF7-67715FD98137}">
      <dgm:prSet/>
      <dgm:spPr/>
      <dgm:t>
        <a:bodyPr/>
        <a:lstStyle/>
        <a:p>
          <a:endParaRPr lang="en-US"/>
        </a:p>
      </dgm:t>
    </dgm:pt>
    <dgm:pt modelId="{F1C0F713-321D-48E4-B78D-B6FFA154C25E}">
      <dgm:prSet/>
      <dgm:spPr/>
      <dgm:t>
        <a:bodyPr/>
        <a:lstStyle/>
        <a:p>
          <a:r>
            <a:rPr lang="en-US"/>
            <a:t>Tender abdomen</a:t>
          </a:r>
        </a:p>
      </dgm:t>
    </dgm:pt>
    <dgm:pt modelId="{FECA0F72-3AF9-4164-ACB7-A088658A1E8E}" type="parTrans" cxnId="{2184D2E7-CB5B-481F-81E9-AF4AC685A256}">
      <dgm:prSet/>
      <dgm:spPr/>
      <dgm:t>
        <a:bodyPr/>
        <a:lstStyle/>
        <a:p>
          <a:endParaRPr lang="en-US"/>
        </a:p>
      </dgm:t>
    </dgm:pt>
    <dgm:pt modelId="{C840A368-B444-4588-B506-95B7A903D0F9}" type="sibTrans" cxnId="{2184D2E7-CB5B-481F-81E9-AF4AC685A256}">
      <dgm:prSet/>
      <dgm:spPr/>
      <dgm:t>
        <a:bodyPr/>
        <a:lstStyle/>
        <a:p>
          <a:endParaRPr lang="en-US"/>
        </a:p>
      </dgm:t>
    </dgm:pt>
    <dgm:pt modelId="{C4940BAA-3650-E54D-9854-B4715A65B386}" type="pres">
      <dgm:prSet presAssocID="{99971B97-0007-470D-B98F-D4FF7B3AD497}" presName="diagram" presStyleCnt="0">
        <dgm:presLayoutVars>
          <dgm:dir/>
          <dgm:resizeHandles val="exact"/>
        </dgm:presLayoutVars>
      </dgm:prSet>
      <dgm:spPr/>
    </dgm:pt>
    <dgm:pt modelId="{FC8EF50D-B351-7D4A-8B55-9B66FCB3A8D3}" type="pres">
      <dgm:prSet presAssocID="{FBABE305-7670-44E6-98D1-6D9E2BBED280}" presName="node" presStyleLbl="node1" presStyleIdx="0" presStyleCnt="5">
        <dgm:presLayoutVars>
          <dgm:bulletEnabled val="1"/>
        </dgm:presLayoutVars>
      </dgm:prSet>
      <dgm:spPr/>
    </dgm:pt>
    <dgm:pt modelId="{54E29D1D-593A-D448-AF99-404385F9D83F}" type="pres">
      <dgm:prSet presAssocID="{0B92AA49-B47D-491E-86BA-85DE6E74E7D1}" presName="sibTrans" presStyleCnt="0"/>
      <dgm:spPr/>
    </dgm:pt>
    <dgm:pt modelId="{DA400DDA-6269-894D-A7C2-CB5161771B3D}" type="pres">
      <dgm:prSet presAssocID="{FB9561FA-16DE-45F4-8D72-EF9EBCDA9D32}" presName="node" presStyleLbl="node1" presStyleIdx="1" presStyleCnt="5">
        <dgm:presLayoutVars>
          <dgm:bulletEnabled val="1"/>
        </dgm:presLayoutVars>
      </dgm:prSet>
      <dgm:spPr/>
    </dgm:pt>
    <dgm:pt modelId="{E4615507-A0BE-B24F-9AE6-DB8B487ECE9E}" type="pres">
      <dgm:prSet presAssocID="{321DFA32-97CF-44DA-86DD-E4DCA7C7F632}" presName="sibTrans" presStyleCnt="0"/>
      <dgm:spPr/>
    </dgm:pt>
    <dgm:pt modelId="{DB972DAB-40C7-C747-9849-F3AC00E15DC3}" type="pres">
      <dgm:prSet presAssocID="{570BD7A4-7B38-4F26-84CB-85117F492605}" presName="node" presStyleLbl="node1" presStyleIdx="2" presStyleCnt="5">
        <dgm:presLayoutVars>
          <dgm:bulletEnabled val="1"/>
        </dgm:presLayoutVars>
      </dgm:prSet>
      <dgm:spPr/>
    </dgm:pt>
    <dgm:pt modelId="{2C817DCD-E8F9-8643-8124-F7662B82DC70}" type="pres">
      <dgm:prSet presAssocID="{B1D58F37-2153-41CA-B3AC-776FA51C5E91}" presName="sibTrans" presStyleCnt="0"/>
      <dgm:spPr/>
    </dgm:pt>
    <dgm:pt modelId="{187B53AB-559D-9547-9781-35678FE80E2D}" type="pres">
      <dgm:prSet presAssocID="{F6C2271F-55FC-441B-BB53-EFA7AE1398D8}" presName="node" presStyleLbl="node1" presStyleIdx="3" presStyleCnt="5">
        <dgm:presLayoutVars>
          <dgm:bulletEnabled val="1"/>
        </dgm:presLayoutVars>
      </dgm:prSet>
      <dgm:spPr/>
    </dgm:pt>
    <dgm:pt modelId="{BFFB3672-1A8E-5F44-B87E-2D9964D27F2B}" type="pres">
      <dgm:prSet presAssocID="{BA1C01D0-5E18-489D-A9D2-FC61C2256531}" presName="sibTrans" presStyleCnt="0"/>
      <dgm:spPr/>
    </dgm:pt>
    <dgm:pt modelId="{40D09A48-DB66-4148-83EC-82A6D85130F8}" type="pres">
      <dgm:prSet presAssocID="{F1C0F713-321D-48E4-B78D-B6FFA154C25E}" presName="node" presStyleLbl="node1" presStyleIdx="4" presStyleCnt="5">
        <dgm:presLayoutVars>
          <dgm:bulletEnabled val="1"/>
        </dgm:presLayoutVars>
      </dgm:prSet>
      <dgm:spPr/>
    </dgm:pt>
  </dgm:ptLst>
  <dgm:cxnLst>
    <dgm:cxn modelId="{12D84E0F-78D9-3F48-A4B1-307743470B65}" type="presOf" srcId="{FB9561FA-16DE-45F4-8D72-EF9EBCDA9D32}" destId="{DA400DDA-6269-894D-A7C2-CB5161771B3D}" srcOrd="0" destOrd="0" presId="urn:microsoft.com/office/officeart/2005/8/layout/default"/>
    <dgm:cxn modelId="{B3944425-8C3B-4478-9ECA-00FE9FC8DBE6}" srcId="{99971B97-0007-470D-B98F-D4FF7B3AD497}" destId="{FB9561FA-16DE-45F4-8D72-EF9EBCDA9D32}" srcOrd="1" destOrd="0" parTransId="{DCD01FE4-60B6-410B-886F-BD89CDAD5A47}" sibTransId="{321DFA32-97CF-44DA-86DD-E4DCA7C7F632}"/>
    <dgm:cxn modelId="{A47C2E27-5031-4942-AEF7-67715FD98137}" srcId="{99971B97-0007-470D-B98F-D4FF7B3AD497}" destId="{F6C2271F-55FC-441B-BB53-EFA7AE1398D8}" srcOrd="3" destOrd="0" parTransId="{E229CBB9-06E2-41E7-841C-65AB11C41553}" sibTransId="{BA1C01D0-5E18-489D-A9D2-FC61C2256531}"/>
    <dgm:cxn modelId="{72785237-2B50-CB40-A64D-C6772E15A4BD}" type="presOf" srcId="{F1C0F713-321D-48E4-B78D-B6FFA154C25E}" destId="{40D09A48-DB66-4148-83EC-82A6D85130F8}" srcOrd="0" destOrd="0" presId="urn:microsoft.com/office/officeart/2005/8/layout/default"/>
    <dgm:cxn modelId="{89A9D846-F8B3-9F4B-8F7B-4EBE3BDF6DD4}" type="presOf" srcId="{FBABE305-7670-44E6-98D1-6D9E2BBED280}" destId="{FC8EF50D-B351-7D4A-8B55-9B66FCB3A8D3}" srcOrd="0" destOrd="0" presId="urn:microsoft.com/office/officeart/2005/8/layout/default"/>
    <dgm:cxn modelId="{309CE050-2A97-F54F-A33A-D9330B759649}" type="presOf" srcId="{99971B97-0007-470D-B98F-D4FF7B3AD497}" destId="{C4940BAA-3650-E54D-9854-B4715A65B386}" srcOrd="0" destOrd="0" presId="urn:microsoft.com/office/officeart/2005/8/layout/default"/>
    <dgm:cxn modelId="{88981275-6FCF-4627-95F5-9E1C459BB4ED}" srcId="{99971B97-0007-470D-B98F-D4FF7B3AD497}" destId="{FBABE305-7670-44E6-98D1-6D9E2BBED280}" srcOrd="0" destOrd="0" parTransId="{F3E92104-508E-40CC-89B1-E812E7C6174B}" sibTransId="{0B92AA49-B47D-491E-86BA-85DE6E74E7D1}"/>
    <dgm:cxn modelId="{DAA37DB7-ED36-794F-BBC6-D86DCF9F2F3D}" type="presOf" srcId="{570BD7A4-7B38-4F26-84CB-85117F492605}" destId="{DB972DAB-40C7-C747-9849-F3AC00E15DC3}" srcOrd="0" destOrd="0" presId="urn:microsoft.com/office/officeart/2005/8/layout/default"/>
    <dgm:cxn modelId="{BD67C7CB-9C80-4E3C-938C-799BBCAC2308}" srcId="{99971B97-0007-470D-B98F-D4FF7B3AD497}" destId="{570BD7A4-7B38-4F26-84CB-85117F492605}" srcOrd="2" destOrd="0" parTransId="{71C5548A-317A-43CC-B474-204B107C5B81}" sibTransId="{B1D58F37-2153-41CA-B3AC-776FA51C5E91}"/>
    <dgm:cxn modelId="{F6C6A6D2-50A4-7D43-86C7-9F734CC2DFFA}" type="presOf" srcId="{F6C2271F-55FC-441B-BB53-EFA7AE1398D8}" destId="{187B53AB-559D-9547-9781-35678FE80E2D}" srcOrd="0" destOrd="0" presId="urn:microsoft.com/office/officeart/2005/8/layout/default"/>
    <dgm:cxn modelId="{2184D2E7-CB5B-481F-81E9-AF4AC685A256}" srcId="{99971B97-0007-470D-B98F-D4FF7B3AD497}" destId="{F1C0F713-321D-48E4-B78D-B6FFA154C25E}" srcOrd="4" destOrd="0" parTransId="{FECA0F72-3AF9-4164-ACB7-A088658A1E8E}" sibTransId="{C840A368-B444-4588-B506-95B7A903D0F9}"/>
    <dgm:cxn modelId="{76D536B4-0071-AA4D-92C4-9042F448B4DD}" type="presParOf" srcId="{C4940BAA-3650-E54D-9854-B4715A65B386}" destId="{FC8EF50D-B351-7D4A-8B55-9B66FCB3A8D3}" srcOrd="0" destOrd="0" presId="urn:microsoft.com/office/officeart/2005/8/layout/default"/>
    <dgm:cxn modelId="{8759A3C4-3A28-934A-976C-4CDA7277110F}" type="presParOf" srcId="{C4940BAA-3650-E54D-9854-B4715A65B386}" destId="{54E29D1D-593A-D448-AF99-404385F9D83F}" srcOrd="1" destOrd="0" presId="urn:microsoft.com/office/officeart/2005/8/layout/default"/>
    <dgm:cxn modelId="{C629A251-8D21-7546-BA76-F8B2A847C4A3}" type="presParOf" srcId="{C4940BAA-3650-E54D-9854-B4715A65B386}" destId="{DA400DDA-6269-894D-A7C2-CB5161771B3D}" srcOrd="2" destOrd="0" presId="urn:microsoft.com/office/officeart/2005/8/layout/default"/>
    <dgm:cxn modelId="{6234C33D-F637-0644-B7DA-E670920E5B6F}" type="presParOf" srcId="{C4940BAA-3650-E54D-9854-B4715A65B386}" destId="{E4615507-A0BE-B24F-9AE6-DB8B487ECE9E}" srcOrd="3" destOrd="0" presId="urn:microsoft.com/office/officeart/2005/8/layout/default"/>
    <dgm:cxn modelId="{A3EF4D07-199A-2444-9BC0-13C2E7941C7F}" type="presParOf" srcId="{C4940BAA-3650-E54D-9854-B4715A65B386}" destId="{DB972DAB-40C7-C747-9849-F3AC00E15DC3}" srcOrd="4" destOrd="0" presId="urn:microsoft.com/office/officeart/2005/8/layout/default"/>
    <dgm:cxn modelId="{F44B293D-67A8-FD4E-A4F1-07E38C108AF6}" type="presParOf" srcId="{C4940BAA-3650-E54D-9854-B4715A65B386}" destId="{2C817DCD-E8F9-8643-8124-F7662B82DC70}" srcOrd="5" destOrd="0" presId="urn:microsoft.com/office/officeart/2005/8/layout/default"/>
    <dgm:cxn modelId="{E556D824-5A76-5043-87F7-D060FCB4399D}" type="presParOf" srcId="{C4940BAA-3650-E54D-9854-B4715A65B386}" destId="{187B53AB-559D-9547-9781-35678FE80E2D}" srcOrd="6" destOrd="0" presId="urn:microsoft.com/office/officeart/2005/8/layout/default"/>
    <dgm:cxn modelId="{68414F23-9289-DC4D-828F-3A87577828A6}" type="presParOf" srcId="{C4940BAA-3650-E54D-9854-B4715A65B386}" destId="{BFFB3672-1A8E-5F44-B87E-2D9964D27F2B}" srcOrd="7" destOrd="0" presId="urn:microsoft.com/office/officeart/2005/8/layout/default"/>
    <dgm:cxn modelId="{18CE3C8C-67B0-DB4C-BA41-01DBA57209B2}" type="presParOf" srcId="{C4940BAA-3650-E54D-9854-B4715A65B386}" destId="{40D09A48-DB66-4148-83EC-82A6D85130F8}"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24B20E-A268-4D73-ABB1-C51D5AE4F687}"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B1B3EBC2-6A6F-494A-AA9B-D06CC14ED678}">
      <dgm:prSet/>
      <dgm:spPr/>
      <dgm:t>
        <a:bodyPr/>
        <a:lstStyle/>
        <a:p>
          <a:r>
            <a:rPr lang="en-US"/>
            <a:t>NUTRITION</a:t>
          </a:r>
          <a:endParaRPr lang="en-US" dirty="0"/>
        </a:p>
      </dgm:t>
    </dgm:pt>
    <dgm:pt modelId="{6F888382-7837-47E0-8707-147468B0D2EC}" type="parTrans" cxnId="{E48AEF6A-2B26-4349-AE53-6AADD99D0E3B}">
      <dgm:prSet/>
      <dgm:spPr/>
      <dgm:t>
        <a:bodyPr/>
        <a:lstStyle/>
        <a:p>
          <a:endParaRPr lang="en-US"/>
        </a:p>
      </dgm:t>
    </dgm:pt>
    <dgm:pt modelId="{00D799AA-FB0F-4285-ACC4-79176A745D76}" type="sibTrans" cxnId="{E48AEF6A-2B26-4349-AE53-6AADD99D0E3B}">
      <dgm:prSet/>
      <dgm:spPr/>
      <dgm:t>
        <a:bodyPr/>
        <a:lstStyle/>
        <a:p>
          <a:endParaRPr lang="en-US"/>
        </a:p>
      </dgm:t>
    </dgm:pt>
    <dgm:pt modelId="{50E6EF35-D6E0-405D-8DA7-3534D6F5C907}">
      <dgm:prSet/>
      <dgm:spPr/>
      <dgm:t>
        <a:bodyPr/>
        <a:lstStyle/>
        <a:p>
          <a:r>
            <a:rPr lang="en-US"/>
            <a:t>Poor protein or total caloric intake </a:t>
          </a:r>
        </a:p>
      </dgm:t>
    </dgm:pt>
    <dgm:pt modelId="{7086183E-D48D-46A0-B157-9AB63B855B31}" type="parTrans" cxnId="{64CCF3D1-90CC-48F8-8626-A67678444405}">
      <dgm:prSet/>
      <dgm:spPr/>
      <dgm:t>
        <a:bodyPr/>
        <a:lstStyle/>
        <a:p>
          <a:endParaRPr lang="en-US"/>
        </a:p>
      </dgm:t>
    </dgm:pt>
    <dgm:pt modelId="{F30624F4-F68C-4343-90A9-F671D0AD31BD}" type="sibTrans" cxnId="{64CCF3D1-90CC-48F8-8626-A67678444405}">
      <dgm:prSet/>
      <dgm:spPr/>
      <dgm:t>
        <a:bodyPr/>
        <a:lstStyle/>
        <a:p>
          <a:endParaRPr lang="en-US"/>
        </a:p>
      </dgm:t>
    </dgm:pt>
    <dgm:pt modelId="{98DF7ED1-19C6-4560-9B39-3F3131EFE279}">
      <dgm:prSet/>
      <dgm:spPr/>
      <dgm:t>
        <a:bodyPr/>
        <a:lstStyle/>
        <a:p>
          <a:r>
            <a:rPr lang="en-US"/>
            <a:t>Mineral and supplement deficiencies. </a:t>
          </a:r>
        </a:p>
      </dgm:t>
    </dgm:pt>
    <dgm:pt modelId="{3CD4458E-5810-4C52-A7C7-3F4AABA0A988}" type="parTrans" cxnId="{35640CA4-B698-4076-AC3D-CF7450A2B020}">
      <dgm:prSet/>
      <dgm:spPr/>
      <dgm:t>
        <a:bodyPr/>
        <a:lstStyle/>
        <a:p>
          <a:endParaRPr lang="en-US"/>
        </a:p>
      </dgm:t>
    </dgm:pt>
    <dgm:pt modelId="{2E2B16FB-086A-4C2A-B81C-6636C8DFEACE}" type="sibTrans" cxnId="{35640CA4-B698-4076-AC3D-CF7450A2B020}">
      <dgm:prSet/>
      <dgm:spPr/>
      <dgm:t>
        <a:bodyPr/>
        <a:lstStyle/>
        <a:p>
          <a:endParaRPr lang="en-US"/>
        </a:p>
      </dgm:t>
    </dgm:pt>
    <dgm:pt modelId="{81B87B1F-BF4D-4CFD-A60C-FC11782379EE}">
      <dgm:prSet/>
      <dgm:spPr/>
      <dgm:t>
        <a:bodyPr/>
        <a:lstStyle/>
        <a:p>
          <a:r>
            <a:rPr lang="en-US" dirty="0"/>
            <a:t>Nutritional deficiencies significantly effect </a:t>
          </a:r>
        </a:p>
      </dgm:t>
    </dgm:pt>
    <dgm:pt modelId="{3320378D-30CD-4C1E-8DED-C914A43CF370}" type="parTrans" cxnId="{AFAF5113-3EEB-4A53-A1D7-AD390AEC0520}">
      <dgm:prSet/>
      <dgm:spPr/>
      <dgm:t>
        <a:bodyPr/>
        <a:lstStyle/>
        <a:p>
          <a:endParaRPr lang="en-US"/>
        </a:p>
      </dgm:t>
    </dgm:pt>
    <dgm:pt modelId="{C7863341-42D5-4E4D-9A76-5701E24FBC1F}" type="sibTrans" cxnId="{AFAF5113-3EEB-4A53-A1D7-AD390AEC0520}">
      <dgm:prSet/>
      <dgm:spPr/>
      <dgm:t>
        <a:bodyPr/>
        <a:lstStyle/>
        <a:p>
          <a:endParaRPr lang="en-US"/>
        </a:p>
      </dgm:t>
    </dgm:pt>
    <dgm:pt modelId="{1EA81B03-FC02-433B-817C-1F40ED973F86}">
      <dgm:prSet/>
      <dgm:spPr/>
      <dgm:t>
        <a:bodyPr/>
        <a:lstStyle/>
        <a:p>
          <a:r>
            <a:rPr lang="en-US"/>
            <a:t>Healing</a:t>
          </a:r>
        </a:p>
      </dgm:t>
    </dgm:pt>
    <dgm:pt modelId="{F6F812CD-723F-464D-8602-7ED37D58824D}" type="parTrans" cxnId="{E135F177-6AC7-4015-83C9-9595D174F802}">
      <dgm:prSet/>
      <dgm:spPr/>
      <dgm:t>
        <a:bodyPr/>
        <a:lstStyle/>
        <a:p>
          <a:endParaRPr lang="en-US"/>
        </a:p>
      </dgm:t>
    </dgm:pt>
    <dgm:pt modelId="{9C757F55-032D-4B14-A5EC-13306E24C9F5}" type="sibTrans" cxnId="{E135F177-6AC7-4015-83C9-9595D174F802}">
      <dgm:prSet/>
      <dgm:spPr/>
      <dgm:t>
        <a:bodyPr/>
        <a:lstStyle/>
        <a:p>
          <a:endParaRPr lang="en-US"/>
        </a:p>
      </dgm:t>
    </dgm:pt>
    <dgm:pt modelId="{50298DF7-67EC-40CA-B25F-A87129446098}">
      <dgm:prSet/>
      <dgm:spPr/>
      <dgm:t>
        <a:bodyPr/>
        <a:lstStyle/>
        <a:p>
          <a:r>
            <a:rPr lang="en-US"/>
            <a:t>Result in immune suppression impacting the ability to fight off infection. </a:t>
          </a:r>
        </a:p>
      </dgm:t>
    </dgm:pt>
    <dgm:pt modelId="{2BD1F7AB-7695-4FC8-92BF-7BFF70A2CBDF}" type="parTrans" cxnId="{AE083E4D-B8A3-4924-BEF6-2B850F518CAB}">
      <dgm:prSet/>
      <dgm:spPr/>
      <dgm:t>
        <a:bodyPr/>
        <a:lstStyle/>
        <a:p>
          <a:endParaRPr lang="en-US"/>
        </a:p>
      </dgm:t>
    </dgm:pt>
    <dgm:pt modelId="{E375A9A8-0040-4589-B639-625A07C536C0}" type="sibTrans" cxnId="{AE083E4D-B8A3-4924-BEF6-2B850F518CAB}">
      <dgm:prSet/>
      <dgm:spPr/>
      <dgm:t>
        <a:bodyPr/>
        <a:lstStyle/>
        <a:p>
          <a:endParaRPr lang="en-US"/>
        </a:p>
      </dgm:t>
    </dgm:pt>
    <dgm:pt modelId="{5A2D1375-846D-4016-B456-25C4585AD917}">
      <dgm:prSet/>
      <dgm:spPr/>
      <dgm:t>
        <a:bodyPr/>
        <a:lstStyle/>
        <a:p>
          <a:r>
            <a:rPr lang="en-US" dirty="0"/>
            <a:t>Makes them more susceptible to more morbidity and higher risk of mortality.</a:t>
          </a:r>
        </a:p>
      </dgm:t>
    </dgm:pt>
    <dgm:pt modelId="{56DD67FF-261A-47B9-A840-DA34B4FEBDEE}" type="parTrans" cxnId="{3F7D2A19-7248-409E-B502-BE79747512EC}">
      <dgm:prSet/>
      <dgm:spPr/>
      <dgm:t>
        <a:bodyPr/>
        <a:lstStyle/>
        <a:p>
          <a:endParaRPr lang="en-US"/>
        </a:p>
      </dgm:t>
    </dgm:pt>
    <dgm:pt modelId="{7443EDA8-2475-423D-B71D-6EB6799D96F6}" type="sibTrans" cxnId="{3F7D2A19-7248-409E-B502-BE79747512EC}">
      <dgm:prSet/>
      <dgm:spPr/>
      <dgm:t>
        <a:bodyPr/>
        <a:lstStyle/>
        <a:p>
          <a:endParaRPr lang="en-US"/>
        </a:p>
      </dgm:t>
    </dgm:pt>
    <dgm:pt modelId="{5CD32300-15D9-4EBE-9DCE-9903D0D386E1}">
      <dgm:prSet/>
      <dgm:spPr/>
      <dgm:t>
        <a:bodyPr/>
        <a:lstStyle/>
        <a:p>
          <a:r>
            <a:rPr lang="en-US" dirty="0"/>
            <a:t>Elderly may have various degrees of malnutrition </a:t>
          </a:r>
        </a:p>
      </dgm:t>
    </dgm:pt>
    <dgm:pt modelId="{E0DBB64F-25E6-4479-BD4A-0543AF4EA89C}" type="sibTrans" cxnId="{E11A6986-C347-4113-B73B-99A5B2974B1B}">
      <dgm:prSet/>
      <dgm:spPr/>
      <dgm:t>
        <a:bodyPr/>
        <a:lstStyle/>
        <a:p>
          <a:endParaRPr lang="en-US"/>
        </a:p>
      </dgm:t>
    </dgm:pt>
    <dgm:pt modelId="{492437C3-E1B0-43CE-9605-FCA5E9F8AFFC}" type="parTrans" cxnId="{E11A6986-C347-4113-B73B-99A5B2974B1B}">
      <dgm:prSet/>
      <dgm:spPr/>
      <dgm:t>
        <a:bodyPr/>
        <a:lstStyle/>
        <a:p>
          <a:endParaRPr lang="en-US"/>
        </a:p>
      </dgm:t>
    </dgm:pt>
    <dgm:pt modelId="{EC9AF5D7-9E3C-0749-BAE7-071F5EC5F5D9}" type="pres">
      <dgm:prSet presAssocID="{E624B20E-A268-4D73-ABB1-C51D5AE4F687}" presName="linear" presStyleCnt="0">
        <dgm:presLayoutVars>
          <dgm:animLvl val="lvl"/>
          <dgm:resizeHandles val="exact"/>
        </dgm:presLayoutVars>
      </dgm:prSet>
      <dgm:spPr/>
    </dgm:pt>
    <dgm:pt modelId="{6B3B53A2-CEA9-9D4A-B7FC-D95F36F5F749}" type="pres">
      <dgm:prSet presAssocID="{B1B3EBC2-6A6F-494A-AA9B-D06CC14ED678}" presName="parentText" presStyleLbl="node1" presStyleIdx="0" presStyleCnt="1">
        <dgm:presLayoutVars>
          <dgm:chMax val="0"/>
          <dgm:bulletEnabled val="1"/>
        </dgm:presLayoutVars>
      </dgm:prSet>
      <dgm:spPr/>
    </dgm:pt>
    <dgm:pt modelId="{BB1304B7-22BF-EB4F-9609-471E618B0382}" type="pres">
      <dgm:prSet presAssocID="{B1B3EBC2-6A6F-494A-AA9B-D06CC14ED678}" presName="childText" presStyleLbl="revTx" presStyleIdx="0" presStyleCnt="1">
        <dgm:presLayoutVars>
          <dgm:bulletEnabled val="1"/>
        </dgm:presLayoutVars>
      </dgm:prSet>
      <dgm:spPr/>
    </dgm:pt>
  </dgm:ptLst>
  <dgm:cxnLst>
    <dgm:cxn modelId="{AFAF5113-3EEB-4A53-A1D7-AD390AEC0520}" srcId="{B1B3EBC2-6A6F-494A-AA9B-D06CC14ED678}" destId="{81B87B1F-BF4D-4CFD-A60C-FC11782379EE}" srcOrd="1" destOrd="0" parTransId="{3320378D-30CD-4C1E-8DED-C914A43CF370}" sibTransId="{C7863341-42D5-4E4D-9A76-5701E24FBC1F}"/>
    <dgm:cxn modelId="{3F7D2A19-7248-409E-B502-BE79747512EC}" srcId="{81B87B1F-BF4D-4CFD-A60C-FC11782379EE}" destId="{5A2D1375-846D-4016-B456-25C4585AD917}" srcOrd="2" destOrd="0" parTransId="{56DD67FF-261A-47B9-A840-DA34B4FEBDEE}" sibTransId="{7443EDA8-2475-423D-B71D-6EB6799D96F6}"/>
    <dgm:cxn modelId="{956B5B28-25D6-744B-BC51-BCE58D16EEA0}" type="presOf" srcId="{50E6EF35-D6E0-405D-8DA7-3534D6F5C907}" destId="{BB1304B7-22BF-EB4F-9609-471E618B0382}" srcOrd="0" destOrd="1" presId="urn:microsoft.com/office/officeart/2005/8/layout/vList2"/>
    <dgm:cxn modelId="{AE083E4D-B8A3-4924-BEF6-2B850F518CAB}" srcId="{81B87B1F-BF4D-4CFD-A60C-FC11782379EE}" destId="{50298DF7-67EC-40CA-B25F-A87129446098}" srcOrd="1" destOrd="0" parTransId="{2BD1F7AB-7695-4FC8-92BF-7BFF70A2CBDF}" sibTransId="{E375A9A8-0040-4589-B639-625A07C536C0}"/>
    <dgm:cxn modelId="{E48AEF6A-2B26-4349-AE53-6AADD99D0E3B}" srcId="{E624B20E-A268-4D73-ABB1-C51D5AE4F687}" destId="{B1B3EBC2-6A6F-494A-AA9B-D06CC14ED678}" srcOrd="0" destOrd="0" parTransId="{6F888382-7837-47E0-8707-147468B0D2EC}" sibTransId="{00D799AA-FB0F-4285-ACC4-79176A745D76}"/>
    <dgm:cxn modelId="{4B576D6F-1963-A64C-AE8B-231A2348166D}" type="presOf" srcId="{E624B20E-A268-4D73-ABB1-C51D5AE4F687}" destId="{EC9AF5D7-9E3C-0749-BAE7-071F5EC5F5D9}" srcOrd="0" destOrd="0" presId="urn:microsoft.com/office/officeart/2005/8/layout/vList2"/>
    <dgm:cxn modelId="{E135F177-6AC7-4015-83C9-9595D174F802}" srcId="{81B87B1F-BF4D-4CFD-A60C-FC11782379EE}" destId="{1EA81B03-FC02-433B-817C-1F40ED973F86}" srcOrd="0" destOrd="0" parTransId="{F6F812CD-723F-464D-8602-7ED37D58824D}" sibTransId="{9C757F55-032D-4B14-A5EC-13306E24C9F5}"/>
    <dgm:cxn modelId="{E11A6986-C347-4113-B73B-99A5B2974B1B}" srcId="{B1B3EBC2-6A6F-494A-AA9B-D06CC14ED678}" destId="{5CD32300-15D9-4EBE-9DCE-9903D0D386E1}" srcOrd="0" destOrd="0" parTransId="{492437C3-E1B0-43CE-9605-FCA5E9F8AFFC}" sibTransId="{E0DBB64F-25E6-4479-BD4A-0543AF4EA89C}"/>
    <dgm:cxn modelId="{0A53E889-B3F2-B441-ACFE-0E7FCBB398CF}" type="presOf" srcId="{1EA81B03-FC02-433B-817C-1F40ED973F86}" destId="{BB1304B7-22BF-EB4F-9609-471E618B0382}" srcOrd="0" destOrd="4" presId="urn:microsoft.com/office/officeart/2005/8/layout/vList2"/>
    <dgm:cxn modelId="{35640CA4-B698-4076-AC3D-CF7450A2B020}" srcId="{5CD32300-15D9-4EBE-9DCE-9903D0D386E1}" destId="{98DF7ED1-19C6-4560-9B39-3F3131EFE279}" srcOrd="1" destOrd="0" parTransId="{3CD4458E-5810-4C52-A7C7-3F4AABA0A988}" sibTransId="{2E2B16FB-086A-4C2A-B81C-6636C8DFEACE}"/>
    <dgm:cxn modelId="{C46085BC-91A7-1D4E-B548-E9C8A987EE46}" type="presOf" srcId="{50298DF7-67EC-40CA-B25F-A87129446098}" destId="{BB1304B7-22BF-EB4F-9609-471E618B0382}" srcOrd="0" destOrd="5" presId="urn:microsoft.com/office/officeart/2005/8/layout/vList2"/>
    <dgm:cxn modelId="{B38EC5C2-9438-1F4B-847D-D26873A183AD}" type="presOf" srcId="{5CD32300-15D9-4EBE-9DCE-9903D0D386E1}" destId="{BB1304B7-22BF-EB4F-9609-471E618B0382}" srcOrd="0" destOrd="0" presId="urn:microsoft.com/office/officeart/2005/8/layout/vList2"/>
    <dgm:cxn modelId="{64CCF3D1-90CC-48F8-8626-A67678444405}" srcId="{5CD32300-15D9-4EBE-9DCE-9903D0D386E1}" destId="{50E6EF35-D6E0-405D-8DA7-3534D6F5C907}" srcOrd="0" destOrd="0" parTransId="{7086183E-D48D-46A0-B157-9AB63B855B31}" sibTransId="{F30624F4-F68C-4343-90A9-F671D0AD31BD}"/>
    <dgm:cxn modelId="{EE00DCE1-7455-314F-92FA-39C5155F0C27}" type="presOf" srcId="{98DF7ED1-19C6-4560-9B39-3F3131EFE279}" destId="{BB1304B7-22BF-EB4F-9609-471E618B0382}" srcOrd="0" destOrd="2" presId="urn:microsoft.com/office/officeart/2005/8/layout/vList2"/>
    <dgm:cxn modelId="{33ED6AE8-BFA3-A04C-B2BE-78D3D6BC4463}" type="presOf" srcId="{5A2D1375-846D-4016-B456-25C4585AD917}" destId="{BB1304B7-22BF-EB4F-9609-471E618B0382}" srcOrd="0" destOrd="6" presId="urn:microsoft.com/office/officeart/2005/8/layout/vList2"/>
    <dgm:cxn modelId="{91E7C8FA-CF93-9343-97F9-CF0F08E8D2AF}" type="presOf" srcId="{81B87B1F-BF4D-4CFD-A60C-FC11782379EE}" destId="{BB1304B7-22BF-EB4F-9609-471E618B0382}" srcOrd="0" destOrd="3" presId="urn:microsoft.com/office/officeart/2005/8/layout/vList2"/>
    <dgm:cxn modelId="{2DA6F8FC-9EFF-EC47-9D9C-5C3BB596DE22}" type="presOf" srcId="{B1B3EBC2-6A6F-494A-AA9B-D06CC14ED678}" destId="{6B3B53A2-CEA9-9D4A-B7FC-D95F36F5F749}" srcOrd="0" destOrd="0" presId="urn:microsoft.com/office/officeart/2005/8/layout/vList2"/>
    <dgm:cxn modelId="{A6BFEFEB-ADB6-F34B-84CC-2697288A3D58}" type="presParOf" srcId="{EC9AF5D7-9E3C-0749-BAE7-071F5EC5F5D9}" destId="{6B3B53A2-CEA9-9D4A-B7FC-D95F36F5F749}" srcOrd="0" destOrd="0" presId="urn:microsoft.com/office/officeart/2005/8/layout/vList2"/>
    <dgm:cxn modelId="{1C1BE8C1-E45A-424A-B5C7-9312C5ABAD25}" type="presParOf" srcId="{EC9AF5D7-9E3C-0749-BAE7-071F5EC5F5D9}" destId="{BB1304B7-22BF-EB4F-9609-471E618B0382}"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388CE0A-7474-431C-819F-88DE18005D01}"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A01ED331-F810-4058-A87A-20F639F4ED16}">
      <dgm:prSet/>
      <dgm:spPr/>
      <dgm:t>
        <a:bodyPr/>
        <a:lstStyle/>
        <a:p>
          <a:r>
            <a:rPr lang="en-US"/>
            <a:t>CT’s Head Neck Chest and Abdomen negative</a:t>
          </a:r>
        </a:p>
      </dgm:t>
    </dgm:pt>
    <dgm:pt modelId="{9EE4EBDB-7B72-4CC4-A5FB-606B754415B2}" type="parTrans" cxnId="{05C5B357-6556-4565-8BFC-175002647390}">
      <dgm:prSet/>
      <dgm:spPr/>
      <dgm:t>
        <a:bodyPr/>
        <a:lstStyle/>
        <a:p>
          <a:endParaRPr lang="en-US"/>
        </a:p>
      </dgm:t>
    </dgm:pt>
    <dgm:pt modelId="{F9B494C2-DDFC-4324-B777-7A74C3EE3DA4}" type="sibTrans" cxnId="{05C5B357-6556-4565-8BFC-175002647390}">
      <dgm:prSet/>
      <dgm:spPr/>
      <dgm:t>
        <a:bodyPr/>
        <a:lstStyle/>
        <a:p>
          <a:endParaRPr lang="en-US"/>
        </a:p>
      </dgm:t>
    </dgm:pt>
    <dgm:pt modelId="{28078FAC-3ED9-42B0-84FA-79227B18AD89}">
      <dgm:prSet/>
      <dgm:spPr/>
      <dgm:t>
        <a:bodyPr/>
        <a:lstStyle/>
        <a:p>
          <a:r>
            <a:rPr lang="en-US"/>
            <a:t>Transferred to Boston Hospital specifically for cardiac evaluation after trauma clearance.</a:t>
          </a:r>
        </a:p>
      </dgm:t>
    </dgm:pt>
    <dgm:pt modelId="{8CD03321-DFBC-4CB8-8CC9-AB237D04DA83}" type="parTrans" cxnId="{C67D1319-9E90-4D1F-ABA8-DE9FE0FB83FD}">
      <dgm:prSet/>
      <dgm:spPr/>
      <dgm:t>
        <a:bodyPr/>
        <a:lstStyle/>
        <a:p>
          <a:endParaRPr lang="en-US"/>
        </a:p>
      </dgm:t>
    </dgm:pt>
    <dgm:pt modelId="{730D0513-183E-4327-816E-336A7D25A3F6}" type="sibTrans" cxnId="{C67D1319-9E90-4D1F-ABA8-DE9FE0FB83FD}">
      <dgm:prSet/>
      <dgm:spPr/>
      <dgm:t>
        <a:bodyPr/>
        <a:lstStyle/>
        <a:p>
          <a:endParaRPr lang="en-US"/>
        </a:p>
      </dgm:t>
    </dgm:pt>
    <dgm:pt modelId="{7C83B7DE-B4DF-3D49-B23C-C6174F3CD4C1}" type="pres">
      <dgm:prSet presAssocID="{7388CE0A-7474-431C-819F-88DE18005D01}" presName="linear" presStyleCnt="0">
        <dgm:presLayoutVars>
          <dgm:animLvl val="lvl"/>
          <dgm:resizeHandles val="exact"/>
        </dgm:presLayoutVars>
      </dgm:prSet>
      <dgm:spPr/>
    </dgm:pt>
    <dgm:pt modelId="{85AD7866-B11F-0D4E-9355-A5317A89CE00}" type="pres">
      <dgm:prSet presAssocID="{A01ED331-F810-4058-A87A-20F639F4ED16}" presName="parentText" presStyleLbl="node1" presStyleIdx="0" presStyleCnt="2">
        <dgm:presLayoutVars>
          <dgm:chMax val="0"/>
          <dgm:bulletEnabled val="1"/>
        </dgm:presLayoutVars>
      </dgm:prSet>
      <dgm:spPr/>
    </dgm:pt>
    <dgm:pt modelId="{D83645C8-45DA-D543-9D1A-4FE3FF36525C}" type="pres">
      <dgm:prSet presAssocID="{F9B494C2-DDFC-4324-B777-7A74C3EE3DA4}" presName="spacer" presStyleCnt="0"/>
      <dgm:spPr/>
    </dgm:pt>
    <dgm:pt modelId="{52EC691C-88C2-F34F-94FA-10804A2338BA}" type="pres">
      <dgm:prSet presAssocID="{28078FAC-3ED9-42B0-84FA-79227B18AD89}" presName="parentText" presStyleLbl="node1" presStyleIdx="1" presStyleCnt="2">
        <dgm:presLayoutVars>
          <dgm:chMax val="0"/>
          <dgm:bulletEnabled val="1"/>
        </dgm:presLayoutVars>
      </dgm:prSet>
      <dgm:spPr/>
    </dgm:pt>
  </dgm:ptLst>
  <dgm:cxnLst>
    <dgm:cxn modelId="{1EAC8D04-CC5D-EE4E-95F5-BCA4BFA0CCE7}" type="presOf" srcId="{A01ED331-F810-4058-A87A-20F639F4ED16}" destId="{85AD7866-B11F-0D4E-9355-A5317A89CE00}" srcOrd="0" destOrd="0" presId="urn:microsoft.com/office/officeart/2005/8/layout/vList2"/>
    <dgm:cxn modelId="{C67D1319-9E90-4D1F-ABA8-DE9FE0FB83FD}" srcId="{7388CE0A-7474-431C-819F-88DE18005D01}" destId="{28078FAC-3ED9-42B0-84FA-79227B18AD89}" srcOrd="1" destOrd="0" parTransId="{8CD03321-DFBC-4CB8-8CC9-AB237D04DA83}" sibTransId="{730D0513-183E-4327-816E-336A7D25A3F6}"/>
    <dgm:cxn modelId="{05C5B357-6556-4565-8BFC-175002647390}" srcId="{7388CE0A-7474-431C-819F-88DE18005D01}" destId="{A01ED331-F810-4058-A87A-20F639F4ED16}" srcOrd="0" destOrd="0" parTransId="{9EE4EBDB-7B72-4CC4-A5FB-606B754415B2}" sibTransId="{F9B494C2-DDFC-4324-B777-7A74C3EE3DA4}"/>
    <dgm:cxn modelId="{65EAB2A6-2EFC-124B-A394-9F79406EDC05}" type="presOf" srcId="{28078FAC-3ED9-42B0-84FA-79227B18AD89}" destId="{52EC691C-88C2-F34F-94FA-10804A2338BA}" srcOrd="0" destOrd="0" presId="urn:microsoft.com/office/officeart/2005/8/layout/vList2"/>
    <dgm:cxn modelId="{0E70A2B0-2F81-C644-B9C2-F7238CE04751}" type="presOf" srcId="{7388CE0A-7474-431C-819F-88DE18005D01}" destId="{7C83B7DE-B4DF-3D49-B23C-C6174F3CD4C1}" srcOrd="0" destOrd="0" presId="urn:microsoft.com/office/officeart/2005/8/layout/vList2"/>
    <dgm:cxn modelId="{D576AAA4-D37D-0041-B70C-E2543DC0281C}" type="presParOf" srcId="{7C83B7DE-B4DF-3D49-B23C-C6174F3CD4C1}" destId="{85AD7866-B11F-0D4E-9355-A5317A89CE00}" srcOrd="0" destOrd="0" presId="urn:microsoft.com/office/officeart/2005/8/layout/vList2"/>
    <dgm:cxn modelId="{94A3EA84-5BA2-384E-AD91-CF5B5B07D686}" type="presParOf" srcId="{7C83B7DE-B4DF-3D49-B23C-C6174F3CD4C1}" destId="{D83645C8-45DA-D543-9D1A-4FE3FF36525C}" srcOrd="1" destOrd="0" presId="urn:microsoft.com/office/officeart/2005/8/layout/vList2"/>
    <dgm:cxn modelId="{36698654-4CFB-3045-8B23-4E47624BA7F8}" type="presParOf" srcId="{7C83B7DE-B4DF-3D49-B23C-C6174F3CD4C1}" destId="{52EC691C-88C2-F34F-94FA-10804A2338B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388CE0A-7474-431C-819F-88DE18005D01}"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A01ED331-F810-4058-A87A-20F639F4ED16}">
      <dgm:prSet/>
      <dgm:spPr/>
      <dgm:t>
        <a:bodyPr/>
        <a:lstStyle/>
        <a:p>
          <a:r>
            <a:rPr lang="en-US" dirty="0"/>
            <a:t>Seen by me again 3 days later for continued chest pain</a:t>
          </a:r>
        </a:p>
      </dgm:t>
    </dgm:pt>
    <dgm:pt modelId="{9EE4EBDB-7B72-4CC4-A5FB-606B754415B2}" type="parTrans" cxnId="{05C5B357-6556-4565-8BFC-175002647390}">
      <dgm:prSet/>
      <dgm:spPr/>
      <dgm:t>
        <a:bodyPr/>
        <a:lstStyle/>
        <a:p>
          <a:endParaRPr lang="en-US"/>
        </a:p>
      </dgm:t>
    </dgm:pt>
    <dgm:pt modelId="{F9B494C2-DDFC-4324-B777-7A74C3EE3DA4}" type="sibTrans" cxnId="{05C5B357-6556-4565-8BFC-175002647390}">
      <dgm:prSet/>
      <dgm:spPr/>
      <dgm:t>
        <a:bodyPr/>
        <a:lstStyle/>
        <a:p>
          <a:endParaRPr lang="en-US"/>
        </a:p>
      </dgm:t>
    </dgm:pt>
    <dgm:pt modelId="{28078FAC-3ED9-42B0-84FA-79227B18AD89}">
      <dgm:prSet/>
      <dgm:spPr/>
      <dgm:t>
        <a:bodyPr/>
        <a:lstStyle/>
        <a:p>
          <a:r>
            <a:rPr lang="en-US" dirty="0"/>
            <a:t>Was admitted overnight at Boston hospital by trauma service</a:t>
          </a:r>
        </a:p>
      </dgm:t>
    </dgm:pt>
    <dgm:pt modelId="{8CD03321-DFBC-4CB8-8CC9-AB237D04DA83}" type="parTrans" cxnId="{C67D1319-9E90-4D1F-ABA8-DE9FE0FB83FD}">
      <dgm:prSet/>
      <dgm:spPr/>
      <dgm:t>
        <a:bodyPr/>
        <a:lstStyle/>
        <a:p>
          <a:endParaRPr lang="en-US"/>
        </a:p>
      </dgm:t>
    </dgm:pt>
    <dgm:pt modelId="{730D0513-183E-4327-816E-336A7D25A3F6}" type="sibTrans" cxnId="{C67D1319-9E90-4D1F-ABA8-DE9FE0FB83FD}">
      <dgm:prSet/>
      <dgm:spPr/>
      <dgm:t>
        <a:bodyPr/>
        <a:lstStyle/>
        <a:p>
          <a:endParaRPr lang="en-US"/>
        </a:p>
      </dgm:t>
    </dgm:pt>
    <dgm:pt modelId="{B49EADB4-AC56-4F46-AF3A-6710348EDD9D}">
      <dgm:prSet/>
      <dgm:spPr/>
      <dgm:t>
        <a:bodyPr/>
        <a:lstStyle/>
        <a:p>
          <a:r>
            <a:rPr lang="en-US" dirty="0"/>
            <a:t>Never seen by cardiology</a:t>
          </a:r>
        </a:p>
      </dgm:t>
    </dgm:pt>
    <dgm:pt modelId="{9E7C380A-DE5E-6145-A88E-73C7CEC21DB7}" type="parTrans" cxnId="{3D8FDE3B-311A-7248-B03D-F0B4C38F1AC7}">
      <dgm:prSet/>
      <dgm:spPr/>
    </dgm:pt>
    <dgm:pt modelId="{C89296D1-BA2F-E04A-BB33-91B1C36A882C}" type="sibTrans" cxnId="{3D8FDE3B-311A-7248-B03D-F0B4C38F1AC7}">
      <dgm:prSet/>
      <dgm:spPr/>
    </dgm:pt>
    <dgm:pt modelId="{4C39C1FE-9F3F-544A-A467-8A63448E4533}">
      <dgm:prSet/>
      <dgm:spPr/>
      <dgm:t>
        <a:bodyPr/>
        <a:lstStyle/>
        <a:p>
          <a:r>
            <a:rPr lang="en-US" dirty="0"/>
            <a:t>Ruled in and admitted to our hospital</a:t>
          </a:r>
        </a:p>
      </dgm:t>
    </dgm:pt>
    <dgm:pt modelId="{2EFB62E6-B987-9049-A090-AF53D44A1778}" type="parTrans" cxnId="{502F03DA-489F-504F-85FA-FC232A6D4A56}">
      <dgm:prSet/>
      <dgm:spPr/>
    </dgm:pt>
    <dgm:pt modelId="{D8E745D5-2EF7-D748-8243-B92BF09728B7}" type="sibTrans" cxnId="{502F03DA-489F-504F-85FA-FC232A6D4A56}">
      <dgm:prSet/>
      <dgm:spPr/>
    </dgm:pt>
    <dgm:pt modelId="{7C83B7DE-B4DF-3D49-B23C-C6174F3CD4C1}" type="pres">
      <dgm:prSet presAssocID="{7388CE0A-7474-431C-819F-88DE18005D01}" presName="linear" presStyleCnt="0">
        <dgm:presLayoutVars>
          <dgm:animLvl val="lvl"/>
          <dgm:resizeHandles val="exact"/>
        </dgm:presLayoutVars>
      </dgm:prSet>
      <dgm:spPr/>
    </dgm:pt>
    <dgm:pt modelId="{85AD7866-B11F-0D4E-9355-A5317A89CE00}" type="pres">
      <dgm:prSet presAssocID="{A01ED331-F810-4058-A87A-20F639F4ED16}" presName="parentText" presStyleLbl="node1" presStyleIdx="0" presStyleCnt="4">
        <dgm:presLayoutVars>
          <dgm:chMax val="0"/>
          <dgm:bulletEnabled val="1"/>
        </dgm:presLayoutVars>
      </dgm:prSet>
      <dgm:spPr/>
    </dgm:pt>
    <dgm:pt modelId="{D83645C8-45DA-D543-9D1A-4FE3FF36525C}" type="pres">
      <dgm:prSet presAssocID="{F9B494C2-DDFC-4324-B777-7A74C3EE3DA4}" presName="spacer" presStyleCnt="0"/>
      <dgm:spPr/>
    </dgm:pt>
    <dgm:pt modelId="{52EC691C-88C2-F34F-94FA-10804A2338BA}" type="pres">
      <dgm:prSet presAssocID="{28078FAC-3ED9-42B0-84FA-79227B18AD89}" presName="parentText" presStyleLbl="node1" presStyleIdx="1" presStyleCnt="4">
        <dgm:presLayoutVars>
          <dgm:chMax val="0"/>
          <dgm:bulletEnabled val="1"/>
        </dgm:presLayoutVars>
      </dgm:prSet>
      <dgm:spPr/>
    </dgm:pt>
    <dgm:pt modelId="{C63BE76B-B8D3-6B46-A5C4-0BD90B327F78}" type="pres">
      <dgm:prSet presAssocID="{730D0513-183E-4327-816E-336A7D25A3F6}" presName="spacer" presStyleCnt="0"/>
      <dgm:spPr/>
    </dgm:pt>
    <dgm:pt modelId="{FCBB2A2B-34D6-6941-91E6-D1979F0821EF}" type="pres">
      <dgm:prSet presAssocID="{B49EADB4-AC56-4F46-AF3A-6710348EDD9D}" presName="parentText" presStyleLbl="node1" presStyleIdx="2" presStyleCnt="4">
        <dgm:presLayoutVars>
          <dgm:chMax val="0"/>
          <dgm:bulletEnabled val="1"/>
        </dgm:presLayoutVars>
      </dgm:prSet>
      <dgm:spPr/>
    </dgm:pt>
    <dgm:pt modelId="{1BDBAD8E-6139-654B-8345-00FDCFC84CFC}" type="pres">
      <dgm:prSet presAssocID="{C89296D1-BA2F-E04A-BB33-91B1C36A882C}" presName="spacer" presStyleCnt="0"/>
      <dgm:spPr/>
    </dgm:pt>
    <dgm:pt modelId="{411E5B51-818A-334C-A794-4FA72D0D4297}" type="pres">
      <dgm:prSet presAssocID="{4C39C1FE-9F3F-544A-A467-8A63448E4533}" presName="parentText" presStyleLbl="node1" presStyleIdx="3" presStyleCnt="4">
        <dgm:presLayoutVars>
          <dgm:chMax val="0"/>
          <dgm:bulletEnabled val="1"/>
        </dgm:presLayoutVars>
      </dgm:prSet>
      <dgm:spPr/>
    </dgm:pt>
  </dgm:ptLst>
  <dgm:cxnLst>
    <dgm:cxn modelId="{1EAC8D04-CC5D-EE4E-95F5-BCA4BFA0CCE7}" type="presOf" srcId="{A01ED331-F810-4058-A87A-20F639F4ED16}" destId="{85AD7866-B11F-0D4E-9355-A5317A89CE00}" srcOrd="0" destOrd="0" presId="urn:microsoft.com/office/officeart/2005/8/layout/vList2"/>
    <dgm:cxn modelId="{C67D1319-9E90-4D1F-ABA8-DE9FE0FB83FD}" srcId="{7388CE0A-7474-431C-819F-88DE18005D01}" destId="{28078FAC-3ED9-42B0-84FA-79227B18AD89}" srcOrd="1" destOrd="0" parTransId="{8CD03321-DFBC-4CB8-8CC9-AB237D04DA83}" sibTransId="{730D0513-183E-4327-816E-336A7D25A3F6}"/>
    <dgm:cxn modelId="{3D8FDE3B-311A-7248-B03D-F0B4C38F1AC7}" srcId="{7388CE0A-7474-431C-819F-88DE18005D01}" destId="{B49EADB4-AC56-4F46-AF3A-6710348EDD9D}" srcOrd="2" destOrd="0" parTransId="{9E7C380A-DE5E-6145-A88E-73C7CEC21DB7}" sibTransId="{C89296D1-BA2F-E04A-BB33-91B1C36A882C}"/>
    <dgm:cxn modelId="{05C5B357-6556-4565-8BFC-175002647390}" srcId="{7388CE0A-7474-431C-819F-88DE18005D01}" destId="{A01ED331-F810-4058-A87A-20F639F4ED16}" srcOrd="0" destOrd="0" parTransId="{9EE4EBDB-7B72-4CC4-A5FB-606B754415B2}" sibTransId="{F9B494C2-DDFC-4324-B777-7A74C3EE3DA4}"/>
    <dgm:cxn modelId="{51C118A1-53D3-A64F-A975-B0127F2B2CDD}" type="presOf" srcId="{4C39C1FE-9F3F-544A-A467-8A63448E4533}" destId="{411E5B51-818A-334C-A794-4FA72D0D4297}" srcOrd="0" destOrd="0" presId="urn:microsoft.com/office/officeart/2005/8/layout/vList2"/>
    <dgm:cxn modelId="{65EAB2A6-2EFC-124B-A394-9F79406EDC05}" type="presOf" srcId="{28078FAC-3ED9-42B0-84FA-79227B18AD89}" destId="{52EC691C-88C2-F34F-94FA-10804A2338BA}" srcOrd="0" destOrd="0" presId="urn:microsoft.com/office/officeart/2005/8/layout/vList2"/>
    <dgm:cxn modelId="{0E70A2B0-2F81-C644-B9C2-F7238CE04751}" type="presOf" srcId="{7388CE0A-7474-431C-819F-88DE18005D01}" destId="{7C83B7DE-B4DF-3D49-B23C-C6174F3CD4C1}" srcOrd="0" destOrd="0" presId="urn:microsoft.com/office/officeart/2005/8/layout/vList2"/>
    <dgm:cxn modelId="{A3F3FCC4-CA44-9B49-A958-BE3076EE8BF2}" type="presOf" srcId="{B49EADB4-AC56-4F46-AF3A-6710348EDD9D}" destId="{FCBB2A2B-34D6-6941-91E6-D1979F0821EF}" srcOrd="0" destOrd="0" presId="urn:microsoft.com/office/officeart/2005/8/layout/vList2"/>
    <dgm:cxn modelId="{502F03DA-489F-504F-85FA-FC232A6D4A56}" srcId="{7388CE0A-7474-431C-819F-88DE18005D01}" destId="{4C39C1FE-9F3F-544A-A467-8A63448E4533}" srcOrd="3" destOrd="0" parTransId="{2EFB62E6-B987-9049-A090-AF53D44A1778}" sibTransId="{D8E745D5-2EF7-D748-8243-B92BF09728B7}"/>
    <dgm:cxn modelId="{D576AAA4-D37D-0041-B70C-E2543DC0281C}" type="presParOf" srcId="{7C83B7DE-B4DF-3D49-B23C-C6174F3CD4C1}" destId="{85AD7866-B11F-0D4E-9355-A5317A89CE00}" srcOrd="0" destOrd="0" presId="urn:microsoft.com/office/officeart/2005/8/layout/vList2"/>
    <dgm:cxn modelId="{94A3EA84-5BA2-384E-AD91-CF5B5B07D686}" type="presParOf" srcId="{7C83B7DE-B4DF-3D49-B23C-C6174F3CD4C1}" destId="{D83645C8-45DA-D543-9D1A-4FE3FF36525C}" srcOrd="1" destOrd="0" presId="urn:microsoft.com/office/officeart/2005/8/layout/vList2"/>
    <dgm:cxn modelId="{36698654-4CFB-3045-8B23-4E47624BA7F8}" type="presParOf" srcId="{7C83B7DE-B4DF-3D49-B23C-C6174F3CD4C1}" destId="{52EC691C-88C2-F34F-94FA-10804A2338BA}" srcOrd="2" destOrd="0" presId="urn:microsoft.com/office/officeart/2005/8/layout/vList2"/>
    <dgm:cxn modelId="{DAC701B3-00FE-1D46-96E8-30331A471C7B}" type="presParOf" srcId="{7C83B7DE-B4DF-3D49-B23C-C6174F3CD4C1}" destId="{C63BE76B-B8D3-6B46-A5C4-0BD90B327F78}" srcOrd="3" destOrd="0" presId="urn:microsoft.com/office/officeart/2005/8/layout/vList2"/>
    <dgm:cxn modelId="{39748AEC-7581-6D42-972A-104E3FC1496A}" type="presParOf" srcId="{7C83B7DE-B4DF-3D49-B23C-C6174F3CD4C1}" destId="{FCBB2A2B-34D6-6941-91E6-D1979F0821EF}" srcOrd="4" destOrd="0" presId="urn:microsoft.com/office/officeart/2005/8/layout/vList2"/>
    <dgm:cxn modelId="{616B74E9-E56B-C34D-9C94-AFC1C69F9518}" type="presParOf" srcId="{7C83B7DE-B4DF-3D49-B23C-C6174F3CD4C1}" destId="{1BDBAD8E-6139-654B-8345-00FDCFC84CFC}" srcOrd="5" destOrd="0" presId="urn:microsoft.com/office/officeart/2005/8/layout/vList2"/>
    <dgm:cxn modelId="{194725AF-7F89-E246-8A97-646FDC2E8117}" type="presParOf" srcId="{7C83B7DE-B4DF-3D49-B23C-C6174F3CD4C1}" destId="{411E5B51-818A-334C-A794-4FA72D0D429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C28C187-3B9D-4A2D-9FC0-D3AF29C84257}"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B1893C44-3A08-47C3-9F32-8C60B49EB644}">
      <dgm:prSet/>
      <dgm:spPr/>
      <dgm:t>
        <a:bodyPr/>
        <a:lstStyle/>
        <a:p>
          <a:r>
            <a:rPr lang="en-US"/>
            <a:t>ABDOMINAL INJURIES</a:t>
          </a:r>
        </a:p>
      </dgm:t>
    </dgm:pt>
    <dgm:pt modelId="{AEE8FB64-E31E-4215-939F-06D595421370}" type="parTrans" cxnId="{319BB0BB-6D3A-4001-B67D-36374F3B6EAE}">
      <dgm:prSet/>
      <dgm:spPr/>
      <dgm:t>
        <a:bodyPr/>
        <a:lstStyle/>
        <a:p>
          <a:endParaRPr lang="en-US"/>
        </a:p>
      </dgm:t>
    </dgm:pt>
    <dgm:pt modelId="{86CC2FD2-8097-4564-B7F0-49B8934A3A6A}" type="sibTrans" cxnId="{319BB0BB-6D3A-4001-B67D-36374F3B6EAE}">
      <dgm:prSet/>
      <dgm:spPr/>
      <dgm:t>
        <a:bodyPr/>
        <a:lstStyle/>
        <a:p>
          <a:endParaRPr lang="en-US"/>
        </a:p>
      </dgm:t>
    </dgm:pt>
    <dgm:pt modelId="{BB3F83FF-4428-40E8-A4FE-2CFAF8830215}">
      <dgm:prSet/>
      <dgm:spPr/>
      <dgm:t>
        <a:bodyPr/>
        <a:lstStyle/>
        <a:p>
          <a:r>
            <a:rPr lang="en-US"/>
            <a:t>Injury patterns similar to younger population</a:t>
          </a:r>
        </a:p>
      </dgm:t>
    </dgm:pt>
    <dgm:pt modelId="{1305057E-9CB4-4423-8CC3-0501EC84F66E}" type="parTrans" cxnId="{10C82F0A-F83E-4902-9E48-E86088B3D5C1}">
      <dgm:prSet/>
      <dgm:spPr/>
      <dgm:t>
        <a:bodyPr/>
        <a:lstStyle/>
        <a:p>
          <a:endParaRPr lang="en-US"/>
        </a:p>
      </dgm:t>
    </dgm:pt>
    <dgm:pt modelId="{D67B1777-8C7A-4ACC-8E55-D4441879A687}" type="sibTrans" cxnId="{10C82F0A-F83E-4902-9E48-E86088B3D5C1}">
      <dgm:prSet/>
      <dgm:spPr/>
      <dgm:t>
        <a:bodyPr/>
        <a:lstStyle/>
        <a:p>
          <a:endParaRPr lang="en-US"/>
        </a:p>
      </dgm:t>
    </dgm:pt>
    <dgm:pt modelId="{CDA6B27E-B1AC-4178-B2AD-646FAEA4535A}">
      <dgm:prSet/>
      <dgm:spPr/>
      <dgm:t>
        <a:bodyPr/>
        <a:lstStyle/>
        <a:p>
          <a:r>
            <a:rPr lang="en-US"/>
            <a:t>Have diminished pain sensation</a:t>
          </a:r>
        </a:p>
      </dgm:t>
    </dgm:pt>
    <dgm:pt modelId="{5773BC71-9957-4C99-9F99-CFDDA898653F}" type="parTrans" cxnId="{91782463-0A63-40AF-83C6-E06CC22DB7ED}">
      <dgm:prSet/>
      <dgm:spPr/>
      <dgm:t>
        <a:bodyPr/>
        <a:lstStyle/>
        <a:p>
          <a:endParaRPr lang="en-US"/>
        </a:p>
      </dgm:t>
    </dgm:pt>
    <dgm:pt modelId="{B01627D2-B1C5-4C68-935E-D70272FF1F1B}" type="sibTrans" cxnId="{91782463-0A63-40AF-83C6-E06CC22DB7ED}">
      <dgm:prSet/>
      <dgm:spPr/>
      <dgm:t>
        <a:bodyPr/>
        <a:lstStyle/>
        <a:p>
          <a:endParaRPr lang="en-US"/>
        </a:p>
      </dgm:t>
    </dgm:pt>
    <dgm:pt modelId="{0ED1EDBC-2882-4D18-9FD4-A3B196B3130F}">
      <dgm:prSet/>
      <dgm:spPr/>
      <dgm:t>
        <a:bodyPr/>
        <a:lstStyle/>
        <a:p>
          <a:r>
            <a:rPr lang="en-US"/>
            <a:t>Harder to examine due to laxity of abdominal wall musculature</a:t>
          </a:r>
        </a:p>
      </dgm:t>
    </dgm:pt>
    <dgm:pt modelId="{88DC30F8-E860-414D-B229-734BE250C32B}" type="parTrans" cxnId="{5F3EAFF3-8179-4F93-A4FC-513898DBFFB5}">
      <dgm:prSet/>
      <dgm:spPr/>
      <dgm:t>
        <a:bodyPr/>
        <a:lstStyle/>
        <a:p>
          <a:endParaRPr lang="en-US"/>
        </a:p>
      </dgm:t>
    </dgm:pt>
    <dgm:pt modelId="{0189B5DD-F158-4CEB-8CC5-3B82B1EE16C1}" type="sibTrans" cxnId="{5F3EAFF3-8179-4F93-A4FC-513898DBFFB5}">
      <dgm:prSet/>
      <dgm:spPr/>
      <dgm:t>
        <a:bodyPr/>
        <a:lstStyle/>
        <a:p>
          <a:endParaRPr lang="en-US"/>
        </a:p>
      </dgm:t>
    </dgm:pt>
    <dgm:pt modelId="{89E7168A-2553-7345-B5E8-5F66B64A38D0}" type="pres">
      <dgm:prSet presAssocID="{8C28C187-3B9D-4A2D-9FC0-D3AF29C84257}" presName="linear" presStyleCnt="0">
        <dgm:presLayoutVars>
          <dgm:animLvl val="lvl"/>
          <dgm:resizeHandles val="exact"/>
        </dgm:presLayoutVars>
      </dgm:prSet>
      <dgm:spPr/>
    </dgm:pt>
    <dgm:pt modelId="{26C0CEBB-4485-FE4C-9C7E-0B651C60B95B}" type="pres">
      <dgm:prSet presAssocID="{B1893C44-3A08-47C3-9F32-8C60B49EB644}" presName="parentText" presStyleLbl="node1" presStyleIdx="0" presStyleCnt="1">
        <dgm:presLayoutVars>
          <dgm:chMax val="0"/>
          <dgm:bulletEnabled val="1"/>
        </dgm:presLayoutVars>
      </dgm:prSet>
      <dgm:spPr/>
    </dgm:pt>
    <dgm:pt modelId="{ECAEC967-8D35-5749-80B8-A1305B609D5A}" type="pres">
      <dgm:prSet presAssocID="{B1893C44-3A08-47C3-9F32-8C60B49EB644}" presName="childText" presStyleLbl="revTx" presStyleIdx="0" presStyleCnt="1">
        <dgm:presLayoutVars>
          <dgm:bulletEnabled val="1"/>
        </dgm:presLayoutVars>
      </dgm:prSet>
      <dgm:spPr/>
    </dgm:pt>
  </dgm:ptLst>
  <dgm:cxnLst>
    <dgm:cxn modelId="{10C82F0A-F83E-4902-9E48-E86088B3D5C1}" srcId="{B1893C44-3A08-47C3-9F32-8C60B49EB644}" destId="{BB3F83FF-4428-40E8-A4FE-2CFAF8830215}" srcOrd="0" destOrd="0" parTransId="{1305057E-9CB4-4423-8CC3-0501EC84F66E}" sibTransId="{D67B1777-8C7A-4ACC-8E55-D4441879A687}"/>
    <dgm:cxn modelId="{EC4E092C-7FAB-2741-932F-D8BC25D1B424}" type="presOf" srcId="{CDA6B27E-B1AC-4178-B2AD-646FAEA4535A}" destId="{ECAEC967-8D35-5749-80B8-A1305B609D5A}" srcOrd="0" destOrd="1" presId="urn:microsoft.com/office/officeart/2005/8/layout/vList2"/>
    <dgm:cxn modelId="{3ED99C59-DEAA-6C4E-B37A-6DE1273E9DF6}" type="presOf" srcId="{B1893C44-3A08-47C3-9F32-8C60B49EB644}" destId="{26C0CEBB-4485-FE4C-9C7E-0B651C60B95B}" srcOrd="0" destOrd="0" presId="urn:microsoft.com/office/officeart/2005/8/layout/vList2"/>
    <dgm:cxn modelId="{91782463-0A63-40AF-83C6-E06CC22DB7ED}" srcId="{B1893C44-3A08-47C3-9F32-8C60B49EB644}" destId="{CDA6B27E-B1AC-4178-B2AD-646FAEA4535A}" srcOrd="1" destOrd="0" parTransId="{5773BC71-9957-4C99-9F99-CFDDA898653F}" sibTransId="{B01627D2-B1C5-4C68-935E-D70272FF1F1B}"/>
    <dgm:cxn modelId="{3E96D9B0-3203-3346-AF20-C28BA7E09EF5}" type="presOf" srcId="{0ED1EDBC-2882-4D18-9FD4-A3B196B3130F}" destId="{ECAEC967-8D35-5749-80B8-A1305B609D5A}" srcOrd="0" destOrd="2" presId="urn:microsoft.com/office/officeart/2005/8/layout/vList2"/>
    <dgm:cxn modelId="{5AD906B5-8075-2F4E-AF97-587E09D625CB}" type="presOf" srcId="{BB3F83FF-4428-40E8-A4FE-2CFAF8830215}" destId="{ECAEC967-8D35-5749-80B8-A1305B609D5A}" srcOrd="0" destOrd="0" presId="urn:microsoft.com/office/officeart/2005/8/layout/vList2"/>
    <dgm:cxn modelId="{319BB0BB-6D3A-4001-B67D-36374F3B6EAE}" srcId="{8C28C187-3B9D-4A2D-9FC0-D3AF29C84257}" destId="{B1893C44-3A08-47C3-9F32-8C60B49EB644}" srcOrd="0" destOrd="0" parTransId="{AEE8FB64-E31E-4215-939F-06D595421370}" sibTransId="{86CC2FD2-8097-4564-B7F0-49B8934A3A6A}"/>
    <dgm:cxn modelId="{A81BCCC9-9AE7-774E-A2D1-4F7AE9FB8232}" type="presOf" srcId="{8C28C187-3B9D-4A2D-9FC0-D3AF29C84257}" destId="{89E7168A-2553-7345-B5E8-5F66B64A38D0}" srcOrd="0" destOrd="0" presId="urn:microsoft.com/office/officeart/2005/8/layout/vList2"/>
    <dgm:cxn modelId="{5F3EAFF3-8179-4F93-A4FC-513898DBFFB5}" srcId="{B1893C44-3A08-47C3-9F32-8C60B49EB644}" destId="{0ED1EDBC-2882-4D18-9FD4-A3B196B3130F}" srcOrd="2" destOrd="0" parTransId="{88DC30F8-E860-414D-B229-734BE250C32B}" sibTransId="{0189B5DD-F158-4CEB-8CC5-3B82B1EE16C1}"/>
    <dgm:cxn modelId="{3AC1E379-2E60-0249-B4ED-330B78BF4A63}" type="presParOf" srcId="{89E7168A-2553-7345-B5E8-5F66B64A38D0}" destId="{26C0CEBB-4485-FE4C-9C7E-0B651C60B95B}" srcOrd="0" destOrd="0" presId="urn:microsoft.com/office/officeart/2005/8/layout/vList2"/>
    <dgm:cxn modelId="{EA95B2C5-9DB4-AC4E-A3FD-960C2CD4DDCA}" type="presParOf" srcId="{89E7168A-2553-7345-B5E8-5F66B64A38D0}" destId="{ECAEC967-8D35-5749-80B8-A1305B609D5A}"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095620C1-8A1A-47ED-86FF-04BE2B2CC41B}"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5C3D7A73-DAF5-4586-82FF-FAEDB6EA8D0B}">
      <dgm:prSet/>
      <dgm:spPr/>
      <dgm:t>
        <a:bodyPr/>
        <a:lstStyle/>
        <a:p>
          <a:r>
            <a:rPr lang="en-US" dirty="0"/>
            <a:t>Prehospital care represents an essential and important part of the patient’s journey and plays a significant role in determining outcomes. </a:t>
          </a:r>
          <a:r>
            <a:rPr lang="en-US" b="1" dirty="0"/>
            <a:t>One of the main principles of prehospital care is to get the right patient, to the right place, at the right time</a:t>
          </a:r>
        </a:p>
      </dgm:t>
    </dgm:pt>
    <dgm:pt modelId="{2B2959C7-0A76-488B-A3E7-8FE145228917}" type="parTrans" cxnId="{5265A6F2-AEE2-41D5-859C-952228CA2CEA}">
      <dgm:prSet/>
      <dgm:spPr/>
      <dgm:t>
        <a:bodyPr/>
        <a:lstStyle/>
        <a:p>
          <a:endParaRPr lang="en-US"/>
        </a:p>
      </dgm:t>
    </dgm:pt>
    <dgm:pt modelId="{1E98BD07-D76E-434F-B225-26A652B9ADF6}" type="sibTrans" cxnId="{5265A6F2-AEE2-41D5-859C-952228CA2CEA}">
      <dgm:prSet/>
      <dgm:spPr/>
      <dgm:t>
        <a:bodyPr/>
        <a:lstStyle/>
        <a:p>
          <a:endParaRPr lang="en-US"/>
        </a:p>
      </dgm:t>
    </dgm:pt>
    <dgm:pt modelId="{2D64B9E4-981E-4664-9468-92837EF7E12C}">
      <dgm:prSet/>
      <dgm:spPr/>
      <dgm:t>
        <a:bodyPr/>
        <a:lstStyle/>
        <a:p>
          <a:r>
            <a:rPr lang="en-US"/>
            <a:t>https://www.ncbi.nlm.nih.gov/pmc/articles/PMC8009532/</a:t>
          </a:r>
        </a:p>
      </dgm:t>
    </dgm:pt>
    <dgm:pt modelId="{D7AC49BF-9CC2-4508-A1B6-DF24EAEAC90A}" type="parTrans" cxnId="{7A8F5D44-2C38-40C2-BC30-198C62C0E8F4}">
      <dgm:prSet/>
      <dgm:spPr/>
      <dgm:t>
        <a:bodyPr/>
        <a:lstStyle/>
        <a:p>
          <a:endParaRPr lang="en-US"/>
        </a:p>
      </dgm:t>
    </dgm:pt>
    <dgm:pt modelId="{2DB76693-E93D-40B3-90BA-4CDBEC39170B}" type="sibTrans" cxnId="{7A8F5D44-2C38-40C2-BC30-198C62C0E8F4}">
      <dgm:prSet/>
      <dgm:spPr/>
      <dgm:t>
        <a:bodyPr/>
        <a:lstStyle/>
        <a:p>
          <a:endParaRPr lang="en-US"/>
        </a:p>
      </dgm:t>
    </dgm:pt>
    <dgm:pt modelId="{0A40D944-80CF-ED4F-B641-B361E467BFED}" type="pres">
      <dgm:prSet presAssocID="{095620C1-8A1A-47ED-86FF-04BE2B2CC41B}" presName="linear" presStyleCnt="0">
        <dgm:presLayoutVars>
          <dgm:animLvl val="lvl"/>
          <dgm:resizeHandles val="exact"/>
        </dgm:presLayoutVars>
      </dgm:prSet>
      <dgm:spPr/>
    </dgm:pt>
    <dgm:pt modelId="{7EE67511-0C49-744E-AE90-631A02A38DCE}" type="pres">
      <dgm:prSet presAssocID="{5C3D7A73-DAF5-4586-82FF-FAEDB6EA8D0B}" presName="parentText" presStyleLbl="node1" presStyleIdx="0" presStyleCnt="2">
        <dgm:presLayoutVars>
          <dgm:chMax val="0"/>
          <dgm:bulletEnabled val="1"/>
        </dgm:presLayoutVars>
      </dgm:prSet>
      <dgm:spPr/>
    </dgm:pt>
    <dgm:pt modelId="{06927046-4600-CF42-A0EF-3E206DD1C10A}" type="pres">
      <dgm:prSet presAssocID="{1E98BD07-D76E-434F-B225-26A652B9ADF6}" presName="spacer" presStyleCnt="0"/>
      <dgm:spPr/>
    </dgm:pt>
    <dgm:pt modelId="{AE809F6E-2E63-D845-84FF-D1E3D7F13365}" type="pres">
      <dgm:prSet presAssocID="{2D64B9E4-981E-4664-9468-92837EF7E12C}" presName="parentText" presStyleLbl="node1" presStyleIdx="1" presStyleCnt="2">
        <dgm:presLayoutVars>
          <dgm:chMax val="0"/>
          <dgm:bulletEnabled val="1"/>
        </dgm:presLayoutVars>
      </dgm:prSet>
      <dgm:spPr/>
    </dgm:pt>
  </dgm:ptLst>
  <dgm:cxnLst>
    <dgm:cxn modelId="{7A8F5D44-2C38-40C2-BC30-198C62C0E8F4}" srcId="{095620C1-8A1A-47ED-86FF-04BE2B2CC41B}" destId="{2D64B9E4-981E-4664-9468-92837EF7E12C}" srcOrd="1" destOrd="0" parTransId="{D7AC49BF-9CC2-4508-A1B6-DF24EAEAC90A}" sibTransId="{2DB76693-E93D-40B3-90BA-4CDBEC39170B}"/>
    <dgm:cxn modelId="{BAE3CC6F-26FA-B14E-830A-FCE5E59856CD}" type="presOf" srcId="{095620C1-8A1A-47ED-86FF-04BE2B2CC41B}" destId="{0A40D944-80CF-ED4F-B641-B361E467BFED}" srcOrd="0" destOrd="0" presId="urn:microsoft.com/office/officeart/2005/8/layout/vList2"/>
    <dgm:cxn modelId="{A583C192-1459-1D49-8549-89EED4E5ECF1}" type="presOf" srcId="{5C3D7A73-DAF5-4586-82FF-FAEDB6EA8D0B}" destId="{7EE67511-0C49-744E-AE90-631A02A38DCE}" srcOrd="0" destOrd="0" presId="urn:microsoft.com/office/officeart/2005/8/layout/vList2"/>
    <dgm:cxn modelId="{4B65D4B7-4055-EB4F-9EAA-E2F8DE5DF073}" type="presOf" srcId="{2D64B9E4-981E-4664-9468-92837EF7E12C}" destId="{AE809F6E-2E63-D845-84FF-D1E3D7F13365}" srcOrd="0" destOrd="0" presId="urn:microsoft.com/office/officeart/2005/8/layout/vList2"/>
    <dgm:cxn modelId="{5265A6F2-AEE2-41D5-859C-952228CA2CEA}" srcId="{095620C1-8A1A-47ED-86FF-04BE2B2CC41B}" destId="{5C3D7A73-DAF5-4586-82FF-FAEDB6EA8D0B}" srcOrd="0" destOrd="0" parTransId="{2B2959C7-0A76-488B-A3E7-8FE145228917}" sibTransId="{1E98BD07-D76E-434F-B225-26A652B9ADF6}"/>
    <dgm:cxn modelId="{15C5BABD-6D49-A447-9516-E0E0C850F9E5}" type="presParOf" srcId="{0A40D944-80CF-ED4F-B641-B361E467BFED}" destId="{7EE67511-0C49-744E-AE90-631A02A38DCE}" srcOrd="0" destOrd="0" presId="urn:microsoft.com/office/officeart/2005/8/layout/vList2"/>
    <dgm:cxn modelId="{E4CEB917-B43E-4941-8B21-3CBCDBF4D730}" type="presParOf" srcId="{0A40D944-80CF-ED4F-B641-B361E467BFED}" destId="{06927046-4600-CF42-A0EF-3E206DD1C10A}" srcOrd="1" destOrd="0" presId="urn:microsoft.com/office/officeart/2005/8/layout/vList2"/>
    <dgm:cxn modelId="{1012BDC9-B9B9-AA42-A388-AD02EFB52135}" type="presParOf" srcId="{0A40D944-80CF-ED4F-B641-B361E467BFED}" destId="{AE809F6E-2E63-D845-84FF-D1E3D7F13365}"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44BBF86B-302C-445A-A10A-A0B2942750C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7E3914DE-5953-4E63-A8E6-2DD8CA08EC7C}">
      <dgm:prSet/>
      <dgm:spPr/>
      <dgm:t>
        <a:bodyPr/>
        <a:lstStyle/>
        <a:p>
          <a:r>
            <a:rPr lang="en-US"/>
            <a:t>Current triage tools predominantly assess injury severity or high-energy mechanism.</a:t>
          </a:r>
        </a:p>
      </dgm:t>
    </dgm:pt>
    <dgm:pt modelId="{8C4A06AB-E498-4F42-9431-9AE39AD6CFDB}" type="parTrans" cxnId="{4E07ADF7-D194-40FD-88D7-34DC09502608}">
      <dgm:prSet/>
      <dgm:spPr/>
      <dgm:t>
        <a:bodyPr/>
        <a:lstStyle/>
        <a:p>
          <a:endParaRPr lang="en-US"/>
        </a:p>
      </dgm:t>
    </dgm:pt>
    <dgm:pt modelId="{543B6740-DE4F-4465-BCD5-8918E2F36581}" type="sibTrans" cxnId="{4E07ADF7-D194-40FD-88D7-34DC09502608}">
      <dgm:prSet/>
      <dgm:spPr/>
      <dgm:t>
        <a:bodyPr/>
        <a:lstStyle/>
        <a:p>
          <a:endParaRPr lang="en-US"/>
        </a:p>
      </dgm:t>
    </dgm:pt>
    <dgm:pt modelId="{6BA08725-B942-4BDD-8EB2-A4AB4986BAAC}">
      <dgm:prSet/>
      <dgm:spPr/>
      <dgm:t>
        <a:bodyPr/>
        <a:lstStyle/>
        <a:p>
          <a:r>
            <a:rPr lang="en-US"/>
            <a:t>However, older people usually have injuries compounded by multimorbidity and frailty.</a:t>
          </a:r>
        </a:p>
      </dgm:t>
    </dgm:pt>
    <dgm:pt modelId="{56DA1CBD-8D36-4CD6-B6DF-00456C2CD94F}" type="parTrans" cxnId="{B3274F9D-F3B2-410E-97F0-36C0E585FF33}">
      <dgm:prSet/>
      <dgm:spPr/>
      <dgm:t>
        <a:bodyPr/>
        <a:lstStyle/>
        <a:p>
          <a:endParaRPr lang="en-US"/>
        </a:p>
      </dgm:t>
    </dgm:pt>
    <dgm:pt modelId="{437307C2-B12F-42E9-ADF6-F75C345D0BFD}" type="sibTrans" cxnId="{B3274F9D-F3B2-410E-97F0-36C0E585FF33}">
      <dgm:prSet/>
      <dgm:spPr/>
      <dgm:t>
        <a:bodyPr/>
        <a:lstStyle/>
        <a:p>
          <a:endParaRPr lang="en-US"/>
        </a:p>
      </dgm:t>
    </dgm:pt>
    <dgm:pt modelId="{04D924EB-C027-49D1-9DAE-13E7FD50EB49}">
      <dgm:prSet/>
      <dgm:spPr/>
      <dgm:t>
        <a:bodyPr/>
        <a:lstStyle/>
        <a:p>
          <a:r>
            <a:rPr lang="en-US" dirty="0"/>
            <a:t>They also exhibit age-related anatomical and physiological changes, which could adversely affect the accuracy of the triage tool.</a:t>
          </a:r>
        </a:p>
      </dgm:t>
    </dgm:pt>
    <dgm:pt modelId="{DA3D54C1-BF75-49B0-835D-4A1F30B920E5}" type="parTrans" cxnId="{3B7686E6-DBA4-43D9-9A8B-E69AC3F9AB62}">
      <dgm:prSet/>
      <dgm:spPr/>
      <dgm:t>
        <a:bodyPr/>
        <a:lstStyle/>
        <a:p>
          <a:endParaRPr lang="en-US"/>
        </a:p>
      </dgm:t>
    </dgm:pt>
    <dgm:pt modelId="{9559343B-7636-4646-8E7F-71CA10C7848E}" type="sibTrans" cxnId="{3B7686E6-DBA4-43D9-9A8B-E69AC3F9AB62}">
      <dgm:prSet/>
      <dgm:spPr/>
      <dgm:t>
        <a:bodyPr/>
        <a:lstStyle/>
        <a:p>
          <a:endParaRPr lang="en-US"/>
        </a:p>
      </dgm:t>
    </dgm:pt>
    <dgm:pt modelId="{2AFADEAC-D68C-E246-B36E-DF164B7325AF}" type="pres">
      <dgm:prSet presAssocID="{44BBF86B-302C-445A-A10A-A0B2942750C4}" presName="linear" presStyleCnt="0">
        <dgm:presLayoutVars>
          <dgm:animLvl val="lvl"/>
          <dgm:resizeHandles val="exact"/>
        </dgm:presLayoutVars>
      </dgm:prSet>
      <dgm:spPr/>
    </dgm:pt>
    <dgm:pt modelId="{531C1595-0F8F-3146-B991-0D1A0F7E4343}" type="pres">
      <dgm:prSet presAssocID="{7E3914DE-5953-4E63-A8E6-2DD8CA08EC7C}" presName="parentText" presStyleLbl="node1" presStyleIdx="0" presStyleCnt="3">
        <dgm:presLayoutVars>
          <dgm:chMax val="0"/>
          <dgm:bulletEnabled val="1"/>
        </dgm:presLayoutVars>
      </dgm:prSet>
      <dgm:spPr/>
    </dgm:pt>
    <dgm:pt modelId="{5D0FDC71-D914-6748-BE9A-36B8E91A42C9}" type="pres">
      <dgm:prSet presAssocID="{543B6740-DE4F-4465-BCD5-8918E2F36581}" presName="spacer" presStyleCnt="0"/>
      <dgm:spPr/>
    </dgm:pt>
    <dgm:pt modelId="{8B54BBCF-E07B-F741-B556-C8D280F7579D}" type="pres">
      <dgm:prSet presAssocID="{6BA08725-B942-4BDD-8EB2-A4AB4986BAAC}" presName="parentText" presStyleLbl="node1" presStyleIdx="1" presStyleCnt="3">
        <dgm:presLayoutVars>
          <dgm:chMax val="0"/>
          <dgm:bulletEnabled val="1"/>
        </dgm:presLayoutVars>
      </dgm:prSet>
      <dgm:spPr/>
    </dgm:pt>
    <dgm:pt modelId="{B2058CAF-CB4E-EF4E-842E-434D0B201303}" type="pres">
      <dgm:prSet presAssocID="{437307C2-B12F-42E9-ADF6-F75C345D0BFD}" presName="spacer" presStyleCnt="0"/>
      <dgm:spPr/>
    </dgm:pt>
    <dgm:pt modelId="{5BADC902-F865-1447-9157-697ECA37CE9E}" type="pres">
      <dgm:prSet presAssocID="{04D924EB-C027-49D1-9DAE-13E7FD50EB49}" presName="parentText" presStyleLbl="node1" presStyleIdx="2" presStyleCnt="3">
        <dgm:presLayoutVars>
          <dgm:chMax val="0"/>
          <dgm:bulletEnabled val="1"/>
        </dgm:presLayoutVars>
      </dgm:prSet>
      <dgm:spPr/>
    </dgm:pt>
  </dgm:ptLst>
  <dgm:cxnLst>
    <dgm:cxn modelId="{27D81B68-47EC-CD4D-8180-7A2389B1352E}" type="presOf" srcId="{7E3914DE-5953-4E63-A8E6-2DD8CA08EC7C}" destId="{531C1595-0F8F-3146-B991-0D1A0F7E4343}" srcOrd="0" destOrd="0" presId="urn:microsoft.com/office/officeart/2005/8/layout/vList2"/>
    <dgm:cxn modelId="{365FA26F-C1FF-8847-8C8C-BB0E7CEB3D7A}" type="presOf" srcId="{6BA08725-B942-4BDD-8EB2-A4AB4986BAAC}" destId="{8B54BBCF-E07B-F741-B556-C8D280F7579D}" srcOrd="0" destOrd="0" presId="urn:microsoft.com/office/officeart/2005/8/layout/vList2"/>
    <dgm:cxn modelId="{F2B3127E-F0C6-C843-901C-CB247CF8E5E0}" type="presOf" srcId="{44BBF86B-302C-445A-A10A-A0B2942750C4}" destId="{2AFADEAC-D68C-E246-B36E-DF164B7325AF}" srcOrd="0" destOrd="0" presId="urn:microsoft.com/office/officeart/2005/8/layout/vList2"/>
    <dgm:cxn modelId="{8CEB5A8C-D04D-3842-B87F-25587846B17C}" type="presOf" srcId="{04D924EB-C027-49D1-9DAE-13E7FD50EB49}" destId="{5BADC902-F865-1447-9157-697ECA37CE9E}" srcOrd="0" destOrd="0" presId="urn:microsoft.com/office/officeart/2005/8/layout/vList2"/>
    <dgm:cxn modelId="{B3274F9D-F3B2-410E-97F0-36C0E585FF33}" srcId="{44BBF86B-302C-445A-A10A-A0B2942750C4}" destId="{6BA08725-B942-4BDD-8EB2-A4AB4986BAAC}" srcOrd="1" destOrd="0" parTransId="{56DA1CBD-8D36-4CD6-B6DF-00456C2CD94F}" sibTransId="{437307C2-B12F-42E9-ADF6-F75C345D0BFD}"/>
    <dgm:cxn modelId="{3B7686E6-DBA4-43D9-9A8B-E69AC3F9AB62}" srcId="{44BBF86B-302C-445A-A10A-A0B2942750C4}" destId="{04D924EB-C027-49D1-9DAE-13E7FD50EB49}" srcOrd="2" destOrd="0" parTransId="{DA3D54C1-BF75-49B0-835D-4A1F30B920E5}" sibTransId="{9559343B-7636-4646-8E7F-71CA10C7848E}"/>
    <dgm:cxn modelId="{4E07ADF7-D194-40FD-88D7-34DC09502608}" srcId="{44BBF86B-302C-445A-A10A-A0B2942750C4}" destId="{7E3914DE-5953-4E63-A8E6-2DD8CA08EC7C}" srcOrd="0" destOrd="0" parTransId="{8C4A06AB-E498-4F42-9431-9AE39AD6CFDB}" sibTransId="{543B6740-DE4F-4465-BCD5-8918E2F36581}"/>
    <dgm:cxn modelId="{8EE84BF6-15BD-204D-A17B-9C51320F71DB}" type="presParOf" srcId="{2AFADEAC-D68C-E246-B36E-DF164B7325AF}" destId="{531C1595-0F8F-3146-B991-0D1A0F7E4343}" srcOrd="0" destOrd="0" presId="urn:microsoft.com/office/officeart/2005/8/layout/vList2"/>
    <dgm:cxn modelId="{3BDE4B2E-D0F5-454D-BE40-F4FDD10224A0}" type="presParOf" srcId="{2AFADEAC-D68C-E246-B36E-DF164B7325AF}" destId="{5D0FDC71-D914-6748-BE9A-36B8E91A42C9}" srcOrd="1" destOrd="0" presId="urn:microsoft.com/office/officeart/2005/8/layout/vList2"/>
    <dgm:cxn modelId="{046A8CC2-5E5D-7143-8A4A-D71C2B250E46}" type="presParOf" srcId="{2AFADEAC-D68C-E246-B36E-DF164B7325AF}" destId="{8B54BBCF-E07B-F741-B556-C8D280F7579D}" srcOrd="2" destOrd="0" presId="urn:microsoft.com/office/officeart/2005/8/layout/vList2"/>
    <dgm:cxn modelId="{9FDFC083-CBC8-D246-ACFA-23C809C9A6A7}" type="presParOf" srcId="{2AFADEAC-D68C-E246-B36E-DF164B7325AF}" destId="{B2058CAF-CB4E-EF4E-842E-434D0B201303}" srcOrd="3" destOrd="0" presId="urn:microsoft.com/office/officeart/2005/8/layout/vList2"/>
    <dgm:cxn modelId="{ED9FAD79-3812-C044-8B23-BA6E92552314}" type="presParOf" srcId="{2AFADEAC-D68C-E246-B36E-DF164B7325AF}" destId="{5BADC902-F865-1447-9157-697ECA37CE9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603CDB48-0F03-4660-8765-5A25E0AF46AC}"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4EB2780F-1A86-4A65-B8B3-0871A9279390}">
      <dgm:prSet/>
      <dgm:spPr/>
      <dgm:t>
        <a:bodyPr/>
        <a:lstStyle/>
        <a:p>
          <a:r>
            <a:rPr lang="en-US"/>
            <a:t>Older adults are often under triaged away from trauma centers.</a:t>
          </a:r>
        </a:p>
      </dgm:t>
    </dgm:pt>
    <dgm:pt modelId="{5D73AE13-2937-4354-8419-2AD24884E756}" type="parTrans" cxnId="{72AB6068-B2F8-4C75-8EBD-B98AD4B89035}">
      <dgm:prSet/>
      <dgm:spPr/>
      <dgm:t>
        <a:bodyPr/>
        <a:lstStyle/>
        <a:p>
          <a:endParaRPr lang="en-US"/>
        </a:p>
      </dgm:t>
    </dgm:pt>
    <dgm:pt modelId="{D88E6BE3-B8F3-4858-8CBA-BD4F0E4B1F10}" type="sibTrans" cxnId="{72AB6068-B2F8-4C75-8EBD-B98AD4B89035}">
      <dgm:prSet/>
      <dgm:spPr/>
      <dgm:t>
        <a:bodyPr/>
        <a:lstStyle/>
        <a:p>
          <a:endParaRPr lang="en-US"/>
        </a:p>
      </dgm:t>
    </dgm:pt>
    <dgm:pt modelId="{E3D3FE20-17E1-43F9-AB18-AA431CFF35A9}">
      <dgm:prSet/>
      <dgm:spPr/>
      <dgm:t>
        <a:bodyPr/>
        <a:lstStyle/>
        <a:p>
          <a:r>
            <a:rPr lang="en-US"/>
            <a:t>Failure to recognize co-morbities</a:t>
          </a:r>
        </a:p>
      </dgm:t>
    </dgm:pt>
    <dgm:pt modelId="{BBB61E9F-DD60-43A7-B110-60C67441BBAD}" type="parTrans" cxnId="{B6B426A1-D457-4A44-BACB-CC5B45927914}">
      <dgm:prSet/>
      <dgm:spPr/>
      <dgm:t>
        <a:bodyPr/>
        <a:lstStyle/>
        <a:p>
          <a:endParaRPr lang="en-US"/>
        </a:p>
      </dgm:t>
    </dgm:pt>
    <dgm:pt modelId="{DB31E82D-DF05-40BF-8C41-660526FF8613}" type="sibTrans" cxnId="{B6B426A1-D457-4A44-BACB-CC5B45927914}">
      <dgm:prSet/>
      <dgm:spPr/>
      <dgm:t>
        <a:bodyPr/>
        <a:lstStyle/>
        <a:p>
          <a:endParaRPr lang="en-US"/>
        </a:p>
      </dgm:t>
    </dgm:pt>
    <dgm:pt modelId="{4C0C6175-5BE0-4588-94D3-3CDF2EA3BED8}">
      <dgm:prSet/>
      <dgm:spPr/>
      <dgm:t>
        <a:bodyPr/>
        <a:lstStyle/>
        <a:p>
          <a:r>
            <a:rPr lang="en-US"/>
            <a:t>Failure to recognize serious injuries that can occur from minor mechanism</a:t>
          </a:r>
        </a:p>
      </dgm:t>
    </dgm:pt>
    <dgm:pt modelId="{481C3C91-9195-451D-AFCE-2D65B8E789DB}" type="parTrans" cxnId="{527BC191-95CC-4AE0-A845-AD02637C1CCE}">
      <dgm:prSet/>
      <dgm:spPr/>
      <dgm:t>
        <a:bodyPr/>
        <a:lstStyle/>
        <a:p>
          <a:endParaRPr lang="en-US"/>
        </a:p>
      </dgm:t>
    </dgm:pt>
    <dgm:pt modelId="{746D1B0C-8EF6-4C1F-B112-2A2534DEB012}" type="sibTrans" cxnId="{527BC191-95CC-4AE0-A845-AD02637C1CCE}">
      <dgm:prSet/>
      <dgm:spPr/>
      <dgm:t>
        <a:bodyPr/>
        <a:lstStyle/>
        <a:p>
          <a:endParaRPr lang="en-US"/>
        </a:p>
      </dgm:t>
    </dgm:pt>
    <dgm:pt modelId="{8670A903-DC2E-4980-8944-11A885B65536}">
      <dgm:prSet/>
      <dgm:spPr/>
      <dgm:t>
        <a:bodyPr/>
        <a:lstStyle/>
        <a:p>
          <a:r>
            <a:rPr lang="en-US"/>
            <a:t>Inability (disregard?) to follow Trauma POE protocols</a:t>
          </a:r>
        </a:p>
      </dgm:t>
    </dgm:pt>
    <dgm:pt modelId="{A18C1724-B670-4C7A-8BCD-997D70CD910D}" type="parTrans" cxnId="{667597D2-E7C1-4653-A987-64DD1773B095}">
      <dgm:prSet/>
      <dgm:spPr/>
      <dgm:t>
        <a:bodyPr/>
        <a:lstStyle/>
        <a:p>
          <a:endParaRPr lang="en-US"/>
        </a:p>
      </dgm:t>
    </dgm:pt>
    <dgm:pt modelId="{FAAB2EA2-9383-475F-9179-72D50CBD0D00}" type="sibTrans" cxnId="{667597D2-E7C1-4653-A987-64DD1773B095}">
      <dgm:prSet/>
      <dgm:spPr/>
      <dgm:t>
        <a:bodyPr/>
        <a:lstStyle/>
        <a:p>
          <a:endParaRPr lang="en-US"/>
        </a:p>
      </dgm:t>
    </dgm:pt>
    <dgm:pt modelId="{A56FD687-F186-4C91-80AE-FD7EE9F52230}">
      <dgm:prSet/>
      <dgm:spPr/>
      <dgm:t>
        <a:bodyPr/>
        <a:lstStyle/>
        <a:p>
          <a:r>
            <a:rPr lang="en-US"/>
            <a:t>BIAS: The older the person is the more likely he/she will be triaged AWAY from a trauma center.</a:t>
          </a:r>
        </a:p>
      </dgm:t>
    </dgm:pt>
    <dgm:pt modelId="{515CB382-07F7-4363-931E-8F7171759A13}" type="parTrans" cxnId="{02606C8A-3D97-4D1E-BEB1-24474D0E5BBA}">
      <dgm:prSet/>
      <dgm:spPr/>
      <dgm:t>
        <a:bodyPr/>
        <a:lstStyle/>
        <a:p>
          <a:endParaRPr lang="en-US"/>
        </a:p>
      </dgm:t>
    </dgm:pt>
    <dgm:pt modelId="{B84AC17C-C69E-4CB3-8617-6D1B9A7CEE47}" type="sibTrans" cxnId="{02606C8A-3D97-4D1E-BEB1-24474D0E5BBA}">
      <dgm:prSet/>
      <dgm:spPr/>
      <dgm:t>
        <a:bodyPr/>
        <a:lstStyle/>
        <a:p>
          <a:endParaRPr lang="en-US"/>
        </a:p>
      </dgm:t>
    </dgm:pt>
    <dgm:pt modelId="{B43B8271-C34D-4FD8-9CB4-003FB927AE5F}">
      <dgm:prSet/>
      <dgm:spPr/>
      <dgm:t>
        <a:bodyPr/>
        <a:lstStyle/>
        <a:p>
          <a:r>
            <a:rPr lang="en-US"/>
            <a:t>BIAS: Females more likely to be triaged AWAY from a trauma center than males</a:t>
          </a:r>
        </a:p>
      </dgm:t>
    </dgm:pt>
    <dgm:pt modelId="{6E1B5956-311D-4A9F-8B39-E2C2BBE16F64}" type="parTrans" cxnId="{A6C23A0E-5387-4420-B784-CC557CB5BD2C}">
      <dgm:prSet/>
      <dgm:spPr/>
      <dgm:t>
        <a:bodyPr/>
        <a:lstStyle/>
        <a:p>
          <a:endParaRPr lang="en-US"/>
        </a:p>
      </dgm:t>
    </dgm:pt>
    <dgm:pt modelId="{D02B56CF-C5B6-44ED-A83E-49D9598AFA31}" type="sibTrans" cxnId="{A6C23A0E-5387-4420-B784-CC557CB5BD2C}">
      <dgm:prSet/>
      <dgm:spPr/>
      <dgm:t>
        <a:bodyPr/>
        <a:lstStyle/>
        <a:p>
          <a:endParaRPr lang="en-US"/>
        </a:p>
      </dgm:t>
    </dgm:pt>
    <dgm:pt modelId="{0ECF60EA-BC54-944C-87EA-A8FE8EC7CA82}" type="pres">
      <dgm:prSet presAssocID="{603CDB48-0F03-4660-8765-5A25E0AF46AC}" presName="linear" presStyleCnt="0">
        <dgm:presLayoutVars>
          <dgm:animLvl val="lvl"/>
          <dgm:resizeHandles val="exact"/>
        </dgm:presLayoutVars>
      </dgm:prSet>
      <dgm:spPr/>
    </dgm:pt>
    <dgm:pt modelId="{1CB3424C-092A-B049-99B4-9A04E2BC6A0F}" type="pres">
      <dgm:prSet presAssocID="{4EB2780F-1A86-4A65-B8B3-0871A9279390}" presName="parentText" presStyleLbl="node1" presStyleIdx="0" presStyleCnt="6">
        <dgm:presLayoutVars>
          <dgm:chMax val="0"/>
          <dgm:bulletEnabled val="1"/>
        </dgm:presLayoutVars>
      </dgm:prSet>
      <dgm:spPr/>
    </dgm:pt>
    <dgm:pt modelId="{B90F0BB9-16EC-7748-903A-54A3CBBAF263}" type="pres">
      <dgm:prSet presAssocID="{D88E6BE3-B8F3-4858-8CBA-BD4F0E4B1F10}" presName="spacer" presStyleCnt="0"/>
      <dgm:spPr/>
    </dgm:pt>
    <dgm:pt modelId="{CC2934F9-2A12-5143-B784-289A00A58B1C}" type="pres">
      <dgm:prSet presAssocID="{E3D3FE20-17E1-43F9-AB18-AA431CFF35A9}" presName="parentText" presStyleLbl="node1" presStyleIdx="1" presStyleCnt="6">
        <dgm:presLayoutVars>
          <dgm:chMax val="0"/>
          <dgm:bulletEnabled val="1"/>
        </dgm:presLayoutVars>
      </dgm:prSet>
      <dgm:spPr/>
    </dgm:pt>
    <dgm:pt modelId="{A35BEDFE-E455-1D42-B2B4-07F96C01B526}" type="pres">
      <dgm:prSet presAssocID="{DB31E82D-DF05-40BF-8C41-660526FF8613}" presName="spacer" presStyleCnt="0"/>
      <dgm:spPr/>
    </dgm:pt>
    <dgm:pt modelId="{7EF5FB32-030B-2D48-A5BA-1384C35F1045}" type="pres">
      <dgm:prSet presAssocID="{4C0C6175-5BE0-4588-94D3-3CDF2EA3BED8}" presName="parentText" presStyleLbl="node1" presStyleIdx="2" presStyleCnt="6">
        <dgm:presLayoutVars>
          <dgm:chMax val="0"/>
          <dgm:bulletEnabled val="1"/>
        </dgm:presLayoutVars>
      </dgm:prSet>
      <dgm:spPr/>
    </dgm:pt>
    <dgm:pt modelId="{195A4C0B-A5DA-DA40-B395-838345D34E7A}" type="pres">
      <dgm:prSet presAssocID="{746D1B0C-8EF6-4C1F-B112-2A2534DEB012}" presName="spacer" presStyleCnt="0"/>
      <dgm:spPr/>
    </dgm:pt>
    <dgm:pt modelId="{EA8E405A-738B-F343-9671-F44E14B393A3}" type="pres">
      <dgm:prSet presAssocID="{8670A903-DC2E-4980-8944-11A885B65536}" presName="parentText" presStyleLbl="node1" presStyleIdx="3" presStyleCnt="6">
        <dgm:presLayoutVars>
          <dgm:chMax val="0"/>
          <dgm:bulletEnabled val="1"/>
        </dgm:presLayoutVars>
      </dgm:prSet>
      <dgm:spPr/>
    </dgm:pt>
    <dgm:pt modelId="{AB7DD711-D267-7641-A768-E697430439CE}" type="pres">
      <dgm:prSet presAssocID="{FAAB2EA2-9383-475F-9179-72D50CBD0D00}" presName="spacer" presStyleCnt="0"/>
      <dgm:spPr/>
    </dgm:pt>
    <dgm:pt modelId="{CF14B6CA-FD8A-E143-B441-24EB65CC668D}" type="pres">
      <dgm:prSet presAssocID="{A56FD687-F186-4C91-80AE-FD7EE9F52230}" presName="parentText" presStyleLbl="node1" presStyleIdx="4" presStyleCnt="6">
        <dgm:presLayoutVars>
          <dgm:chMax val="0"/>
          <dgm:bulletEnabled val="1"/>
        </dgm:presLayoutVars>
      </dgm:prSet>
      <dgm:spPr/>
    </dgm:pt>
    <dgm:pt modelId="{3FA92AC8-30B5-884A-8CBA-FD87E6FA5BD6}" type="pres">
      <dgm:prSet presAssocID="{B84AC17C-C69E-4CB3-8617-6D1B9A7CEE47}" presName="spacer" presStyleCnt="0"/>
      <dgm:spPr/>
    </dgm:pt>
    <dgm:pt modelId="{E13ADD16-221F-2045-BC32-39C90FE59EC8}" type="pres">
      <dgm:prSet presAssocID="{B43B8271-C34D-4FD8-9CB4-003FB927AE5F}" presName="parentText" presStyleLbl="node1" presStyleIdx="5" presStyleCnt="6">
        <dgm:presLayoutVars>
          <dgm:chMax val="0"/>
          <dgm:bulletEnabled val="1"/>
        </dgm:presLayoutVars>
      </dgm:prSet>
      <dgm:spPr/>
    </dgm:pt>
  </dgm:ptLst>
  <dgm:cxnLst>
    <dgm:cxn modelId="{40E77406-7909-0545-AECC-0D8FFEE82CA3}" type="presOf" srcId="{E3D3FE20-17E1-43F9-AB18-AA431CFF35A9}" destId="{CC2934F9-2A12-5143-B784-289A00A58B1C}" srcOrd="0" destOrd="0" presId="urn:microsoft.com/office/officeart/2005/8/layout/vList2"/>
    <dgm:cxn modelId="{A6C23A0E-5387-4420-B784-CC557CB5BD2C}" srcId="{603CDB48-0F03-4660-8765-5A25E0AF46AC}" destId="{B43B8271-C34D-4FD8-9CB4-003FB927AE5F}" srcOrd="5" destOrd="0" parTransId="{6E1B5956-311D-4A9F-8B39-E2C2BBE16F64}" sibTransId="{D02B56CF-C5B6-44ED-A83E-49D9598AFA31}"/>
    <dgm:cxn modelId="{549F5133-8F6A-9B48-90FE-9A00670FDE29}" type="presOf" srcId="{603CDB48-0F03-4660-8765-5A25E0AF46AC}" destId="{0ECF60EA-BC54-944C-87EA-A8FE8EC7CA82}" srcOrd="0" destOrd="0" presId="urn:microsoft.com/office/officeart/2005/8/layout/vList2"/>
    <dgm:cxn modelId="{3F784563-0ED0-CD42-8D39-10FC051BBB47}" type="presOf" srcId="{B43B8271-C34D-4FD8-9CB4-003FB927AE5F}" destId="{E13ADD16-221F-2045-BC32-39C90FE59EC8}" srcOrd="0" destOrd="0" presId="urn:microsoft.com/office/officeart/2005/8/layout/vList2"/>
    <dgm:cxn modelId="{72AB6068-B2F8-4C75-8EBD-B98AD4B89035}" srcId="{603CDB48-0F03-4660-8765-5A25E0AF46AC}" destId="{4EB2780F-1A86-4A65-B8B3-0871A9279390}" srcOrd="0" destOrd="0" parTransId="{5D73AE13-2937-4354-8419-2AD24884E756}" sibTransId="{D88E6BE3-B8F3-4858-8CBA-BD4F0E4B1F10}"/>
    <dgm:cxn modelId="{CBABE468-0D69-8C45-B303-1FF4DDA95518}" type="presOf" srcId="{A56FD687-F186-4C91-80AE-FD7EE9F52230}" destId="{CF14B6CA-FD8A-E143-B441-24EB65CC668D}" srcOrd="0" destOrd="0" presId="urn:microsoft.com/office/officeart/2005/8/layout/vList2"/>
    <dgm:cxn modelId="{02606C8A-3D97-4D1E-BEB1-24474D0E5BBA}" srcId="{603CDB48-0F03-4660-8765-5A25E0AF46AC}" destId="{A56FD687-F186-4C91-80AE-FD7EE9F52230}" srcOrd="4" destOrd="0" parTransId="{515CB382-07F7-4363-931E-8F7171759A13}" sibTransId="{B84AC17C-C69E-4CB3-8617-6D1B9A7CEE47}"/>
    <dgm:cxn modelId="{527BC191-95CC-4AE0-A845-AD02637C1CCE}" srcId="{603CDB48-0F03-4660-8765-5A25E0AF46AC}" destId="{4C0C6175-5BE0-4588-94D3-3CDF2EA3BED8}" srcOrd="2" destOrd="0" parTransId="{481C3C91-9195-451D-AFCE-2D65B8E789DB}" sibTransId="{746D1B0C-8EF6-4C1F-B112-2A2534DEB012}"/>
    <dgm:cxn modelId="{DF55DA98-41F9-5F4C-9308-0F7D384C2739}" type="presOf" srcId="{8670A903-DC2E-4980-8944-11A885B65536}" destId="{EA8E405A-738B-F343-9671-F44E14B393A3}" srcOrd="0" destOrd="0" presId="urn:microsoft.com/office/officeart/2005/8/layout/vList2"/>
    <dgm:cxn modelId="{B6B426A1-D457-4A44-BACB-CC5B45927914}" srcId="{603CDB48-0F03-4660-8765-5A25E0AF46AC}" destId="{E3D3FE20-17E1-43F9-AB18-AA431CFF35A9}" srcOrd="1" destOrd="0" parTransId="{BBB61E9F-DD60-43A7-B110-60C67441BBAD}" sibTransId="{DB31E82D-DF05-40BF-8C41-660526FF8613}"/>
    <dgm:cxn modelId="{667597D2-E7C1-4653-A987-64DD1773B095}" srcId="{603CDB48-0F03-4660-8765-5A25E0AF46AC}" destId="{8670A903-DC2E-4980-8944-11A885B65536}" srcOrd="3" destOrd="0" parTransId="{A18C1724-B670-4C7A-8BCD-997D70CD910D}" sibTransId="{FAAB2EA2-9383-475F-9179-72D50CBD0D00}"/>
    <dgm:cxn modelId="{D3AD17EA-EEB6-FB47-B0C7-29A00F19032E}" type="presOf" srcId="{4C0C6175-5BE0-4588-94D3-3CDF2EA3BED8}" destId="{7EF5FB32-030B-2D48-A5BA-1384C35F1045}" srcOrd="0" destOrd="0" presId="urn:microsoft.com/office/officeart/2005/8/layout/vList2"/>
    <dgm:cxn modelId="{0FBB1BF0-5352-F94C-A6F9-D9C0C7F60280}" type="presOf" srcId="{4EB2780F-1A86-4A65-B8B3-0871A9279390}" destId="{1CB3424C-092A-B049-99B4-9A04E2BC6A0F}" srcOrd="0" destOrd="0" presId="urn:microsoft.com/office/officeart/2005/8/layout/vList2"/>
    <dgm:cxn modelId="{9919FDD2-DD4D-4440-8C8F-433BD043D4A1}" type="presParOf" srcId="{0ECF60EA-BC54-944C-87EA-A8FE8EC7CA82}" destId="{1CB3424C-092A-B049-99B4-9A04E2BC6A0F}" srcOrd="0" destOrd="0" presId="urn:microsoft.com/office/officeart/2005/8/layout/vList2"/>
    <dgm:cxn modelId="{2BCF6CA8-28D9-7C47-BA59-D3C0491DC81F}" type="presParOf" srcId="{0ECF60EA-BC54-944C-87EA-A8FE8EC7CA82}" destId="{B90F0BB9-16EC-7748-903A-54A3CBBAF263}" srcOrd="1" destOrd="0" presId="urn:microsoft.com/office/officeart/2005/8/layout/vList2"/>
    <dgm:cxn modelId="{B42FD098-B6A1-1342-91AD-ACD91D4F8DD4}" type="presParOf" srcId="{0ECF60EA-BC54-944C-87EA-A8FE8EC7CA82}" destId="{CC2934F9-2A12-5143-B784-289A00A58B1C}" srcOrd="2" destOrd="0" presId="urn:microsoft.com/office/officeart/2005/8/layout/vList2"/>
    <dgm:cxn modelId="{6191828C-AEE9-4E44-9235-0C2975420148}" type="presParOf" srcId="{0ECF60EA-BC54-944C-87EA-A8FE8EC7CA82}" destId="{A35BEDFE-E455-1D42-B2B4-07F96C01B526}" srcOrd="3" destOrd="0" presId="urn:microsoft.com/office/officeart/2005/8/layout/vList2"/>
    <dgm:cxn modelId="{DA463479-1806-964B-9515-9DF0ED91B4CD}" type="presParOf" srcId="{0ECF60EA-BC54-944C-87EA-A8FE8EC7CA82}" destId="{7EF5FB32-030B-2D48-A5BA-1384C35F1045}" srcOrd="4" destOrd="0" presId="urn:microsoft.com/office/officeart/2005/8/layout/vList2"/>
    <dgm:cxn modelId="{8E9F4FB3-D6C0-094B-AE5A-A68B55B74BC7}" type="presParOf" srcId="{0ECF60EA-BC54-944C-87EA-A8FE8EC7CA82}" destId="{195A4C0B-A5DA-DA40-B395-838345D34E7A}" srcOrd="5" destOrd="0" presId="urn:microsoft.com/office/officeart/2005/8/layout/vList2"/>
    <dgm:cxn modelId="{3F5B1545-8505-8F47-8D68-20E78128969C}" type="presParOf" srcId="{0ECF60EA-BC54-944C-87EA-A8FE8EC7CA82}" destId="{EA8E405A-738B-F343-9671-F44E14B393A3}" srcOrd="6" destOrd="0" presId="urn:microsoft.com/office/officeart/2005/8/layout/vList2"/>
    <dgm:cxn modelId="{57C3AF14-BFE0-C04B-BEF3-20A3AEF3FF67}" type="presParOf" srcId="{0ECF60EA-BC54-944C-87EA-A8FE8EC7CA82}" destId="{AB7DD711-D267-7641-A768-E697430439CE}" srcOrd="7" destOrd="0" presId="urn:microsoft.com/office/officeart/2005/8/layout/vList2"/>
    <dgm:cxn modelId="{18375E54-5977-294C-ADBE-0A9415153C22}" type="presParOf" srcId="{0ECF60EA-BC54-944C-87EA-A8FE8EC7CA82}" destId="{CF14B6CA-FD8A-E143-B441-24EB65CC668D}" srcOrd="8" destOrd="0" presId="urn:microsoft.com/office/officeart/2005/8/layout/vList2"/>
    <dgm:cxn modelId="{3212D9F6-AE80-C441-A419-6329DE93A45F}" type="presParOf" srcId="{0ECF60EA-BC54-944C-87EA-A8FE8EC7CA82}" destId="{3FA92AC8-30B5-884A-8CBA-FD87E6FA5BD6}" srcOrd="9" destOrd="0" presId="urn:microsoft.com/office/officeart/2005/8/layout/vList2"/>
    <dgm:cxn modelId="{F2781795-D3BE-3B4F-AC46-3FBEC3317AE5}" type="presParOf" srcId="{0ECF60EA-BC54-944C-87EA-A8FE8EC7CA82}" destId="{E13ADD16-221F-2045-BC32-39C90FE59EC8}"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930E2214-FD18-4A36-929E-59C3A322F783}"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88F60D4E-DAD8-4ADF-8C69-5EF7F459A959}">
      <dgm:prSet/>
      <dgm:spPr/>
      <dgm:t>
        <a:bodyPr/>
        <a:lstStyle/>
        <a:p>
          <a:r>
            <a:rPr lang="en-US"/>
            <a:t>GERIATRIC TRAUMA SCORE</a:t>
          </a:r>
        </a:p>
      </dgm:t>
    </dgm:pt>
    <dgm:pt modelId="{B3B51F97-37A5-4150-BDCE-70AE1CD3AFD9}" type="parTrans" cxnId="{43CE0E11-824F-44F5-9F7C-3EF97BDDA8E8}">
      <dgm:prSet/>
      <dgm:spPr/>
      <dgm:t>
        <a:bodyPr/>
        <a:lstStyle/>
        <a:p>
          <a:endParaRPr lang="en-US"/>
        </a:p>
      </dgm:t>
    </dgm:pt>
    <dgm:pt modelId="{759C897B-2A72-41CE-AF8F-0A4CFEAD3748}" type="sibTrans" cxnId="{43CE0E11-824F-44F5-9F7C-3EF97BDDA8E8}">
      <dgm:prSet/>
      <dgm:spPr/>
      <dgm:t>
        <a:bodyPr/>
        <a:lstStyle/>
        <a:p>
          <a:endParaRPr lang="en-US"/>
        </a:p>
      </dgm:t>
    </dgm:pt>
    <dgm:pt modelId="{8C354C0D-BE63-4329-AD27-68251143FA29}">
      <dgm:prSet/>
      <dgm:spPr/>
      <dgm:t>
        <a:bodyPr/>
        <a:lstStyle/>
        <a:p>
          <a:r>
            <a:rPr lang="en-US"/>
            <a:t>GERIATRIC FRAILTY INDEX SCORE</a:t>
          </a:r>
        </a:p>
      </dgm:t>
    </dgm:pt>
    <dgm:pt modelId="{D65CE4AA-06FB-4E62-A4C6-009066797502}" type="parTrans" cxnId="{A6934C41-3D03-457D-B526-5F3CD734153F}">
      <dgm:prSet/>
      <dgm:spPr/>
      <dgm:t>
        <a:bodyPr/>
        <a:lstStyle/>
        <a:p>
          <a:endParaRPr lang="en-US"/>
        </a:p>
      </dgm:t>
    </dgm:pt>
    <dgm:pt modelId="{41E84FD8-B8BC-45BC-9563-38DE0619C0DE}" type="sibTrans" cxnId="{A6934C41-3D03-457D-B526-5F3CD734153F}">
      <dgm:prSet/>
      <dgm:spPr/>
      <dgm:t>
        <a:bodyPr/>
        <a:lstStyle/>
        <a:p>
          <a:endParaRPr lang="en-US"/>
        </a:p>
      </dgm:t>
    </dgm:pt>
    <dgm:pt modelId="{10DB7E0B-5AD0-46AA-97D9-42E25C3BEC9C}">
      <dgm:prSet/>
      <dgm:spPr/>
      <dgm:t>
        <a:bodyPr/>
        <a:lstStyle/>
        <a:p>
          <a:r>
            <a:rPr lang="en-US"/>
            <a:t>Assessment scores that help to stratify risk of injury</a:t>
          </a:r>
        </a:p>
      </dgm:t>
    </dgm:pt>
    <dgm:pt modelId="{A9BD6F1A-92B8-4850-9898-ADF84EB66BEA}" type="parTrans" cxnId="{F578BC2E-E046-4C9A-88BD-01384572FA68}">
      <dgm:prSet/>
      <dgm:spPr/>
      <dgm:t>
        <a:bodyPr/>
        <a:lstStyle/>
        <a:p>
          <a:endParaRPr lang="en-US"/>
        </a:p>
      </dgm:t>
    </dgm:pt>
    <dgm:pt modelId="{77E9B348-0A0F-49F8-8E23-07115C3CAF7B}" type="sibTrans" cxnId="{F578BC2E-E046-4C9A-88BD-01384572FA68}">
      <dgm:prSet/>
      <dgm:spPr/>
      <dgm:t>
        <a:bodyPr/>
        <a:lstStyle/>
        <a:p>
          <a:endParaRPr lang="en-US"/>
        </a:p>
      </dgm:t>
    </dgm:pt>
    <dgm:pt modelId="{1C8FED89-7339-4A7C-AB88-C9C43F2FDBBE}">
      <dgm:prSet/>
      <dgm:spPr/>
      <dgm:t>
        <a:bodyPr/>
        <a:lstStyle/>
        <a:p>
          <a:r>
            <a:rPr lang="en-US"/>
            <a:t>Have not been adequately evaluated in pre-hospital setting </a:t>
          </a:r>
        </a:p>
      </dgm:t>
    </dgm:pt>
    <dgm:pt modelId="{904EC643-2CD1-42F5-B78C-9F61907FC4C4}" type="parTrans" cxnId="{47613001-19BE-4435-B124-E95F1D9CD673}">
      <dgm:prSet/>
      <dgm:spPr/>
      <dgm:t>
        <a:bodyPr/>
        <a:lstStyle/>
        <a:p>
          <a:endParaRPr lang="en-US"/>
        </a:p>
      </dgm:t>
    </dgm:pt>
    <dgm:pt modelId="{653E694B-C113-4304-9EDA-55A392402E9B}" type="sibTrans" cxnId="{47613001-19BE-4435-B124-E95F1D9CD673}">
      <dgm:prSet/>
      <dgm:spPr/>
      <dgm:t>
        <a:bodyPr/>
        <a:lstStyle/>
        <a:p>
          <a:endParaRPr lang="en-US"/>
        </a:p>
      </dgm:t>
    </dgm:pt>
    <dgm:pt modelId="{DEC04B3E-9E83-174D-98EF-526D34CE310E}" type="pres">
      <dgm:prSet presAssocID="{930E2214-FD18-4A36-929E-59C3A322F783}" presName="linear" presStyleCnt="0">
        <dgm:presLayoutVars>
          <dgm:animLvl val="lvl"/>
          <dgm:resizeHandles val="exact"/>
        </dgm:presLayoutVars>
      </dgm:prSet>
      <dgm:spPr/>
    </dgm:pt>
    <dgm:pt modelId="{AD081A0B-5D22-5F47-B315-8FD90BE720D1}" type="pres">
      <dgm:prSet presAssocID="{88F60D4E-DAD8-4ADF-8C69-5EF7F459A959}" presName="parentText" presStyleLbl="node1" presStyleIdx="0" presStyleCnt="4">
        <dgm:presLayoutVars>
          <dgm:chMax val="0"/>
          <dgm:bulletEnabled val="1"/>
        </dgm:presLayoutVars>
      </dgm:prSet>
      <dgm:spPr/>
    </dgm:pt>
    <dgm:pt modelId="{CD587AAB-0863-8346-A5DB-D691D0FFA5E2}" type="pres">
      <dgm:prSet presAssocID="{759C897B-2A72-41CE-AF8F-0A4CFEAD3748}" presName="spacer" presStyleCnt="0"/>
      <dgm:spPr/>
    </dgm:pt>
    <dgm:pt modelId="{E008E483-7A88-4847-811A-D0A32C8AD40E}" type="pres">
      <dgm:prSet presAssocID="{8C354C0D-BE63-4329-AD27-68251143FA29}" presName="parentText" presStyleLbl="node1" presStyleIdx="1" presStyleCnt="4">
        <dgm:presLayoutVars>
          <dgm:chMax val="0"/>
          <dgm:bulletEnabled val="1"/>
        </dgm:presLayoutVars>
      </dgm:prSet>
      <dgm:spPr/>
    </dgm:pt>
    <dgm:pt modelId="{20484D41-0988-F349-9F06-23FB8259AD69}" type="pres">
      <dgm:prSet presAssocID="{41E84FD8-B8BC-45BC-9563-38DE0619C0DE}" presName="spacer" presStyleCnt="0"/>
      <dgm:spPr/>
    </dgm:pt>
    <dgm:pt modelId="{F58EE1E7-E85D-E54F-A6A6-6CDCF2E8663F}" type="pres">
      <dgm:prSet presAssocID="{10DB7E0B-5AD0-46AA-97D9-42E25C3BEC9C}" presName="parentText" presStyleLbl="node1" presStyleIdx="2" presStyleCnt="4">
        <dgm:presLayoutVars>
          <dgm:chMax val="0"/>
          <dgm:bulletEnabled val="1"/>
        </dgm:presLayoutVars>
      </dgm:prSet>
      <dgm:spPr/>
    </dgm:pt>
    <dgm:pt modelId="{2612F9BC-CD77-564B-A79B-F99156DBA6FB}" type="pres">
      <dgm:prSet presAssocID="{77E9B348-0A0F-49F8-8E23-07115C3CAF7B}" presName="spacer" presStyleCnt="0"/>
      <dgm:spPr/>
    </dgm:pt>
    <dgm:pt modelId="{AFCE1973-DB8B-BE44-9150-AA8DB0ADFF2E}" type="pres">
      <dgm:prSet presAssocID="{1C8FED89-7339-4A7C-AB88-C9C43F2FDBBE}" presName="parentText" presStyleLbl="node1" presStyleIdx="3" presStyleCnt="4">
        <dgm:presLayoutVars>
          <dgm:chMax val="0"/>
          <dgm:bulletEnabled val="1"/>
        </dgm:presLayoutVars>
      </dgm:prSet>
      <dgm:spPr/>
    </dgm:pt>
  </dgm:ptLst>
  <dgm:cxnLst>
    <dgm:cxn modelId="{47613001-19BE-4435-B124-E95F1D9CD673}" srcId="{930E2214-FD18-4A36-929E-59C3A322F783}" destId="{1C8FED89-7339-4A7C-AB88-C9C43F2FDBBE}" srcOrd="3" destOrd="0" parTransId="{904EC643-2CD1-42F5-B78C-9F61907FC4C4}" sibTransId="{653E694B-C113-4304-9EDA-55A392402E9B}"/>
    <dgm:cxn modelId="{43CE0E11-824F-44F5-9F7C-3EF97BDDA8E8}" srcId="{930E2214-FD18-4A36-929E-59C3A322F783}" destId="{88F60D4E-DAD8-4ADF-8C69-5EF7F459A959}" srcOrd="0" destOrd="0" parTransId="{B3B51F97-37A5-4150-BDCE-70AE1CD3AFD9}" sibTransId="{759C897B-2A72-41CE-AF8F-0A4CFEAD3748}"/>
    <dgm:cxn modelId="{874D852D-651E-5A4F-9600-6E46152B4ECE}" type="presOf" srcId="{10DB7E0B-5AD0-46AA-97D9-42E25C3BEC9C}" destId="{F58EE1E7-E85D-E54F-A6A6-6CDCF2E8663F}" srcOrd="0" destOrd="0" presId="urn:microsoft.com/office/officeart/2005/8/layout/vList2"/>
    <dgm:cxn modelId="{D2E2E82D-BD5D-2346-8458-A1631F13CC11}" type="presOf" srcId="{8C354C0D-BE63-4329-AD27-68251143FA29}" destId="{E008E483-7A88-4847-811A-D0A32C8AD40E}" srcOrd="0" destOrd="0" presId="urn:microsoft.com/office/officeart/2005/8/layout/vList2"/>
    <dgm:cxn modelId="{F578BC2E-E046-4C9A-88BD-01384572FA68}" srcId="{930E2214-FD18-4A36-929E-59C3A322F783}" destId="{10DB7E0B-5AD0-46AA-97D9-42E25C3BEC9C}" srcOrd="2" destOrd="0" parTransId="{A9BD6F1A-92B8-4850-9898-ADF84EB66BEA}" sibTransId="{77E9B348-0A0F-49F8-8E23-07115C3CAF7B}"/>
    <dgm:cxn modelId="{A6934C41-3D03-457D-B526-5F3CD734153F}" srcId="{930E2214-FD18-4A36-929E-59C3A322F783}" destId="{8C354C0D-BE63-4329-AD27-68251143FA29}" srcOrd="1" destOrd="0" parTransId="{D65CE4AA-06FB-4E62-A4C6-009066797502}" sibTransId="{41E84FD8-B8BC-45BC-9563-38DE0619C0DE}"/>
    <dgm:cxn modelId="{FC2A5B60-17FE-6446-A678-EE61DB654721}" type="presOf" srcId="{930E2214-FD18-4A36-929E-59C3A322F783}" destId="{DEC04B3E-9E83-174D-98EF-526D34CE310E}" srcOrd="0" destOrd="0" presId="urn:microsoft.com/office/officeart/2005/8/layout/vList2"/>
    <dgm:cxn modelId="{21133963-0523-3A46-888D-1F66AA20097F}" type="presOf" srcId="{88F60D4E-DAD8-4ADF-8C69-5EF7F459A959}" destId="{AD081A0B-5D22-5F47-B315-8FD90BE720D1}" srcOrd="0" destOrd="0" presId="urn:microsoft.com/office/officeart/2005/8/layout/vList2"/>
    <dgm:cxn modelId="{54A417E7-9771-7F4F-8202-4FD432CFC9F0}" type="presOf" srcId="{1C8FED89-7339-4A7C-AB88-C9C43F2FDBBE}" destId="{AFCE1973-DB8B-BE44-9150-AA8DB0ADFF2E}" srcOrd="0" destOrd="0" presId="urn:microsoft.com/office/officeart/2005/8/layout/vList2"/>
    <dgm:cxn modelId="{186F5510-6732-FF49-AF78-BEED37AA0013}" type="presParOf" srcId="{DEC04B3E-9E83-174D-98EF-526D34CE310E}" destId="{AD081A0B-5D22-5F47-B315-8FD90BE720D1}" srcOrd="0" destOrd="0" presId="urn:microsoft.com/office/officeart/2005/8/layout/vList2"/>
    <dgm:cxn modelId="{7141757B-9A97-B649-9C73-1B02967683EC}" type="presParOf" srcId="{DEC04B3E-9E83-174D-98EF-526D34CE310E}" destId="{CD587AAB-0863-8346-A5DB-D691D0FFA5E2}" srcOrd="1" destOrd="0" presId="urn:microsoft.com/office/officeart/2005/8/layout/vList2"/>
    <dgm:cxn modelId="{8C1E7AA2-1B6C-2C46-A5B8-F777CCD2BAC2}" type="presParOf" srcId="{DEC04B3E-9E83-174D-98EF-526D34CE310E}" destId="{E008E483-7A88-4847-811A-D0A32C8AD40E}" srcOrd="2" destOrd="0" presId="urn:microsoft.com/office/officeart/2005/8/layout/vList2"/>
    <dgm:cxn modelId="{BE073112-B41D-A848-9DC2-4B462D472A11}" type="presParOf" srcId="{DEC04B3E-9E83-174D-98EF-526D34CE310E}" destId="{20484D41-0988-F349-9F06-23FB8259AD69}" srcOrd="3" destOrd="0" presId="urn:microsoft.com/office/officeart/2005/8/layout/vList2"/>
    <dgm:cxn modelId="{DD00A198-55F2-C049-A8D8-9962E6650A50}" type="presParOf" srcId="{DEC04B3E-9E83-174D-98EF-526D34CE310E}" destId="{F58EE1E7-E85D-E54F-A6A6-6CDCF2E8663F}" srcOrd="4" destOrd="0" presId="urn:microsoft.com/office/officeart/2005/8/layout/vList2"/>
    <dgm:cxn modelId="{CEFE10D0-1A9F-7141-8266-B1F106439707}" type="presParOf" srcId="{DEC04B3E-9E83-174D-98EF-526D34CE310E}" destId="{2612F9BC-CD77-564B-A79B-F99156DBA6FB}" srcOrd="5" destOrd="0" presId="urn:microsoft.com/office/officeart/2005/8/layout/vList2"/>
    <dgm:cxn modelId="{6C13BD01-3870-EA47-AA12-4A7D04364277}" type="presParOf" srcId="{DEC04B3E-9E83-174D-98EF-526D34CE310E}" destId="{AFCE1973-DB8B-BE44-9150-AA8DB0ADFF2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193F4B21-A266-4461-B44E-205BF5EE7E0F}" type="doc">
      <dgm:prSet loTypeId="urn:microsoft.com/office/officeart/2008/layout/LinedList" loCatId="list" qsTypeId="urn:microsoft.com/office/officeart/2005/8/quickstyle/simple4" qsCatId="simple" csTypeId="urn:microsoft.com/office/officeart/2005/8/colors/colorful2" csCatId="colorful"/>
      <dgm:spPr/>
      <dgm:t>
        <a:bodyPr/>
        <a:lstStyle/>
        <a:p>
          <a:endParaRPr lang="en-US"/>
        </a:p>
      </dgm:t>
    </dgm:pt>
    <dgm:pt modelId="{5DA6B878-4E6F-4DB8-96AF-CEFF3AD4674F}">
      <dgm:prSet/>
      <dgm:spPr/>
      <dgm:t>
        <a:bodyPr/>
        <a:lstStyle/>
        <a:p>
          <a:r>
            <a:rPr lang="en-US"/>
            <a:t>The geriatric trauma patient presents a challenge to pre-hospital EMS providers. Making triage decisions for patients with increased co-morbidities, longer medication lists and different physiological reserves is difficult compared to similar decision-making in younger trauma patients</a:t>
          </a:r>
        </a:p>
      </dgm:t>
    </dgm:pt>
    <dgm:pt modelId="{787C1661-D0FA-42A2-AE5F-8E8391225E58}" type="parTrans" cxnId="{D56B0392-FA03-47DE-B74D-DF9A81AF45ED}">
      <dgm:prSet/>
      <dgm:spPr/>
      <dgm:t>
        <a:bodyPr/>
        <a:lstStyle/>
        <a:p>
          <a:endParaRPr lang="en-US"/>
        </a:p>
      </dgm:t>
    </dgm:pt>
    <dgm:pt modelId="{60A2B2CA-1D5B-4C71-A7D1-B727D9CF3F70}" type="sibTrans" cxnId="{D56B0392-FA03-47DE-B74D-DF9A81AF45ED}">
      <dgm:prSet/>
      <dgm:spPr/>
      <dgm:t>
        <a:bodyPr/>
        <a:lstStyle/>
        <a:p>
          <a:endParaRPr lang="en-US"/>
        </a:p>
      </dgm:t>
    </dgm:pt>
    <dgm:pt modelId="{19A089AB-8103-494E-8BC1-E1BDEF2DC068}">
      <dgm:prSet/>
      <dgm:spPr/>
      <dgm:t>
        <a:bodyPr/>
        <a:lstStyle/>
        <a:p>
          <a:r>
            <a:rPr lang="en-US"/>
            <a:t>Areas that need further study include specific aspects of trauma prevention, trauma system care, pre-hospital triage guidelines, and trauma interventions that improve both short and longterm outcomes.</a:t>
          </a:r>
        </a:p>
      </dgm:t>
    </dgm:pt>
    <dgm:pt modelId="{259A9BE0-EB57-425E-A1D2-21818250011C}" type="parTrans" cxnId="{1E7473B2-078F-4597-957F-DD4590842DF6}">
      <dgm:prSet/>
      <dgm:spPr/>
      <dgm:t>
        <a:bodyPr/>
        <a:lstStyle/>
        <a:p>
          <a:endParaRPr lang="en-US"/>
        </a:p>
      </dgm:t>
    </dgm:pt>
    <dgm:pt modelId="{AC660131-2318-4A3D-BBC4-A35D1E7FF57E}" type="sibTrans" cxnId="{1E7473B2-078F-4597-957F-DD4590842DF6}">
      <dgm:prSet/>
      <dgm:spPr/>
      <dgm:t>
        <a:bodyPr/>
        <a:lstStyle/>
        <a:p>
          <a:endParaRPr lang="en-US"/>
        </a:p>
      </dgm:t>
    </dgm:pt>
    <dgm:pt modelId="{2CBF43C3-EFAE-4007-9CB7-57C4B281C41D}">
      <dgm:prSet/>
      <dgm:spPr/>
      <dgm:t>
        <a:bodyPr/>
        <a:lstStyle/>
        <a:p>
          <a:r>
            <a:rPr lang="en-US"/>
            <a:t>https://www.ncbi.nlm.nih.gov/pmc/articles/PMC2860422/</a:t>
          </a:r>
        </a:p>
      </dgm:t>
    </dgm:pt>
    <dgm:pt modelId="{EB9664B6-50E9-48B0-9FD3-1BEB45C984DF}" type="parTrans" cxnId="{F9149379-D804-45D1-929D-3BA27C8D6337}">
      <dgm:prSet/>
      <dgm:spPr/>
      <dgm:t>
        <a:bodyPr/>
        <a:lstStyle/>
        <a:p>
          <a:endParaRPr lang="en-US"/>
        </a:p>
      </dgm:t>
    </dgm:pt>
    <dgm:pt modelId="{CC166DC2-FDBC-452C-AF9C-318366910453}" type="sibTrans" cxnId="{F9149379-D804-45D1-929D-3BA27C8D6337}">
      <dgm:prSet/>
      <dgm:spPr/>
      <dgm:t>
        <a:bodyPr/>
        <a:lstStyle/>
        <a:p>
          <a:endParaRPr lang="en-US"/>
        </a:p>
      </dgm:t>
    </dgm:pt>
    <dgm:pt modelId="{527D4F91-67AA-414F-9D26-F665716B5D49}" type="pres">
      <dgm:prSet presAssocID="{193F4B21-A266-4461-B44E-205BF5EE7E0F}" presName="vert0" presStyleCnt="0">
        <dgm:presLayoutVars>
          <dgm:dir/>
          <dgm:animOne val="branch"/>
          <dgm:animLvl val="lvl"/>
        </dgm:presLayoutVars>
      </dgm:prSet>
      <dgm:spPr/>
    </dgm:pt>
    <dgm:pt modelId="{CAA56BCC-D8F1-4C4D-B732-38ECF786FB64}" type="pres">
      <dgm:prSet presAssocID="{5DA6B878-4E6F-4DB8-96AF-CEFF3AD4674F}" presName="thickLine" presStyleLbl="alignNode1" presStyleIdx="0" presStyleCnt="3"/>
      <dgm:spPr/>
    </dgm:pt>
    <dgm:pt modelId="{A3B9C613-CE88-F643-8BA6-4496FD5461AA}" type="pres">
      <dgm:prSet presAssocID="{5DA6B878-4E6F-4DB8-96AF-CEFF3AD4674F}" presName="horz1" presStyleCnt="0"/>
      <dgm:spPr/>
    </dgm:pt>
    <dgm:pt modelId="{9931D846-798C-B84E-A5DC-A06038A05D76}" type="pres">
      <dgm:prSet presAssocID="{5DA6B878-4E6F-4DB8-96AF-CEFF3AD4674F}" presName="tx1" presStyleLbl="revTx" presStyleIdx="0" presStyleCnt="3"/>
      <dgm:spPr/>
    </dgm:pt>
    <dgm:pt modelId="{34979440-FF3B-794F-BC2E-5B97457CD122}" type="pres">
      <dgm:prSet presAssocID="{5DA6B878-4E6F-4DB8-96AF-CEFF3AD4674F}" presName="vert1" presStyleCnt="0"/>
      <dgm:spPr/>
    </dgm:pt>
    <dgm:pt modelId="{75B885BB-E0C8-6D4B-9300-2811FE0E05E7}" type="pres">
      <dgm:prSet presAssocID="{19A089AB-8103-494E-8BC1-E1BDEF2DC068}" presName="thickLine" presStyleLbl="alignNode1" presStyleIdx="1" presStyleCnt="3"/>
      <dgm:spPr/>
    </dgm:pt>
    <dgm:pt modelId="{5051C079-08D1-2A47-8EFC-1269360C79B7}" type="pres">
      <dgm:prSet presAssocID="{19A089AB-8103-494E-8BC1-E1BDEF2DC068}" presName="horz1" presStyleCnt="0"/>
      <dgm:spPr/>
    </dgm:pt>
    <dgm:pt modelId="{756D2565-3A02-7841-8AA5-F977D23321C2}" type="pres">
      <dgm:prSet presAssocID="{19A089AB-8103-494E-8BC1-E1BDEF2DC068}" presName="tx1" presStyleLbl="revTx" presStyleIdx="1" presStyleCnt="3"/>
      <dgm:spPr/>
    </dgm:pt>
    <dgm:pt modelId="{3B6A18E3-3F18-6C42-A1A4-62E7D08FE222}" type="pres">
      <dgm:prSet presAssocID="{19A089AB-8103-494E-8BC1-E1BDEF2DC068}" presName="vert1" presStyleCnt="0"/>
      <dgm:spPr/>
    </dgm:pt>
    <dgm:pt modelId="{4B394EF2-D8DF-2742-A3C7-60510EF75173}" type="pres">
      <dgm:prSet presAssocID="{2CBF43C3-EFAE-4007-9CB7-57C4B281C41D}" presName="thickLine" presStyleLbl="alignNode1" presStyleIdx="2" presStyleCnt="3"/>
      <dgm:spPr/>
    </dgm:pt>
    <dgm:pt modelId="{1AAA44C3-478B-6641-8F60-3A130975B555}" type="pres">
      <dgm:prSet presAssocID="{2CBF43C3-EFAE-4007-9CB7-57C4B281C41D}" presName="horz1" presStyleCnt="0"/>
      <dgm:spPr/>
    </dgm:pt>
    <dgm:pt modelId="{BA1C5726-81B5-034F-BAB0-77649D7FAC46}" type="pres">
      <dgm:prSet presAssocID="{2CBF43C3-EFAE-4007-9CB7-57C4B281C41D}" presName="tx1" presStyleLbl="revTx" presStyleIdx="2" presStyleCnt="3"/>
      <dgm:spPr/>
    </dgm:pt>
    <dgm:pt modelId="{CE7B80A4-8E04-794E-81B5-027A1312FCBC}" type="pres">
      <dgm:prSet presAssocID="{2CBF43C3-EFAE-4007-9CB7-57C4B281C41D}" presName="vert1" presStyleCnt="0"/>
      <dgm:spPr/>
    </dgm:pt>
  </dgm:ptLst>
  <dgm:cxnLst>
    <dgm:cxn modelId="{E14A982C-4B85-F048-9296-E681862BF877}" type="presOf" srcId="{19A089AB-8103-494E-8BC1-E1BDEF2DC068}" destId="{756D2565-3A02-7841-8AA5-F977D23321C2}" srcOrd="0" destOrd="0" presId="urn:microsoft.com/office/officeart/2008/layout/LinedList"/>
    <dgm:cxn modelId="{472B2534-2CF7-EC44-AA79-1768208E747A}" type="presOf" srcId="{2CBF43C3-EFAE-4007-9CB7-57C4B281C41D}" destId="{BA1C5726-81B5-034F-BAB0-77649D7FAC46}" srcOrd="0" destOrd="0" presId="urn:microsoft.com/office/officeart/2008/layout/LinedList"/>
    <dgm:cxn modelId="{7D2CAB4D-2A30-0D42-83CB-8FE38F2BCE8B}" type="presOf" srcId="{5DA6B878-4E6F-4DB8-96AF-CEFF3AD4674F}" destId="{9931D846-798C-B84E-A5DC-A06038A05D76}" srcOrd="0" destOrd="0" presId="urn:microsoft.com/office/officeart/2008/layout/LinedList"/>
    <dgm:cxn modelId="{F9149379-D804-45D1-929D-3BA27C8D6337}" srcId="{193F4B21-A266-4461-B44E-205BF5EE7E0F}" destId="{2CBF43C3-EFAE-4007-9CB7-57C4B281C41D}" srcOrd="2" destOrd="0" parTransId="{EB9664B6-50E9-48B0-9FD3-1BEB45C984DF}" sibTransId="{CC166DC2-FDBC-452C-AF9C-318366910453}"/>
    <dgm:cxn modelId="{D56B0392-FA03-47DE-B74D-DF9A81AF45ED}" srcId="{193F4B21-A266-4461-B44E-205BF5EE7E0F}" destId="{5DA6B878-4E6F-4DB8-96AF-CEFF3AD4674F}" srcOrd="0" destOrd="0" parTransId="{787C1661-D0FA-42A2-AE5F-8E8391225E58}" sibTransId="{60A2B2CA-1D5B-4C71-A7D1-B727D9CF3F70}"/>
    <dgm:cxn modelId="{E6171EA2-393A-AB45-8F74-22B94360168E}" type="presOf" srcId="{193F4B21-A266-4461-B44E-205BF5EE7E0F}" destId="{527D4F91-67AA-414F-9D26-F665716B5D49}" srcOrd="0" destOrd="0" presId="urn:microsoft.com/office/officeart/2008/layout/LinedList"/>
    <dgm:cxn modelId="{1E7473B2-078F-4597-957F-DD4590842DF6}" srcId="{193F4B21-A266-4461-B44E-205BF5EE7E0F}" destId="{19A089AB-8103-494E-8BC1-E1BDEF2DC068}" srcOrd="1" destOrd="0" parTransId="{259A9BE0-EB57-425E-A1D2-21818250011C}" sibTransId="{AC660131-2318-4A3D-BBC4-A35D1E7FF57E}"/>
    <dgm:cxn modelId="{6B71308C-B4A6-6D43-9EA1-E603EA52FF2F}" type="presParOf" srcId="{527D4F91-67AA-414F-9D26-F665716B5D49}" destId="{CAA56BCC-D8F1-4C4D-B732-38ECF786FB64}" srcOrd="0" destOrd="0" presId="urn:microsoft.com/office/officeart/2008/layout/LinedList"/>
    <dgm:cxn modelId="{DAA65F81-CAB6-584B-BC22-54095E3A2800}" type="presParOf" srcId="{527D4F91-67AA-414F-9D26-F665716B5D49}" destId="{A3B9C613-CE88-F643-8BA6-4496FD5461AA}" srcOrd="1" destOrd="0" presId="urn:microsoft.com/office/officeart/2008/layout/LinedList"/>
    <dgm:cxn modelId="{55C6DCB1-78A0-C34F-B942-E56A4535ECC6}" type="presParOf" srcId="{A3B9C613-CE88-F643-8BA6-4496FD5461AA}" destId="{9931D846-798C-B84E-A5DC-A06038A05D76}" srcOrd="0" destOrd="0" presId="urn:microsoft.com/office/officeart/2008/layout/LinedList"/>
    <dgm:cxn modelId="{CABBFE18-0999-664D-98DB-1EDA1743947F}" type="presParOf" srcId="{A3B9C613-CE88-F643-8BA6-4496FD5461AA}" destId="{34979440-FF3B-794F-BC2E-5B97457CD122}" srcOrd="1" destOrd="0" presId="urn:microsoft.com/office/officeart/2008/layout/LinedList"/>
    <dgm:cxn modelId="{A597BFFB-1BDD-AD46-8AE0-5217B4CE992A}" type="presParOf" srcId="{527D4F91-67AA-414F-9D26-F665716B5D49}" destId="{75B885BB-E0C8-6D4B-9300-2811FE0E05E7}" srcOrd="2" destOrd="0" presId="urn:microsoft.com/office/officeart/2008/layout/LinedList"/>
    <dgm:cxn modelId="{3ACB6F2C-A895-9B45-B7C6-91C3E3232AD8}" type="presParOf" srcId="{527D4F91-67AA-414F-9D26-F665716B5D49}" destId="{5051C079-08D1-2A47-8EFC-1269360C79B7}" srcOrd="3" destOrd="0" presId="urn:microsoft.com/office/officeart/2008/layout/LinedList"/>
    <dgm:cxn modelId="{663BFFE8-572E-7840-B481-3FF24CB05397}" type="presParOf" srcId="{5051C079-08D1-2A47-8EFC-1269360C79B7}" destId="{756D2565-3A02-7841-8AA5-F977D23321C2}" srcOrd="0" destOrd="0" presId="urn:microsoft.com/office/officeart/2008/layout/LinedList"/>
    <dgm:cxn modelId="{01EBF2F4-8ED9-A241-AC6B-BE9F31F36C19}" type="presParOf" srcId="{5051C079-08D1-2A47-8EFC-1269360C79B7}" destId="{3B6A18E3-3F18-6C42-A1A4-62E7D08FE222}" srcOrd="1" destOrd="0" presId="urn:microsoft.com/office/officeart/2008/layout/LinedList"/>
    <dgm:cxn modelId="{FCC29CD3-4F78-E043-AB85-4B9CCF30FF09}" type="presParOf" srcId="{527D4F91-67AA-414F-9D26-F665716B5D49}" destId="{4B394EF2-D8DF-2742-A3C7-60510EF75173}" srcOrd="4" destOrd="0" presId="urn:microsoft.com/office/officeart/2008/layout/LinedList"/>
    <dgm:cxn modelId="{7E8A3EFC-8CD2-0B40-B7F3-A22A8B80ADBB}" type="presParOf" srcId="{527D4F91-67AA-414F-9D26-F665716B5D49}" destId="{1AAA44C3-478B-6641-8F60-3A130975B555}" srcOrd="5" destOrd="0" presId="urn:microsoft.com/office/officeart/2008/layout/LinedList"/>
    <dgm:cxn modelId="{84B09325-7517-114F-8BF8-5C6E6C64233E}" type="presParOf" srcId="{1AAA44C3-478B-6641-8F60-3A130975B555}" destId="{BA1C5726-81B5-034F-BAB0-77649D7FAC46}" srcOrd="0" destOrd="0" presId="urn:microsoft.com/office/officeart/2008/layout/LinedList"/>
    <dgm:cxn modelId="{319B40FE-DA6D-F643-83EE-494B0CE410E8}" type="presParOf" srcId="{1AAA44C3-478B-6641-8F60-3A130975B555}" destId="{CE7B80A4-8E04-794E-81B5-027A1312FCB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D84C6A-FFCD-4B11-8405-066CAC1A85C9}"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3BB735A8-068C-405D-A39A-3E546CF47371}">
      <dgm:prSet/>
      <dgm:spPr/>
      <dgm:t>
        <a:bodyPr/>
        <a:lstStyle/>
        <a:p>
          <a:r>
            <a:rPr lang="en-US" b="1"/>
            <a:t>Neurologic</a:t>
          </a:r>
          <a:endParaRPr lang="en-US"/>
        </a:p>
      </dgm:t>
    </dgm:pt>
    <dgm:pt modelId="{CC4D8A0C-2A33-475F-AFB4-33AFB091A63F}" type="parTrans" cxnId="{1FD257B4-202E-4F79-80EF-562DFA3AD441}">
      <dgm:prSet/>
      <dgm:spPr/>
      <dgm:t>
        <a:bodyPr/>
        <a:lstStyle/>
        <a:p>
          <a:endParaRPr lang="en-US"/>
        </a:p>
      </dgm:t>
    </dgm:pt>
    <dgm:pt modelId="{E467E782-9EF3-44D5-A913-45C16EF6F197}" type="sibTrans" cxnId="{1FD257B4-202E-4F79-80EF-562DFA3AD441}">
      <dgm:prSet/>
      <dgm:spPr/>
      <dgm:t>
        <a:bodyPr/>
        <a:lstStyle/>
        <a:p>
          <a:endParaRPr lang="en-US"/>
        </a:p>
      </dgm:t>
    </dgm:pt>
    <dgm:pt modelId="{507200D5-61FB-4AA7-B021-A8B747D1F10B}">
      <dgm:prSet/>
      <dgm:spPr/>
      <dgm:t>
        <a:bodyPr/>
        <a:lstStyle/>
        <a:p>
          <a:r>
            <a:rPr lang="en-US"/>
            <a:t>AND WE ARE KILLING THEM WITH OVER MEDICATING.</a:t>
          </a:r>
        </a:p>
      </dgm:t>
    </dgm:pt>
    <dgm:pt modelId="{43E59276-DC62-4F19-BF21-334A58BAA1A7}" type="parTrans" cxnId="{48CB2AB2-94FD-4379-B7BC-EE990A8FD743}">
      <dgm:prSet/>
      <dgm:spPr/>
      <dgm:t>
        <a:bodyPr/>
        <a:lstStyle/>
        <a:p>
          <a:endParaRPr lang="en-US"/>
        </a:p>
      </dgm:t>
    </dgm:pt>
    <dgm:pt modelId="{D101C6D0-972E-4229-BC66-76347523D966}" type="sibTrans" cxnId="{48CB2AB2-94FD-4379-B7BC-EE990A8FD743}">
      <dgm:prSet/>
      <dgm:spPr/>
      <dgm:t>
        <a:bodyPr/>
        <a:lstStyle/>
        <a:p>
          <a:endParaRPr lang="en-US"/>
        </a:p>
      </dgm:t>
    </dgm:pt>
    <dgm:pt modelId="{54A892AA-EE78-4E05-A437-47CED2E393B1}">
      <dgm:prSet/>
      <dgm:spPr/>
      <dgm:t>
        <a:bodyPr/>
        <a:lstStyle/>
        <a:p>
          <a:r>
            <a:rPr lang="en-US"/>
            <a:t>Can lead to drowsiness, </a:t>
          </a:r>
        </a:p>
      </dgm:t>
    </dgm:pt>
    <dgm:pt modelId="{926A3E2A-BFEE-41B8-9FC0-035550B828BA}" type="parTrans" cxnId="{D2D99A61-2561-41B8-88BC-335005C7EBB2}">
      <dgm:prSet/>
      <dgm:spPr/>
      <dgm:t>
        <a:bodyPr/>
        <a:lstStyle/>
        <a:p>
          <a:endParaRPr lang="en-US"/>
        </a:p>
      </dgm:t>
    </dgm:pt>
    <dgm:pt modelId="{0DD6586B-A2BC-4AF8-8A2B-4349B64995DB}" type="sibTrans" cxnId="{D2D99A61-2561-41B8-88BC-335005C7EBB2}">
      <dgm:prSet/>
      <dgm:spPr/>
      <dgm:t>
        <a:bodyPr/>
        <a:lstStyle/>
        <a:p>
          <a:endParaRPr lang="en-US"/>
        </a:p>
      </dgm:t>
    </dgm:pt>
    <dgm:pt modelId="{A06572AA-EECE-4CBF-8ACD-46C538D00DFA}">
      <dgm:prSet/>
      <dgm:spPr/>
      <dgm:t>
        <a:bodyPr/>
        <a:lstStyle/>
        <a:p>
          <a:r>
            <a:rPr lang="en-US"/>
            <a:t>Loss of energy, </a:t>
          </a:r>
        </a:p>
      </dgm:t>
    </dgm:pt>
    <dgm:pt modelId="{E38AA388-57D4-48ED-AF17-8A127CEE1AD2}" type="parTrans" cxnId="{4CACF1B7-D9F9-4128-8700-7051FA04092C}">
      <dgm:prSet/>
      <dgm:spPr/>
      <dgm:t>
        <a:bodyPr/>
        <a:lstStyle/>
        <a:p>
          <a:endParaRPr lang="en-US"/>
        </a:p>
      </dgm:t>
    </dgm:pt>
    <dgm:pt modelId="{7000121D-34F8-469D-B9D9-AAD40C8232BE}" type="sibTrans" cxnId="{4CACF1B7-D9F9-4128-8700-7051FA04092C}">
      <dgm:prSet/>
      <dgm:spPr/>
      <dgm:t>
        <a:bodyPr/>
        <a:lstStyle/>
        <a:p>
          <a:endParaRPr lang="en-US"/>
        </a:p>
      </dgm:t>
    </dgm:pt>
    <dgm:pt modelId="{4879AB46-796C-4ABA-8499-12A3B9C2D4EC}">
      <dgm:prSet/>
      <dgm:spPr/>
      <dgm:t>
        <a:bodyPr/>
        <a:lstStyle/>
        <a:p>
          <a:r>
            <a:rPr lang="en-US"/>
            <a:t>Oversedation, </a:t>
          </a:r>
        </a:p>
      </dgm:t>
    </dgm:pt>
    <dgm:pt modelId="{C22C97DF-0521-4A11-A4CE-748BCC5D7155}" type="parTrans" cxnId="{BC5B86D0-2688-4FA8-9858-9D80B9E6195D}">
      <dgm:prSet/>
      <dgm:spPr/>
      <dgm:t>
        <a:bodyPr/>
        <a:lstStyle/>
        <a:p>
          <a:endParaRPr lang="en-US"/>
        </a:p>
      </dgm:t>
    </dgm:pt>
    <dgm:pt modelId="{60502C2F-2B06-4914-AD00-E4186BCEE843}" type="sibTrans" cxnId="{BC5B86D0-2688-4FA8-9858-9D80B9E6195D}">
      <dgm:prSet/>
      <dgm:spPr/>
      <dgm:t>
        <a:bodyPr/>
        <a:lstStyle/>
        <a:p>
          <a:endParaRPr lang="en-US"/>
        </a:p>
      </dgm:t>
    </dgm:pt>
    <dgm:pt modelId="{12D92736-D681-453E-AD12-845050C8C759}">
      <dgm:prSet/>
      <dgm:spPr/>
      <dgm:t>
        <a:bodyPr/>
        <a:lstStyle/>
        <a:p>
          <a:r>
            <a:rPr lang="en-US" dirty="0"/>
            <a:t>Loss of balance and memory</a:t>
          </a:r>
        </a:p>
      </dgm:t>
    </dgm:pt>
    <dgm:pt modelId="{2593E35A-E651-4743-98C9-1F0EF71B922E}" type="parTrans" cxnId="{65B98045-73B9-4D61-8B96-901AE6E282B5}">
      <dgm:prSet/>
      <dgm:spPr/>
      <dgm:t>
        <a:bodyPr/>
        <a:lstStyle/>
        <a:p>
          <a:endParaRPr lang="en-US"/>
        </a:p>
      </dgm:t>
    </dgm:pt>
    <dgm:pt modelId="{E525E3D7-23AA-4843-8B7D-2C5B3C541D40}" type="sibTrans" cxnId="{65B98045-73B9-4D61-8B96-901AE6E282B5}">
      <dgm:prSet/>
      <dgm:spPr/>
      <dgm:t>
        <a:bodyPr/>
        <a:lstStyle/>
        <a:p>
          <a:endParaRPr lang="en-US"/>
        </a:p>
      </dgm:t>
    </dgm:pt>
    <dgm:pt modelId="{DA6AF6FA-E9F0-4F49-AB5D-62622BED57FC}" type="pres">
      <dgm:prSet presAssocID="{F4D84C6A-FFCD-4B11-8405-066CAC1A85C9}" presName="linear" presStyleCnt="0">
        <dgm:presLayoutVars>
          <dgm:animLvl val="lvl"/>
          <dgm:resizeHandles val="exact"/>
        </dgm:presLayoutVars>
      </dgm:prSet>
      <dgm:spPr/>
    </dgm:pt>
    <dgm:pt modelId="{13CDEF35-17CF-2D42-AFAE-F41500D18642}" type="pres">
      <dgm:prSet presAssocID="{3BB735A8-068C-405D-A39A-3E546CF47371}" presName="parentText" presStyleLbl="node1" presStyleIdx="0" presStyleCnt="2">
        <dgm:presLayoutVars>
          <dgm:chMax val="0"/>
          <dgm:bulletEnabled val="1"/>
        </dgm:presLayoutVars>
      </dgm:prSet>
      <dgm:spPr/>
    </dgm:pt>
    <dgm:pt modelId="{144D6CBB-9C11-4642-8D6A-35A9CA0C96B6}" type="pres">
      <dgm:prSet presAssocID="{E467E782-9EF3-44D5-A913-45C16EF6F197}" presName="spacer" presStyleCnt="0"/>
      <dgm:spPr/>
    </dgm:pt>
    <dgm:pt modelId="{83DFDC2C-5656-7849-B0D3-F61C4900D772}" type="pres">
      <dgm:prSet presAssocID="{507200D5-61FB-4AA7-B021-A8B747D1F10B}" presName="parentText" presStyleLbl="node1" presStyleIdx="1" presStyleCnt="2">
        <dgm:presLayoutVars>
          <dgm:chMax val="0"/>
          <dgm:bulletEnabled val="1"/>
        </dgm:presLayoutVars>
      </dgm:prSet>
      <dgm:spPr/>
    </dgm:pt>
    <dgm:pt modelId="{CE00F984-F3F0-AB49-AD8E-178D34A6BA0B}" type="pres">
      <dgm:prSet presAssocID="{507200D5-61FB-4AA7-B021-A8B747D1F10B}" presName="childText" presStyleLbl="revTx" presStyleIdx="0" presStyleCnt="1">
        <dgm:presLayoutVars>
          <dgm:bulletEnabled val="1"/>
        </dgm:presLayoutVars>
      </dgm:prSet>
      <dgm:spPr/>
    </dgm:pt>
  </dgm:ptLst>
  <dgm:cxnLst>
    <dgm:cxn modelId="{8AB65723-3AF1-8D41-9CAD-60CE7D75B699}" type="presOf" srcId="{12D92736-D681-453E-AD12-845050C8C759}" destId="{CE00F984-F3F0-AB49-AD8E-178D34A6BA0B}" srcOrd="0" destOrd="3" presId="urn:microsoft.com/office/officeart/2005/8/layout/vList2"/>
    <dgm:cxn modelId="{FEB77D23-FF39-0545-814A-74FE30019FF2}" type="presOf" srcId="{3BB735A8-068C-405D-A39A-3E546CF47371}" destId="{13CDEF35-17CF-2D42-AFAE-F41500D18642}" srcOrd="0" destOrd="0" presId="urn:microsoft.com/office/officeart/2005/8/layout/vList2"/>
    <dgm:cxn modelId="{0AA63324-4953-8C4E-938B-6243A7781035}" type="presOf" srcId="{4879AB46-796C-4ABA-8499-12A3B9C2D4EC}" destId="{CE00F984-F3F0-AB49-AD8E-178D34A6BA0B}" srcOrd="0" destOrd="2" presId="urn:microsoft.com/office/officeart/2005/8/layout/vList2"/>
    <dgm:cxn modelId="{65B98045-73B9-4D61-8B96-901AE6E282B5}" srcId="{507200D5-61FB-4AA7-B021-A8B747D1F10B}" destId="{12D92736-D681-453E-AD12-845050C8C759}" srcOrd="3" destOrd="0" parTransId="{2593E35A-E651-4743-98C9-1F0EF71B922E}" sibTransId="{E525E3D7-23AA-4843-8B7D-2C5B3C541D40}"/>
    <dgm:cxn modelId="{5F395746-0BE3-5040-8FD1-EF8386E45509}" type="presOf" srcId="{A06572AA-EECE-4CBF-8ACD-46C538D00DFA}" destId="{CE00F984-F3F0-AB49-AD8E-178D34A6BA0B}" srcOrd="0" destOrd="1" presId="urn:microsoft.com/office/officeart/2005/8/layout/vList2"/>
    <dgm:cxn modelId="{D2D99A61-2561-41B8-88BC-335005C7EBB2}" srcId="{507200D5-61FB-4AA7-B021-A8B747D1F10B}" destId="{54A892AA-EE78-4E05-A437-47CED2E393B1}" srcOrd="0" destOrd="0" parTransId="{926A3E2A-BFEE-41B8-9FC0-035550B828BA}" sibTransId="{0DD6586B-A2BC-4AF8-8A2B-4349B64995DB}"/>
    <dgm:cxn modelId="{74056B81-29C5-CF49-97DA-B9EC553C4593}" type="presOf" srcId="{F4D84C6A-FFCD-4B11-8405-066CAC1A85C9}" destId="{DA6AF6FA-E9F0-4F49-AB5D-62622BED57FC}" srcOrd="0" destOrd="0" presId="urn:microsoft.com/office/officeart/2005/8/layout/vList2"/>
    <dgm:cxn modelId="{48CB2AB2-94FD-4379-B7BC-EE990A8FD743}" srcId="{F4D84C6A-FFCD-4B11-8405-066CAC1A85C9}" destId="{507200D5-61FB-4AA7-B021-A8B747D1F10B}" srcOrd="1" destOrd="0" parTransId="{43E59276-DC62-4F19-BF21-334A58BAA1A7}" sibTransId="{D101C6D0-972E-4229-BC66-76347523D966}"/>
    <dgm:cxn modelId="{1FD257B4-202E-4F79-80EF-562DFA3AD441}" srcId="{F4D84C6A-FFCD-4B11-8405-066CAC1A85C9}" destId="{3BB735A8-068C-405D-A39A-3E546CF47371}" srcOrd="0" destOrd="0" parTransId="{CC4D8A0C-2A33-475F-AFB4-33AFB091A63F}" sibTransId="{E467E782-9EF3-44D5-A913-45C16EF6F197}"/>
    <dgm:cxn modelId="{4CACF1B7-D9F9-4128-8700-7051FA04092C}" srcId="{507200D5-61FB-4AA7-B021-A8B747D1F10B}" destId="{A06572AA-EECE-4CBF-8ACD-46C538D00DFA}" srcOrd="1" destOrd="0" parTransId="{E38AA388-57D4-48ED-AF17-8A127CEE1AD2}" sibTransId="{7000121D-34F8-469D-B9D9-AAD40C8232BE}"/>
    <dgm:cxn modelId="{67CA0EC2-D157-494B-9A2C-9FD4F974C54B}" type="presOf" srcId="{54A892AA-EE78-4E05-A437-47CED2E393B1}" destId="{CE00F984-F3F0-AB49-AD8E-178D34A6BA0B}" srcOrd="0" destOrd="0" presId="urn:microsoft.com/office/officeart/2005/8/layout/vList2"/>
    <dgm:cxn modelId="{BC5B86D0-2688-4FA8-9858-9D80B9E6195D}" srcId="{507200D5-61FB-4AA7-B021-A8B747D1F10B}" destId="{4879AB46-796C-4ABA-8499-12A3B9C2D4EC}" srcOrd="2" destOrd="0" parTransId="{C22C97DF-0521-4A11-A4CE-748BCC5D7155}" sibTransId="{60502C2F-2B06-4914-AD00-E4186BCEE843}"/>
    <dgm:cxn modelId="{FBABBCDE-64ED-2E42-AA63-B64869FC9F83}" type="presOf" srcId="{507200D5-61FB-4AA7-B021-A8B747D1F10B}" destId="{83DFDC2C-5656-7849-B0D3-F61C4900D772}" srcOrd="0" destOrd="0" presId="urn:microsoft.com/office/officeart/2005/8/layout/vList2"/>
    <dgm:cxn modelId="{81C2D77F-E7B9-984D-9163-0928A41C0C7F}" type="presParOf" srcId="{DA6AF6FA-E9F0-4F49-AB5D-62622BED57FC}" destId="{13CDEF35-17CF-2D42-AFAE-F41500D18642}" srcOrd="0" destOrd="0" presId="urn:microsoft.com/office/officeart/2005/8/layout/vList2"/>
    <dgm:cxn modelId="{8E8879A1-7099-7440-A7BF-C791AFAACF8D}" type="presParOf" srcId="{DA6AF6FA-E9F0-4F49-AB5D-62622BED57FC}" destId="{144D6CBB-9C11-4642-8D6A-35A9CA0C96B6}" srcOrd="1" destOrd="0" presId="urn:microsoft.com/office/officeart/2005/8/layout/vList2"/>
    <dgm:cxn modelId="{1102CE26-1CCA-EA43-84A4-43D6D4FD807E}" type="presParOf" srcId="{DA6AF6FA-E9F0-4F49-AB5D-62622BED57FC}" destId="{83DFDC2C-5656-7849-B0D3-F61C4900D772}" srcOrd="2" destOrd="0" presId="urn:microsoft.com/office/officeart/2005/8/layout/vList2"/>
    <dgm:cxn modelId="{CE2AD97B-0043-9E42-818F-3BFEFCF1C0E8}" type="presParOf" srcId="{DA6AF6FA-E9F0-4F49-AB5D-62622BED57FC}" destId="{CE00F984-F3F0-AB49-AD8E-178D34A6BA0B}"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CA94F73-315F-46D5-8846-9EBF183911D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BE91EF5F-D051-4622-803F-C972486A4664}">
      <dgm:prSet/>
      <dgm:spPr/>
      <dgm:t>
        <a:bodyPr/>
        <a:lstStyle/>
        <a:p>
          <a:r>
            <a:rPr lang="en-US" b="1"/>
            <a:t>Cardiovascular</a:t>
          </a:r>
          <a:endParaRPr lang="en-US"/>
        </a:p>
      </dgm:t>
    </dgm:pt>
    <dgm:pt modelId="{1DD31332-67B6-4DD6-8B41-973C2648F7B8}" type="parTrans" cxnId="{81AB7436-DEF2-4223-BB9D-56CFDCB6D6E4}">
      <dgm:prSet/>
      <dgm:spPr/>
      <dgm:t>
        <a:bodyPr/>
        <a:lstStyle/>
        <a:p>
          <a:endParaRPr lang="en-US"/>
        </a:p>
      </dgm:t>
    </dgm:pt>
    <dgm:pt modelId="{581D9226-5CED-424F-9212-FCCCA6105A05}" type="sibTrans" cxnId="{81AB7436-DEF2-4223-BB9D-56CFDCB6D6E4}">
      <dgm:prSet/>
      <dgm:spPr/>
      <dgm:t>
        <a:bodyPr/>
        <a:lstStyle/>
        <a:p>
          <a:endParaRPr lang="en-US"/>
        </a:p>
      </dgm:t>
    </dgm:pt>
    <dgm:pt modelId="{21FB624E-1108-4E24-8A23-8691F400E3D8}">
      <dgm:prSet/>
      <dgm:spPr/>
      <dgm:t>
        <a:bodyPr/>
        <a:lstStyle/>
        <a:p>
          <a:r>
            <a:rPr lang="en-US" b="1"/>
            <a:t>In trauma we need the ability to increase our cardiac output to compensate for loss of blood.</a:t>
          </a:r>
          <a:endParaRPr lang="en-US"/>
        </a:p>
      </dgm:t>
    </dgm:pt>
    <dgm:pt modelId="{0DB0D0F0-7F77-4B4A-90A7-5D954788C362}" type="parTrans" cxnId="{D974B3AB-E3B0-47BF-AFAD-119C4D78CB96}">
      <dgm:prSet/>
      <dgm:spPr/>
      <dgm:t>
        <a:bodyPr/>
        <a:lstStyle/>
        <a:p>
          <a:endParaRPr lang="en-US"/>
        </a:p>
      </dgm:t>
    </dgm:pt>
    <dgm:pt modelId="{DD6D09B0-55C6-4335-ABCA-2431155CA0C7}" type="sibTrans" cxnId="{D974B3AB-E3B0-47BF-AFAD-119C4D78CB96}">
      <dgm:prSet/>
      <dgm:spPr/>
      <dgm:t>
        <a:bodyPr/>
        <a:lstStyle/>
        <a:p>
          <a:endParaRPr lang="en-US"/>
        </a:p>
      </dgm:t>
    </dgm:pt>
    <dgm:pt modelId="{AE9FE6CD-3818-4B0E-B76B-AB143BF198D6}">
      <dgm:prSet/>
      <dgm:spPr/>
      <dgm:t>
        <a:bodyPr/>
        <a:lstStyle/>
        <a:p>
          <a:r>
            <a:rPr lang="en-US"/>
            <a:t>cardiac output = heart rate X stroke volume</a:t>
          </a:r>
        </a:p>
      </dgm:t>
    </dgm:pt>
    <dgm:pt modelId="{1C9B0400-E1C7-41AB-B065-F4CD025668E6}" type="parTrans" cxnId="{F4053B60-52B5-45DC-BE8A-7A8127CCE37D}">
      <dgm:prSet/>
      <dgm:spPr/>
      <dgm:t>
        <a:bodyPr/>
        <a:lstStyle/>
        <a:p>
          <a:endParaRPr lang="en-US"/>
        </a:p>
      </dgm:t>
    </dgm:pt>
    <dgm:pt modelId="{31639FAE-F3ED-44B7-96DC-CAA09148AC70}" type="sibTrans" cxnId="{F4053B60-52B5-45DC-BE8A-7A8127CCE37D}">
      <dgm:prSet/>
      <dgm:spPr/>
      <dgm:t>
        <a:bodyPr/>
        <a:lstStyle/>
        <a:p>
          <a:endParaRPr lang="en-US"/>
        </a:p>
      </dgm:t>
    </dgm:pt>
    <dgm:pt modelId="{37F51355-F7C8-4360-8F4F-D65368F205EF}">
      <dgm:prSet/>
      <dgm:spPr/>
      <dgm:t>
        <a:bodyPr/>
        <a:lstStyle/>
        <a:p>
          <a:r>
            <a:rPr lang="en-US"/>
            <a:t>Cardiac conduction system becomes more fibrotic </a:t>
          </a:r>
        </a:p>
      </dgm:t>
    </dgm:pt>
    <dgm:pt modelId="{D8D329C2-0584-4BBC-A341-9B915DAD6532}" type="parTrans" cxnId="{0806CB3A-4E48-4289-8C33-E56F97F43CD9}">
      <dgm:prSet/>
      <dgm:spPr/>
      <dgm:t>
        <a:bodyPr/>
        <a:lstStyle/>
        <a:p>
          <a:endParaRPr lang="en-US"/>
        </a:p>
      </dgm:t>
    </dgm:pt>
    <dgm:pt modelId="{9D0B8ABA-22FF-4146-BD6A-B735AA9A7CB5}" type="sibTrans" cxnId="{0806CB3A-4E48-4289-8C33-E56F97F43CD9}">
      <dgm:prSet/>
      <dgm:spPr/>
      <dgm:t>
        <a:bodyPr/>
        <a:lstStyle/>
        <a:p>
          <a:endParaRPr lang="en-US"/>
        </a:p>
      </dgm:t>
    </dgm:pt>
    <dgm:pt modelId="{87B8F75B-0409-45B8-97A6-3EE3E6CA73EE}">
      <dgm:prSet/>
      <dgm:spPr/>
      <dgm:t>
        <a:bodyPr/>
        <a:lstStyle/>
        <a:p>
          <a:r>
            <a:rPr lang="en-US"/>
            <a:t>This all leads to a decreased ability to adjust the heart rate.  Also…..</a:t>
          </a:r>
        </a:p>
      </dgm:t>
    </dgm:pt>
    <dgm:pt modelId="{8B5B1446-3E9E-4566-A715-AA56DB88CF8F}" type="parTrans" cxnId="{83E79FC5-A1F3-49F7-8DA3-374447964FD9}">
      <dgm:prSet/>
      <dgm:spPr/>
      <dgm:t>
        <a:bodyPr/>
        <a:lstStyle/>
        <a:p>
          <a:endParaRPr lang="en-US"/>
        </a:p>
      </dgm:t>
    </dgm:pt>
    <dgm:pt modelId="{E39E8A92-8CFC-410D-B4CB-73919045FBEA}" type="sibTrans" cxnId="{83E79FC5-A1F3-49F7-8DA3-374447964FD9}">
      <dgm:prSet/>
      <dgm:spPr/>
      <dgm:t>
        <a:bodyPr/>
        <a:lstStyle/>
        <a:p>
          <a:endParaRPr lang="en-US"/>
        </a:p>
      </dgm:t>
    </dgm:pt>
    <dgm:pt modelId="{CA61A087-0BA9-4494-9FE8-52BDE8AA9AF4}">
      <dgm:prSet/>
      <dgm:spPr/>
      <dgm:t>
        <a:bodyPr/>
        <a:lstStyle/>
        <a:p>
          <a:r>
            <a:rPr lang="en-US"/>
            <a:t>Drugs: amiodarone, metoprolol, diltiazem</a:t>
          </a:r>
        </a:p>
      </dgm:t>
    </dgm:pt>
    <dgm:pt modelId="{FFDF990E-B8F7-4119-A35E-92483D7C6AC7}" type="parTrans" cxnId="{AA62BF01-86A5-49D0-96E1-D3B817DCA8F5}">
      <dgm:prSet/>
      <dgm:spPr/>
      <dgm:t>
        <a:bodyPr/>
        <a:lstStyle/>
        <a:p>
          <a:endParaRPr lang="en-US"/>
        </a:p>
      </dgm:t>
    </dgm:pt>
    <dgm:pt modelId="{C0E6A683-9E7F-414E-ABF2-3E0A3BCCFA1B}" type="sibTrans" cxnId="{AA62BF01-86A5-49D0-96E1-D3B817DCA8F5}">
      <dgm:prSet/>
      <dgm:spPr/>
      <dgm:t>
        <a:bodyPr/>
        <a:lstStyle/>
        <a:p>
          <a:endParaRPr lang="en-US"/>
        </a:p>
      </dgm:t>
    </dgm:pt>
    <dgm:pt modelId="{444D9AEE-2E03-446E-BECD-18B0A9A19908}">
      <dgm:prSet/>
      <dgm:spPr/>
      <dgm:t>
        <a:bodyPr/>
        <a:lstStyle/>
        <a:p>
          <a:r>
            <a:rPr lang="en-US"/>
            <a:t>Pacermaker</a:t>
          </a:r>
        </a:p>
      </dgm:t>
    </dgm:pt>
    <dgm:pt modelId="{737CA7F9-1B1D-4389-B7C9-F8D13FE18FF5}" type="parTrans" cxnId="{F7AD2743-C266-4C4D-85F9-20EE011A11AE}">
      <dgm:prSet/>
      <dgm:spPr/>
      <dgm:t>
        <a:bodyPr/>
        <a:lstStyle/>
        <a:p>
          <a:endParaRPr lang="en-US"/>
        </a:p>
      </dgm:t>
    </dgm:pt>
    <dgm:pt modelId="{BEF19C99-EAD6-494D-8A03-0C90E6472E0E}" type="sibTrans" cxnId="{F7AD2743-C266-4C4D-85F9-20EE011A11AE}">
      <dgm:prSet/>
      <dgm:spPr/>
      <dgm:t>
        <a:bodyPr/>
        <a:lstStyle/>
        <a:p>
          <a:endParaRPr lang="en-US"/>
        </a:p>
      </dgm:t>
    </dgm:pt>
    <dgm:pt modelId="{62ACB754-DDA2-46A2-825E-60B89A04D6B1}">
      <dgm:prSet/>
      <dgm:spPr/>
      <dgm:t>
        <a:bodyPr/>
        <a:lstStyle/>
        <a:p>
          <a:r>
            <a:rPr lang="en-US"/>
            <a:t>The aging heart becomes stiffer </a:t>
          </a:r>
        </a:p>
      </dgm:t>
    </dgm:pt>
    <dgm:pt modelId="{C9B7EF80-8026-43E9-BC56-AB57AA83BF0F}" type="parTrans" cxnId="{1C9CECD3-38FB-4791-9DA0-A013DD97E090}">
      <dgm:prSet/>
      <dgm:spPr/>
      <dgm:t>
        <a:bodyPr/>
        <a:lstStyle/>
        <a:p>
          <a:endParaRPr lang="en-US"/>
        </a:p>
      </dgm:t>
    </dgm:pt>
    <dgm:pt modelId="{0ABCE1E7-49BD-474D-B88E-B2AD6ABFF107}" type="sibTrans" cxnId="{1C9CECD3-38FB-4791-9DA0-A013DD97E090}">
      <dgm:prSet/>
      <dgm:spPr/>
      <dgm:t>
        <a:bodyPr/>
        <a:lstStyle/>
        <a:p>
          <a:endParaRPr lang="en-US"/>
        </a:p>
      </dgm:t>
    </dgm:pt>
    <dgm:pt modelId="{66ED2104-E954-4632-90F1-16D5B9537FEF}">
      <dgm:prSet/>
      <dgm:spPr/>
      <dgm:t>
        <a:bodyPr/>
        <a:lstStyle/>
        <a:p>
          <a:r>
            <a:rPr lang="en-US" dirty="0"/>
            <a:t>Is less compliant; can’t stretch and contract losing the ability of increasing volume and contracting harder. Can’t adjust stroke volume.</a:t>
          </a:r>
        </a:p>
      </dgm:t>
    </dgm:pt>
    <dgm:pt modelId="{2FB9EBE1-ED9B-4158-8D52-09F21B3E1582}" type="parTrans" cxnId="{86F8EBBA-6654-4EAA-B8B0-B1A9664F79BB}">
      <dgm:prSet/>
      <dgm:spPr/>
      <dgm:t>
        <a:bodyPr/>
        <a:lstStyle/>
        <a:p>
          <a:endParaRPr lang="en-US"/>
        </a:p>
      </dgm:t>
    </dgm:pt>
    <dgm:pt modelId="{F5B244CB-7835-4843-8979-59AC361D7F08}" type="sibTrans" cxnId="{86F8EBBA-6654-4EAA-B8B0-B1A9664F79BB}">
      <dgm:prSet/>
      <dgm:spPr/>
      <dgm:t>
        <a:bodyPr/>
        <a:lstStyle/>
        <a:p>
          <a:endParaRPr lang="en-US"/>
        </a:p>
      </dgm:t>
    </dgm:pt>
    <dgm:pt modelId="{88A41892-9E51-7E4B-B1A6-38871A615BAD}" type="pres">
      <dgm:prSet presAssocID="{DCA94F73-315F-46D5-8846-9EBF183911DB}" presName="linear" presStyleCnt="0">
        <dgm:presLayoutVars>
          <dgm:animLvl val="lvl"/>
          <dgm:resizeHandles val="exact"/>
        </dgm:presLayoutVars>
      </dgm:prSet>
      <dgm:spPr/>
    </dgm:pt>
    <dgm:pt modelId="{4C6936B7-865E-1A40-AB9F-E7B030ED248E}" type="pres">
      <dgm:prSet presAssocID="{BE91EF5F-D051-4622-803F-C972486A4664}" presName="parentText" presStyleLbl="node1" presStyleIdx="0" presStyleCnt="5">
        <dgm:presLayoutVars>
          <dgm:chMax val="0"/>
          <dgm:bulletEnabled val="1"/>
        </dgm:presLayoutVars>
      </dgm:prSet>
      <dgm:spPr/>
    </dgm:pt>
    <dgm:pt modelId="{FE5F3D60-5C26-0C41-8CE1-6251B2DFE653}" type="pres">
      <dgm:prSet presAssocID="{581D9226-5CED-424F-9212-FCCCA6105A05}" presName="spacer" presStyleCnt="0"/>
      <dgm:spPr/>
    </dgm:pt>
    <dgm:pt modelId="{290466A7-0CEF-3F46-88E4-69FA5F31105C}" type="pres">
      <dgm:prSet presAssocID="{21FB624E-1108-4E24-8A23-8691F400E3D8}" presName="parentText" presStyleLbl="node1" presStyleIdx="1" presStyleCnt="5">
        <dgm:presLayoutVars>
          <dgm:chMax val="0"/>
          <dgm:bulletEnabled val="1"/>
        </dgm:presLayoutVars>
      </dgm:prSet>
      <dgm:spPr/>
    </dgm:pt>
    <dgm:pt modelId="{8F66A196-85D0-9E49-A5D2-479DE6E1C19A}" type="pres">
      <dgm:prSet presAssocID="{DD6D09B0-55C6-4335-ABCA-2431155CA0C7}" presName="spacer" presStyleCnt="0"/>
      <dgm:spPr/>
    </dgm:pt>
    <dgm:pt modelId="{825274B6-5915-BB4D-BCFA-2B7B1B80FBE7}" type="pres">
      <dgm:prSet presAssocID="{AE9FE6CD-3818-4B0E-B76B-AB143BF198D6}" presName="parentText" presStyleLbl="node1" presStyleIdx="2" presStyleCnt="5">
        <dgm:presLayoutVars>
          <dgm:chMax val="0"/>
          <dgm:bulletEnabled val="1"/>
        </dgm:presLayoutVars>
      </dgm:prSet>
      <dgm:spPr/>
    </dgm:pt>
    <dgm:pt modelId="{4E916C27-B5BF-984C-9979-7202B31F79D3}" type="pres">
      <dgm:prSet presAssocID="{31639FAE-F3ED-44B7-96DC-CAA09148AC70}" presName="spacer" presStyleCnt="0"/>
      <dgm:spPr/>
    </dgm:pt>
    <dgm:pt modelId="{7AA53C73-EC6F-AC47-8841-819071FC45F0}" type="pres">
      <dgm:prSet presAssocID="{37F51355-F7C8-4360-8F4F-D65368F205EF}" presName="parentText" presStyleLbl="node1" presStyleIdx="3" presStyleCnt="5">
        <dgm:presLayoutVars>
          <dgm:chMax val="0"/>
          <dgm:bulletEnabled val="1"/>
        </dgm:presLayoutVars>
      </dgm:prSet>
      <dgm:spPr/>
    </dgm:pt>
    <dgm:pt modelId="{BD931E0D-B410-B541-B732-DFC99E794AD0}" type="pres">
      <dgm:prSet presAssocID="{37F51355-F7C8-4360-8F4F-D65368F205EF}" presName="childText" presStyleLbl="revTx" presStyleIdx="0" presStyleCnt="2">
        <dgm:presLayoutVars>
          <dgm:bulletEnabled val="1"/>
        </dgm:presLayoutVars>
      </dgm:prSet>
      <dgm:spPr/>
    </dgm:pt>
    <dgm:pt modelId="{378B62B6-68D3-394B-B79C-85172D488FA9}" type="pres">
      <dgm:prSet presAssocID="{62ACB754-DDA2-46A2-825E-60B89A04D6B1}" presName="parentText" presStyleLbl="node1" presStyleIdx="4" presStyleCnt="5">
        <dgm:presLayoutVars>
          <dgm:chMax val="0"/>
          <dgm:bulletEnabled val="1"/>
        </dgm:presLayoutVars>
      </dgm:prSet>
      <dgm:spPr/>
    </dgm:pt>
    <dgm:pt modelId="{0D802C11-D443-3443-9A72-8FE3A71FF02A}" type="pres">
      <dgm:prSet presAssocID="{62ACB754-DDA2-46A2-825E-60B89A04D6B1}" presName="childText" presStyleLbl="revTx" presStyleIdx="1" presStyleCnt="2">
        <dgm:presLayoutVars>
          <dgm:bulletEnabled val="1"/>
        </dgm:presLayoutVars>
      </dgm:prSet>
      <dgm:spPr/>
    </dgm:pt>
  </dgm:ptLst>
  <dgm:cxnLst>
    <dgm:cxn modelId="{AA62BF01-86A5-49D0-96E1-D3B817DCA8F5}" srcId="{87B8F75B-0409-45B8-97A6-3EE3E6CA73EE}" destId="{CA61A087-0BA9-4494-9FE8-52BDE8AA9AF4}" srcOrd="0" destOrd="0" parTransId="{FFDF990E-B8F7-4119-A35E-92483D7C6AC7}" sibTransId="{C0E6A683-9E7F-414E-ABF2-3E0A3BCCFA1B}"/>
    <dgm:cxn modelId="{52D03B12-AB29-9F4C-8325-D36C24C692C9}" type="presOf" srcId="{AE9FE6CD-3818-4B0E-B76B-AB143BF198D6}" destId="{825274B6-5915-BB4D-BCFA-2B7B1B80FBE7}" srcOrd="0" destOrd="0" presId="urn:microsoft.com/office/officeart/2005/8/layout/vList2"/>
    <dgm:cxn modelId="{81AB7436-DEF2-4223-BB9D-56CFDCB6D6E4}" srcId="{DCA94F73-315F-46D5-8846-9EBF183911DB}" destId="{BE91EF5F-D051-4622-803F-C972486A4664}" srcOrd="0" destOrd="0" parTransId="{1DD31332-67B6-4DD6-8B41-973C2648F7B8}" sibTransId="{581D9226-5CED-424F-9212-FCCCA6105A05}"/>
    <dgm:cxn modelId="{0806CB3A-4E48-4289-8C33-E56F97F43CD9}" srcId="{DCA94F73-315F-46D5-8846-9EBF183911DB}" destId="{37F51355-F7C8-4360-8F4F-D65368F205EF}" srcOrd="3" destOrd="0" parTransId="{D8D329C2-0584-4BBC-A341-9B915DAD6532}" sibTransId="{9D0B8ABA-22FF-4146-BD6A-B735AA9A7CB5}"/>
    <dgm:cxn modelId="{C6859242-C0A2-4042-9C7D-892A2F984312}" type="presOf" srcId="{BE91EF5F-D051-4622-803F-C972486A4664}" destId="{4C6936B7-865E-1A40-AB9F-E7B030ED248E}" srcOrd="0" destOrd="0" presId="urn:microsoft.com/office/officeart/2005/8/layout/vList2"/>
    <dgm:cxn modelId="{F7AD2743-C266-4C4D-85F9-20EE011A11AE}" srcId="{87B8F75B-0409-45B8-97A6-3EE3E6CA73EE}" destId="{444D9AEE-2E03-446E-BECD-18B0A9A19908}" srcOrd="1" destOrd="0" parTransId="{737CA7F9-1B1D-4389-B7C9-F8D13FE18FF5}" sibTransId="{BEF19C99-EAD6-494D-8A03-0C90E6472E0E}"/>
    <dgm:cxn modelId="{0139E54C-5532-8C4F-85A2-93AC602FB811}" type="presOf" srcId="{CA61A087-0BA9-4494-9FE8-52BDE8AA9AF4}" destId="{BD931E0D-B410-B541-B732-DFC99E794AD0}" srcOrd="0" destOrd="1" presId="urn:microsoft.com/office/officeart/2005/8/layout/vList2"/>
    <dgm:cxn modelId="{2458A858-A9B3-9E41-9934-DF44CF972F8D}" type="presOf" srcId="{87B8F75B-0409-45B8-97A6-3EE3E6CA73EE}" destId="{BD931E0D-B410-B541-B732-DFC99E794AD0}" srcOrd="0" destOrd="0" presId="urn:microsoft.com/office/officeart/2005/8/layout/vList2"/>
    <dgm:cxn modelId="{EEF9B058-5EEF-F84A-9FE7-BEA303D318E1}" type="presOf" srcId="{37F51355-F7C8-4360-8F4F-D65368F205EF}" destId="{7AA53C73-EC6F-AC47-8841-819071FC45F0}" srcOrd="0" destOrd="0" presId="urn:microsoft.com/office/officeart/2005/8/layout/vList2"/>
    <dgm:cxn modelId="{47398F5C-6F58-AB4C-9BBD-42B0C85282D7}" type="presOf" srcId="{444D9AEE-2E03-446E-BECD-18B0A9A19908}" destId="{BD931E0D-B410-B541-B732-DFC99E794AD0}" srcOrd="0" destOrd="2" presId="urn:microsoft.com/office/officeart/2005/8/layout/vList2"/>
    <dgm:cxn modelId="{F4053B60-52B5-45DC-BE8A-7A8127CCE37D}" srcId="{DCA94F73-315F-46D5-8846-9EBF183911DB}" destId="{AE9FE6CD-3818-4B0E-B76B-AB143BF198D6}" srcOrd="2" destOrd="0" parTransId="{1C9B0400-E1C7-41AB-B065-F4CD025668E6}" sibTransId="{31639FAE-F3ED-44B7-96DC-CAA09148AC70}"/>
    <dgm:cxn modelId="{FB42186D-98BE-374A-9B20-CB24EA08D618}" type="presOf" srcId="{66ED2104-E954-4632-90F1-16D5B9537FEF}" destId="{0D802C11-D443-3443-9A72-8FE3A71FF02A}" srcOrd="0" destOrd="0" presId="urn:microsoft.com/office/officeart/2005/8/layout/vList2"/>
    <dgm:cxn modelId="{1B10D785-C9DB-4A48-8371-3E9999D6DF2D}" type="presOf" srcId="{62ACB754-DDA2-46A2-825E-60B89A04D6B1}" destId="{378B62B6-68D3-394B-B79C-85172D488FA9}" srcOrd="0" destOrd="0" presId="urn:microsoft.com/office/officeart/2005/8/layout/vList2"/>
    <dgm:cxn modelId="{13102E90-17DE-0246-87DB-12ABEB15DBF2}" type="presOf" srcId="{DCA94F73-315F-46D5-8846-9EBF183911DB}" destId="{88A41892-9E51-7E4B-B1A6-38871A615BAD}" srcOrd="0" destOrd="0" presId="urn:microsoft.com/office/officeart/2005/8/layout/vList2"/>
    <dgm:cxn modelId="{D974B3AB-E3B0-47BF-AFAD-119C4D78CB96}" srcId="{DCA94F73-315F-46D5-8846-9EBF183911DB}" destId="{21FB624E-1108-4E24-8A23-8691F400E3D8}" srcOrd="1" destOrd="0" parTransId="{0DB0D0F0-7F77-4B4A-90A7-5D954788C362}" sibTransId="{DD6D09B0-55C6-4335-ABCA-2431155CA0C7}"/>
    <dgm:cxn modelId="{4924DDB1-24B7-EA44-9C94-89DCB95B7B49}" type="presOf" srcId="{21FB624E-1108-4E24-8A23-8691F400E3D8}" destId="{290466A7-0CEF-3F46-88E4-69FA5F31105C}" srcOrd="0" destOrd="0" presId="urn:microsoft.com/office/officeart/2005/8/layout/vList2"/>
    <dgm:cxn modelId="{86F8EBBA-6654-4EAA-B8B0-B1A9664F79BB}" srcId="{62ACB754-DDA2-46A2-825E-60B89A04D6B1}" destId="{66ED2104-E954-4632-90F1-16D5B9537FEF}" srcOrd="0" destOrd="0" parTransId="{2FB9EBE1-ED9B-4158-8D52-09F21B3E1582}" sibTransId="{F5B244CB-7835-4843-8979-59AC361D7F08}"/>
    <dgm:cxn modelId="{83E79FC5-A1F3-49F7-8DA3-374447964FD9}" srcId="{37F51355-F7C8-4360-8F4F-D65368F205EF}" destId="{87B8F75B-0409-45B8-97A6-3EE3E6CA73EE}" srcOrd="0" destOrd="0" parTransId="{8B5B1446-3E9E-4566-A715-AA56DB88CF8F}" sibTransId="{E39E8A92-8CFC-410D-B4CB-73919045FBEA}"/>
    <dgm:cxn modelId="{1C9CECD3-38FB-4791-9DA0-A013DD97E090}" srcId="{DCA94F73-315F-46D5-8846-9EBF183911DB}" destId="{62ACB754-DDA2-46A2-825E-60B89A04D6B1}" srcOrd="4" destOrd="0" parTransId="{C9B7EF80-8026-43E9-BC56-AB57AA83BF0F}" sibTransId="{0ABCE1E7-49BD-474D-B88E-B2AD6ABFF107}"/>
    <dgm:cxn modelId="{9A583BE1-DA97-6245-8BD3-6EC279617151}" type="presParOf" srcId="{88A41892-9E51-7E4B-B1A6-38871A615BAD}" destId="{4C6936B7-865E-1A40-AB9F-E7B030ED248E}" srcOrd="0" destOrd="0" presId="urn:microsoft.com/office/officeart/2005/8/layout/vList2"/>
    <dgm:cxn modelId="{E496BD1C-D0BC-2347-A382-3E9DE83ABB32}" type="presParOf" srcId="{88A41892-9E51-7E4B-B1A6-38871A615BAD}" destId="{FE5F3D60-5C26-0C41-8CE1-6251B2DFE653}" srcOrd="1" destOrd="0" presId="urn:microsoft.com/office/officeart/2005/8/layout/vList2"/>
    <dgm:cxn modelId="{D6799FE9-3220-A544-B8F1-B88BB4222D1E}" type="presParOf" srcId="{88A41892-9E51-7E4B-B1A6-38871A615BAD}" destId="{290466A7-0CEF-3F46-88E4-69FA5F31105C}" srcOrd="2" destOrd="0" presId="urn:microsoft.com/office/officeart/2005/8/layout/vList2"/>
    <dgm:cxn modelId="{3386CDAC-452E-CD40-AF3D-28164C18B453}" type="presParOf" srcId="{88A41892-9E51-7E4B-B1A6-38871A615BAD}" destId="{8F66A196-85D0-9E49-A5D2-479DE6E1C19A}" srcOrd="3" destOrd="0" presId="urn:microsoft.com/office/officeart/2005/8/layout/vList2"/>
    <dgm:cxn modelId="{9739C4F9-5AFA-F74E-984D-0AC1E67C0947}" type="presParOf" srcId="{88A41892-9E51-7E4B-B1A6-38871A615BAD}" destId="{825274B6-5915-BB4D-BCFA-2B7B1B80FBE7}" srcOrd="4" destOrd="0" presId="urn:microsoft.com/office/officeart/2005/8/layout/vList2"/>
    <dgm:cxn modelId="{F9FCDBE6-49FD-1842-BD9F-1F3304FAB3EC}" type="presParOf" srcId="{88A41892-9E51-7E4B-B1A6-38871A615BAD}" destId="{4E916C27-B5BF-984C-9979-7202B31F79D3}" srcOrd="5" destOrd="0" presId="urn:microsoft.com/office/officeart/2005/8/layout/vList2"/>
    <dgm:cxn modelId="{C14B608B-B716-BD4A-B5E8-F8F80CEB9E66}" type="presParOf" srcId="{88A41892-9E51-7E4B-B1A6-38871A615BAD}" destId="{7AA53C73-EC6F-AC47-8841-819071FC45F0}" srcOrd="6" destOrd="0" presId="urn:microsoft.com/office/officeart/2005/8/layout/vList2"/>
    <dgm:cxn modelId="{F0DB1787-BEA8-2E4C-AC24-75E418B9A561}" type="presParOf" srcId="{88A41892-9E51-7E4B-B1A6-38871A615BAD}" destId="{BD931E0D-B410-B541-B732-DFC99E794AD0}" srcOrd="7" destOrd="0" presId="urn:microsoft.com/office/officeart/2005/8/layout/vList2"/>
    <dgm:cxn modelId="{6B0A832B-DDC0-704A-B281-1C30B1D5ED1E}" type="presParOf" srcId="{88A41892-9E51-7E4B-B1A6-38871A615BAD}" destId="{378B62B6-68D3-394B-B79C-85172D488FA9}" srcOrd="8" destOrd="0" presId="urn:microsoft.com/office/officeart/2005/8/layout/vList2"/>
    <dgm:cxn modelId="{12CA83A2-B39E-6E42-B0A7-1E0847944BFA}" type="presParOf" srcId="{88A41892-9E51-7E4B-B1A6-38871A615BAD}" destId="{0D802C11-D443-3443-9A72-8FE3A71FF02A}"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C81ECCD-4D30-4899-B0CE-01FAA623B3C9}"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592E2A5C-F0E6-4C00-BC18-0FD1369E3BF6}">
      <dgm:prSet/>
      <dgm:spPr/>
      <dgm:t>
        <a:bodyPr/>
        <a:lstStyle/>
        <a:p>
          <a:r>
            <a:rPr lang="en-US" b="1"/>
            <a:t>Cardiovascular</a:t>
          </a:r>
          <a:endParaRPr lang="en-US"/>
        </a:p>
      </dgm:t>
    </dgm:pt>
    <dgm:pt modelId="{41038DB7-DA1B-4671-9ABC-E0A8FC3C9008}" type="parTrans" cxnId="{176E366D-5295-444F-B761-35E96F6E9019}">
      <dgm:prSet/>
      <dgm:spPr/>
      <dgm:t>
        <a:bodyPr/>
        <a:lstStyle/>
        <a:p>
          <a:endParaRPr lang="en-US"/>
        </a:p>
      </dgm:t>
    </dgm:pt>
    <dgm:pt modelId="{70B1AB42-82B4-4951-BB3E-916FDF3B1F6E}" type="sibTrans" cxnId="{176E366D-5295-444F-B761-35E96F6E9019}">
      <dgm:prSet/>
      <dgm:spPr/>
      <dgm:t>
        <a:bodyPr/>
        <a:lstStyle/>
        <a:p>
          <a:endParaRPr lang="en-US"/>
        </a:p>
      </dgm:t>
    </dgm:pt>
    <dgm:pt modelId="{4C9E78EB-E094-4536-95F0-4FEA8D0CF9D2}">
      <dgm:prSet/>
      <dgm:spPr/>
      <dgm:t>
        <a:bodyPr/>
        <a:lstStyle/>
        <a:p>
          <a:r>
            <a:rPr lang="en-US"/>
            <a:t>Elderly suffer from relative mild hypovolemia. </a:t>
          </a:r>
        </a:p>
      </dgm:t>
    </dgm:pt>
    <dgm:pt modelId="{9BBFCB00-A671-4BB3-A82E-0E47D2C8EC3B}" type="parTrans" cxnId="{F895EBB3-05AC-47D8-875D-158826762AB7}">
      <dgm:prSet/>
      <dgm:spPr/>
      <dgm:t>
        <a:bodyPr/>
        <a:lstStyle/>
        <a:p>
          <a:endParaRPr lang="en-US"/>
        </a:p>
      </dgm:t>
    </dgm:pt>
    <dgm:pt modelId="{B96C4513-D8A9-4DBD-816C-1ED385F8753C}" type="sibTrans" cxnId="{F895EBB3-05AC-47D8-875D-158826762AB7}">
      <dgm:prSet/>
      <dgm:spPr/>
      <dgm:t>
        <a:bodyPr/>
        <a:lstStyle/>
        <a:p>
          <a:endParaRPr lang="en-US"/>
        </a:p>
      </dgm:t>
    </dgm:pt>
    <dgm:pt modelId="{70764A9B-85A6-478F-8903-B5239DD1776F}">
      <dgm:prSet/>
      <dgm:spPr/>
      <dgm:t>
        <a:bodyPr/>
        <a:lstStyle/>
        <a:p>
          <a:r>
            <a:rPr lang="en-US"/>
            <a:t>Poor intake with associated dehydration </a:t>
          </a:r>
        </a:p>
      </dgm:t>
    </dgm:pt>
    <dgm:pt modelId="{A448AD31-C935-44BF-BF9B-CA3838AFF96D}" type="parTrans" cxnId="{D3981A37-CD5F-4E92-A90D-C7DE8563D855}">
      <dgm:prSet/>
      <dgm:spPr/>
      <dgm:t>
        <a:bodyPr/>
        <a:lstStyle/>
        <a:p>
          <a:endParaRPr lang="en-US"/>
        </a:p>
      </dgm:t>
    </dgm:pt>
    <dgm:pt modelId="{C5C6685A-6605-4CEA-8C97-F33D46EC32BA}" type="sibTrans" cxnId="{D3981A37-CD5F-4E92-A90D-C7DE8563D855}">
      <dgm:prSet/>
      <dgm:spPr/>
      <dgm:t>
        <a:bodyPr/>
        <a:lstStyle/>
        <a:p>
          <a:endParaRPr lang="en-US"/>
        </a:p>
      </dgm:t>
    </dgm:pt>
    <dgm:pt modelId="{905A4401-BCB1-4CFC-A5EB-6113A826B02F}">
      <dgm:prSet/>
      <dgm:spPr/>
      <dgm:t>
        <a:bodyPr/>
        <a:lstStyle/>
        <a:p>
          <a:r>
            <a:rPr lang="en-US"/>
            <a:t>Baseline anemia</a:t>
          </a:r>
        </a:p>
      </dgm:t>
    </dgm:pt>
    <dgm:pt modelId="{45FAB08F-2EE7-4502-937E-D3429EC668DF}" type="parTrans" cxnId="{1156D3A6-7314-4787-86E1-07D1BB98D876}">
      <dgm:prSet/>
      <dgm:spPr/>
      <dgm:t>
        <a:bodyPr/>
        <a:lstStyle/>
        <a:p>
          <a:endParaRPr lang="en-US"/>
        </a:p>
      </dgm:t>
    </dgm:pt>
    <dgm:pt modelId="{FDD8C798-05BB-4549-8941-4C7065A9F19A}" type="sibTrans" cxnId="{1156D3A6-7314-4787-86E1-07D1BB98D876}">
      <dgm:prSet/>
      <dgm:spPr/>
      <dgm:t>
        <a:bodyPr/>
        <a:lstStyle/>
        <a:p>
          <a:endParaRPr lang="en-US"/>
        </a:p>
      </dgm:t>
    </dgm:pt>
    <dgm:pt modelId="{388681D4-4CB9-4313-B0A7-56ACC626D92D}">
      <dgm:prSet/>
      <dgm:spPr/>
      <dgm:t>
        <a:bodyPr/>
        <a:lstStyle/>
        <a:p>
          <a:r>
            <a:rPr lang="en-US"/>
            <a:t>Have greater impact on pre-load (the blood available to push out of the ventricle) and overall lower cardiac output. </a:t>
          </a:r>
        </a:p>
      </dgm:t>
    </dgm:pt>
    <dgm:pt modelId="{7ED2455D-EB77-48CC-A85E-1AEBB060C45A}" type="parTrans" cxnId="{125B5574-5F68-4B3F-9F1D-1AB7DD84DED7}">
      <dgm:prSet/>
      <dgm:spPr/>
      <dgm:t>
        <a:bodyPr/>
        <a:lstStyle/>
        <a:p>
          <a:endParaRPr lang="en-US"/>
        </a:p>
      </dgm:t>
    </dgm:pt>
    <dgm:pt modelId="{CB17AC69-662F-4E6B-956A-B6579A7EC669}" type="sibTrans" cxnId="{125B5574-5F68-4B3F-9F1D-1AB7DD84DED7}">
      <dgm:prSet/>
      <dgm:spPr/>
      <dgm:t>
        <a:bodyPr/>
        <a:lstStyle/>
        <a:p>
          <a:endParaRPr lang="en-US"/>
        </a:p>
      </dgm:t>
    </dgm:pt>
    <dgm:pt modelId="{8B000DEE-9F5D-4B9E-9E29-5F9AE0E24825}">
      <dgm:prSet/>
      <dgm:spPr/>
      <dgm:t>
        <a:bodyPr/>
        <a:lstStyle/>
        <a:p>
          <a:r>
            <a:rPr lang="en-US"/>
            <a:t>Elderly have less ability to contract their vessels (systemic vascular resistance)</a:t>
          </a:r>
        </a:p>
      </dgm:t>
    </dgm:pt>
    <dgm:pt modelId="{98603CDB-65C1-44F9-84D5-4C711C2E63FA}" type="parTrans" cxnId="{09377E0E-123F-4B86-9E0E-D74A0C770275}">
      <dgm:prSet/>
      <dgm:spPr/>
      <dgm:t>
        <a:bodyPr/>
        <a:lstStyle/>
        <a:p>
          <a:endParaRPr lang="en-US"/>
        </a:p>
      </dgm:t>
    </dgm:pt>
    <dgm:pt modelId="{E328A88E-3279-4917-8995-375909064827}" type="sibTrans" cxnId="{09377E0E-123F-4B86-9E0E-D74A0C770275}">
      <dgm:prSet/>
      <dgm:spPr/>
      <dgm:t>
        <a:bodyPr/>
        <a:lstStyle/>
        <a:p>
          <a:endParaRPr lang="en-US"/>
        </a:p>
      </dgm:t>
    </dgm:pt>
    <dgm:pt modelId="{7E593D6C-CD87-4C94-93FD-ED54A0A7E219}">
      <dgm:prSet/>
      <dgm:spPr/>
      <dgm:t>
        <a:bodyPr/>
        <a:lstStyle/>
        <a:p>
          <a:r>
            <a:rPr lang="en-US" dirty="0"/>
            <a:t>Arterial side: hinders increasing blood pressure.</a:t>
          </a:r>
        </a:p>
      </dgm:t>
    </dgm:pt>
    <dgm:pt modelId="{2A5AA32D-C0D7-4C38-B21F-EB8661A5E090}" type="parTrans" cxnId="{172B1C13-1C2F-4564-BB20-FB28A29C31C5}">
      <dgm:prSet/>
      <dgm:spPr/>
      <dgm:t>
        <a:bodyPr/>
        <a:lstStyle/>
        <a:p>
          <a:endParaRPr lang="en-US"/>
        </a:p>
      </dgm:t>
    </dgm:pt>
    <dgm:pt modelId="{BD727141-07AB-42EE-B9F5-95982B931ACC}" type="sibTrans" cxnId="{172B1C13-1C2F-4564-BB20-FB28A29C31C5}">
      <dgm:prSet/>
      <dgm:spPr/>
      <dgm:t>
        <a:bodyPr/>
        <a:lstStyle/>
        <a:p>
          <a:endParaRPr lang="en-US"/>
        </a:p>
      </dgm:t>
    </dgm:pt>
    <dgm:pt modelId="{335C57B1-8691-416E-8AC4-75A5F125AC1C}">
      <dgm:prSet/>
      <dgm:spPr/>
      <dgm:t>
        <a:bodyPr/>
        <a:lstStyle/>
        <a:p>
          <a:r>
            <a:rPr lang="en-US" dirty="0"/>
            <a:t>Venous side: Blood pools and doesn’t return efficiently to the heart.</a:t>
          </a:r>
        </a:p>
      </dgm:t>
    </dgm:pt>
    <dgm:pt modelId="{21B6F432-9CD7-44BF-96F4-C4D44574641D}" type="parTrans" cxnId="{123C4830-0BBB-4D07-B095-77FFFCC7D474}">
      <dgm:prSet/>
      <dgm:spPr/>
      <dgm:t>
        <a:bodyPr/>
        <a:lstStyle/>
        <a:p>
          <a:endParaRPr lang="en-US"/>
        </a:p>
      </dgm:t>
    </dgm:pt>
    <dgm:pt modelId="{AD93869E-34DD-49FC-B131-601A19F8BAA1}" type="sibTrans" cxnId="{123C4830-0BBB-4D07-B095-77FFFCC7D474}">
      <dgm:prSet/>
      <dgm:spPr/>
      <dgm:t>
        <a:bodyPr/>
        <a:lstStyle/>
        <a:p>
          <a:endParaRPr lang="en-US"/>
        </a:p>
      </dgm:t>
    </dgm:pt>
    <dgm:pt modelId="{573AF139-C236-2149-9FED-240524C0D1E5}" type="pres">
      <dgm:prSet presAssocID="{FC81ECCD-4D30-4899-B0CE-01FAA623B3C9}" presName="linear" presStyleCnt="0">
        <dgm:presLayoutVars>
          <dgm:animLvl val="lvl"/>
          <dgm:resizeHandles val="exact"/>
        </dgm:presLayoutVars>
      </dgm:prSet>
      <dgm:spPr/>
    </dgm:pt>
    <dgm:pt modelId="{B2A7F1D3-F6A5-E842-AFA6-5AE5E80578BA}" type="pres">
      <dgm:prSet presAssocID="{592E2A5C-F0E6-4C00-BC18-0FD1369E3BF6}" presName="parentText" presStyleLbl="node1" presStyleIdx="0" presStyleCnt="3">
        <dgm:presLayoutVars>
          <dgm:chMax val="0"/>
          <dgm:bulletEnabled val="1"/>
        </dgm:presLayoutVars>
      </dgm:prSet>
      <dgm:spPr/>
    </dgm:pt>
    <dgm:pt modelId="{BE325FB9-8C65-5A4F-A8A2-02E2454CFAD0}" type="pres">
      <dgm:prSet presAssocID="{70B1AB42-82B4-4951-BB3E-916FDF3B1F6E}" presName="spacer" presStyleCnt="0"/>
      <dgm:spPr/>
    </dgm:pt>
    <dgm:pt modelId="{5F1BB506-7E9E-424D-9265-7FD7F3763499}" type="pres">
      <dgm:prSet presAssocID="{4C9E78EB-E094-4536-95F0-4FEA8D0CF9D2}" presName="parentText" presStyleLbl="node1" presStyleIdx="1" presStyleCnt="3">
        <dgm:presLayoutVars>
          <dgm:chMax val="0"/>
          <dgm:bulletEnabled val="1"/>
        </dgm:presLayoutVars>
      </dgm:prSet>
      <dgm:spPr/>
    </dgm:pt>
    <dgm:pt modelId="{42CA41CE-1CBB-8343-A794-F8A515EC7AD9}" type="pres">
      <dgm:prSet presAssocID="{4C9E78EB-E094-4536-95F0-4FEA8D0CF9D2}" presName="childText" presStyleLbl="revTx" presStyleIdx="0" presStyleCnt="2">
        <dgm:presLayoutVars>
          <dgm:bulletEnabled val="1"/>
        </dgm:presLayoutVars>
      </dgm:prSet>
      <dgm:spPr/>
    </dgm:pt>
    <dgm:pt modelId="{BA5A3BB9-BA17-A34E-AEFF-57B1748A774A}" type="pres">
      <dgm:prSet presAssocID="{8B000DEE-9F5D-4B9E-9E29-5F9AE0E24825}" presName="parentText" presStyleLbl="node1" presStyleIdx="2" presStyleCnt="3">
        <dgm:presLayoutVars>
          <dgm:chMax val="0"/>
          <dgm:bulletEnabled val="1"/>
        </dgm:presLayoutVars>
      </dgm:prSet>
      <dgm:spPr/>
    </dgm:pt>
    <dgm:pt modelId="{85676986-A36D-114C-8E3B-84367BDD54E8}" type="pres">
      <dgm:prSet presAssocID="{8B000DEE-9F5D-4B9E-9E29-5F9AE0E24825}" presName="childText" presStyleLbl="revTx" presStyleIdx="1" presStyleCnt="2">
        <dgm:presLayoutVars>
          <dgm:bulletEnabled val="1"/>
        </dgm:presLayoutVars>
      </dgm:prSet>
      <dgm:spPr/>
    </dgm:pt>
  </dgm:ptLst>
  <dgm:cxnLst>
    <dgm:cxn modelId="{09377E0E-123F-4B86-9E0E-D74A0C770275}" srcId="{FC81ECCD-4D30-4899-B0CE-01FAA623B3C9}" destId="{8B000DEE-9F5D-4B9E-9E29-5F9AE0E24825}" srcOrd="2" destOrd="0" parTransId="{98603CDB-65C1-44F9-84D5-4C711C2E63FA}" sibTransId="{E328A88E-3279-4917-8995-375909064827}"/>
    <dgm:cxn modelId="{206FED11-6E33-A045-8FF0-64356CA4DB3D}" type="presOf" srcId="{592E2A5C-F0E6-4C00-BC18-0FD1369E3BF6}" destId="{B2A7F1D3-F6A5-E842-AFA6-5AE5E80578BA}" srcOrd="0" destOrd="0" presId="urn:microsoft.com/office/officeart/2005/8/layout/vList2"/>
    <dgm:cxn modelId="{172B1C13-1C2F-4564-BB20-FB28A29C31C5}" srcId="{8B000DEE-9F5D-4B9E-9E29-5F9AE0E24825}" destId="{7E593D6C-CD87-4C94-93FD-ED54A0A7E219}" srcOrd="0" destOrd="0" parTransId="{2A5AA32D-C0D7-4C38-B21F-EB8661A5E090}" sibTransId="{BD727141-07AB-42EE-B9F5-95982B931ACC}"/>
    <dgm:cxn modelId="{123C4830-0BBB-4D07-B095-77FFFCC7D474}" srcId="{8B000DEE-9F5D-4B9E-9E29-5F9AE0E24825}" destId="{335C57B1-8691-416E-8AC4-75A5F125AC1C}" srcOrd="1" destOrd="0" parTransId="{21B6F432-9CD7-44BF-96F4-C4D44574641D}" sibTransId="{AD93869E-34DD-49FC-B131-601A19F8BAA1}"/>
    <dgm:cxn modelId="{D3981A37-CD5F-4E92-A90D-C7DE8563D855}" srcId="{4C9E78EB-E094-4536-95F0-4FEA8D0CF9D2}" destId="{70764A9B-85A6-478F-8903-B5239DD1776F}" srcOrd="0" destOrd="0" parTransId="{A448AD31-C935-44BF-BF9B-CA3838AFF96D}" sibTransId="{C5C6685A-6605-4CEA-8C97-F33D46EC32BA}"/>
    <dgm:cxn modelId="{2637633C-DABE-7F4F-B14D-D413D6029F66}" type="presOf" srcId="{4C9E78EB-E094-4536-95F0-4FEA8D0CF9D2}" destId="{5F1BB506-7E9E-424D-9265-7FD7F3763499}" srcOrd="0" destOrd="0" presId="urn:microsoft.com/office/officeart/2005/8/layout/vList2"/>
    <dgm:cxn modelId="{176E366D-5295-444F-B761-35E96F6E9019}" srcId="{FC81ECCD-4D30-4899-B0CE-01FAA623B3C9}" destId="{592E2A5C-F0E6-4C00-BC18-0FD1369E3BF6}" srcOrd="0" destOrd="0" parTransId="{41038DB7-DA1B-4671-9ABC-E0A8FC3C9008}" sibTransId="{70B1AB42-82B4-4951-BB3E-916FDF3B1F6E}"/>
    <dgm:cxn modelId="{703AC26F-B6C1-E541-B5FA-932460E480F6}" type="presOf" srcId="{388681D4-4CB9-4313-B0A7-56ACC626D92D}" destId="{42CA41CE-1CBB-8343-A794-F8A515EC7AD9}" srcOrd="0" destOrd="2" presId="urn:microsoft.com/office/officeart/2005/8/layout/vList2"/>
    <dgm:cxn modelId="{DD703673-F9A5-164D-827B-D8EFCE16E83F}" type="presOf" srcId="{70764A9B-85A6-478F-8903-B5239DD1776F}" destId="{42CA41CE-1CBB-8343-A794-F8A515EC7AD9}" srcOrd="0" destOrd="0" presId="urn:microsoft.com/office/officeart/2005/8/layout/vList2"/>
    <dgm:cxn modelId="{125B5574-5F68-4B3F-9F1D-1AB7DD84DED7}" srcId="{4C9E78EB-E094-4536-95F0-4FEA8D0CF9D2}" destId="{388681D4-4CB9-4313-B0A7-56ACC626D92D}" srcOrd="2" destOrd="0" parTransId="{7ED2455D-EB77-48CC-A85E-1AEBB060C45A}" sibTransId="{CB17AC69-662F-4E6B-956A-B6579A7EC669}"/>
    <dgm:cxn modelId="{AD35907C-D791-F247-91F0-A6CC0FFF737D}" type="presOf" srcId="{335C57B1-8691-416E-8AC4-75A5F125AC1C}" destId="{85676986-A36D-114C-8E3B-84367BDD54E8}" srcOrd="0" destOrd="1" presId="urn:microsoft.com/office/officeart/2005/8/layout/vList2"/>
    <dgm:cxn modelId="{1156D3A6-7314-4787-86E1-07D1BB98D876}" srcId="{4C9E78EB-E094-4536-95F0-4FEA8D0CF9D2}" destId="{905A4401-BCB1-4CFC-A5EB-6113A826B02F}" srcOrd="1" destOrd="0" parTransId="{45FAB08F-2EE7-4502-937E-D3429EC668DF}" sibTransId="{FDD8C798-05BB-4549-8941-4C7065A9F19A}"/>
    <dgm:cxn modelId="{F895EBB3-05AC-47D8-875D-158826762AB7}" srcId="{FC81ECCD-4D30-4899-B0CE-01FAA623B3C9}" destId="{4C9E78EB-E094-4536-95F0-4FEA8D0CF9D2}" srcOrd="1" destOrd="0" parTransId="{9BBFCB00-A671-4BB3-A82E-0E47D2C8EC3B}" sibTransId="{B96C4513-D8A9-4DBD-816C-1ED385F8753C}"/>
    <dgm:cxn modelId="{4B7FD8C6-2269-6943-A21D-2E190D078B77}" type="presOf" srcId="{905A4401-BCB1-4CFC-A5EB-6113A826B02F}" destId="{42CA41CE-1CBB-8343-A794-F8A515EC7AD9}" srcOrd="0" destOrd="1" presId="urn:microsoft.com/office/officeart/2005/8/layout/vList2"/>
    <dgm:cxn modelId="{00DCC3CE-0EB2-8B42-8ABA-B2E24150F9CA}" type="presOf" srcId="{FC81ECCD-4D30-4899-B0CE-01FAA623B3C9}" destId="{573AF139-C236-2149-9FED-240524C0D1E5}" srcOrd="0" destOrd="0" presId="urn:microsoft.com/office/officeart/2005/8/layout/vList2"/>
    <dgm:cxn modelId="{692A7AD7-8839-8F4A-A054-6A7D44BA8090}" type="presOf" srcId="{8B000DEE-9F5D-4B9E-9E29-5F9AE0E24825}" destId="{BA5A3BB9-BA17-A34E-AEFF-57B1748A774A}" srcOrd="0" destOrd="0" presId="urn:microsoft.com/office/officeart/2005/8/layout/vList2"/>
    <dgm:cxn modelId="{74F9A1D8-79CC-C141-B2F1-EE59A9569EE6}" type="presOf" srcId="{7E593D6C-CD87-4C94-93FD-ED54A0A7E219}" destId="{85676986-A36D-114C-8E3B-84367BDD54E8}" srcOrd="0" destOrd="0" presId="urn:microsoft.com/office/officeart/2005/8/layout/vList2"/>
    <dgm:cxn modelId="{C7AEECC6-E067-0947-96E6-67E1BDDB8402}" type="presParOf" srcId="{573AF139-C236-2149-9FED-240524C0D1E5}" destId="{B2A7F1D3-F6A5-E842-AFA6-5AE5E80578BA}" srcOrd="0" destOrd="0" presId="urn:microsoft.com/office/officeart/2005/8/layout/vList2"/>
    <dgm:cxn modelId="{D4564687-DCA3-8440-BFB5-86C8275B6221}" type="presParOf" srcId="{573AF139-C236-2149-9FED-240524C0D1E5}" destId="{BE325FB9-8C65-5A4F-A8A2-02E2454CFAD0}" srcOrd="1" destOrd="0" presId="urn:microsoft.com/office/officeart/2005/8/layout/vList2"/>
    <dgm:cxn modelId="{63CB1DF2-6F3E-D949-B915-CC641599C24F}" type="presParOf" srcId="{573AF139-C236-2149-9FED-240524C0D1E5}" destId="{5F1BB506-7E9E-424D-9265-7FD7F3763499}" srcOrd="2" destOrd="0" presId="urn:microsoft.com/office/officeart/2005/8/layout/vList2"/>
    <dgm:cxn modelId="{A2A0B2D9-D68E-4142-82ED-7C8CB568D83A}" type="presParOf" srcId="{573AF139-C236-2149-9FED-240524C0D1E5}" destId="{42CA41CE-1CBB-8343-A794-F8A515EC7AD9}" srcOrd="3" destOrd="0" presId="urn:microsoft.com/office/officeart/2005/8/layout/vList2"/>
    <dgm:cxn modelId="{7297969F-3B62-684E-BEC7-8750B25E8CED}" type="presParOf" srcId="{573AF139-C236-2149-9FED-240524C0D1E5}" destId="{BA5A3BB9-BA17-A34E-AEFF-57B1748A774A}" srcOrd="4" destOrd="0" presId="urn:microsoft.com/office/officeart/2005/8/layout/vList2"/>
    <dgm:cxn modelId="{2EB61420-A364-3441-92D7-69DE0E2DA3AF}" type="presParOf" srcId="{573AF139-C236-2149-9FED-240524C0D1E5}" destId="{85676986-A36D-114C-8E3B-84367BDD54E8}"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588770C-77B1-4412-9929-1D440D326B49}"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57E9C894-FD20-44CD-B102-B5590BB83F4A}">
      <dgm:prSet/>
      <dgm:spPr/>
      <dgm:t>
        <a:bodyPr/>
        <a:lstStyle/>
        <a:p>
          <a:r>
            <a:rPr lang="en-US" b="1"/>
            <a:t>Pulmonary</a:t>
          </a:r>
          <a:endParaRPr lang="en-US"/>
        </a:p>
      </dgm:t>
    </dgm:pt>
    <dgm:pt modelId="{7E7B8B9F-E72F-42CD-ABA6-B1DD5CB2C713}" type="parTrans" cxnId="{705FF9A9-8EDD-4560-8A72-BCA02A5936EB}">
      <dgm:prSet/>
      <dgm:spPr/>
      <dgm:t>
        <a:bodyPr/>
        <a:lstStyle/>
        <a:p>
          <a:endParaRPr lang="en-US"/>
        </a:p>
      </dgm:t>
    </dgm:pt>
    <dgm:pt modelId="{CDDF204C-6C76-46B3-8158-302B018AEB5D}" type="sibTrans" cxnId="{705FF9A9-8EDD-4560-8A72-BCA02A5936EB}">
      <dgm:prSet/>
      <dgm:spPr/>
      <dgm:t>
        <a:bodyPr/>
        <a:lstStyle/>
        <a:p>
          <a:endParaRPr lang="en-US"/>
        </a:p>
      </dgm:t>
    </dgm:pt>
    <dgm:pt modelId="{F2D29C7F-E3A4-4F68-85B4-2664241F6B89}">
      <dgm:prSet/>
      <dgm:spPr/>
      <dgm:t>
        <a:bodyPr/>
        <a:lstStyle/>
        <a:p>
          <a:r>
            <a:rPr lang="en-US"/>
            <a:t>Overall pulmonary function is found to deteriorate in older adults. </a:t>
          </a:r>
        </a:p>
      </dgm:t>
    </dgm:pt>
    <dgm:pt modelId="{3DD10965-9C44-4FF9-BAC5-3298950D4E23}" type="parTrans" cxnId="{F290FF0D-DE8C-45A4-954B-973A18F6DEE1}">
      <dgm:prSet/>
      <dgm:spPr/>
      <dgm:t>
        <a:bodyPr/>
        <a:lstStyle/>
        <a:p>
          <a:endParaRPr lang="en-US"/>
        </a:p>
      </dgm:t>
    </dgm:pt>
    <dgm:pt modelId="{92D4841D-740D-404C-89F8-B032F5343C48}" type="sibTrans" cxnId="{F290FF0D-DE8C-45A4-954B-973A18F6DEE1}">
      <dgm:prSet/>
      <dgm:spPr/>
      <dgm:t>
        <a:bodyPr/>
        <a:lstStyle/>
        <a:p>
          <a:endParaRPr lang="en-US"/>
        </a:p>
      </dgm:t>
    </dgm:pt>
    <dgm:pt modelId="{6C6084F6-4CD7-4B8D-AD97-5EF05E30E832}">
      <dgm:prSet/>
      <dgm:spPr/>
      <dgm:t>
        <a:bodyPr/>
        <a:lstStyle/>
        <a:p>
          <a:r>
            <a:rPr lang="en-US"/>
            <a:t>Diminished respiratory reserve. </a:t>
          </a:r>
        </a:p>
      </dgm:t>
    </dgm:pt>
    <dgm:pt modelId="{2764B994-5C97-4D82-BD54-60361452907A}" type="parTrans" cxnId="{3431FEA6-95BB-43CD-A252-75FCEB2F0FC0}">
      <dgm:prSet/>
      <dgm:spPr/>
      <dgm:t>
        <a:bodyPr/>
        <a:lstStyle/>
        <a:p>
          <a:endParaRPr lang="en-US"/>
        </a:p>
      </dgm:t>
    </dgm:pt>
    <dgm:pt modelId="{9F59B26B-ED8A-4E18-B1C3-DDDB3F30CFF3}" type="sibTrans" cxnId="{3431FEA6-95BB-43CD-A252-75FCEB2F0FC0}">
      <dgm:prSet/>
      <dgm:spPr/>
      <dgm:t>
        <a:bodyPr/>
        <a:lstStyle/>
        <a:p>
          <a:endParaRPr lang="en-US"/>
        </a:p>
      </dgm:t>
    </dgm:pt>
    <dgm:pt modelId="{A5EF5E40-2ABA-462C-A784-30D69371CC94}">
      <dgm:prSet/>
      <dgm:spPr/>
      <dgm:t>
        <a:bodyPr/>
        <a:lstStyle/>
        <a:p>
          <a:r>
            <a:rPr lang="en-US"/>
            <a:t>Limited ability to adapt compensatory physiologic processes to hypoxia, hypercarbia and correct metabolic disturbances such as acidosis is blunted. </a:t>
          </a:r>
        </a:p>
      </dgm:t>
    </dgm:pt>
    <dgm:pt modelId="{1660B148-7481-4322-BE86-BD26484CB720}" type="parTrans" cxnId="{485B343F-B8D8-48D5-8218-5210829659F3}">
      <dgm:prSet/>
      <dgm:spPr/>
      <dgm:t>
        <a:bodyPr/>
        <a:lstStyle/>
        <a:p>
          <a:endParaRPr lang="en-US"/>
        </a:p>
      </dgm:t>
    </dgm:pt>
    <dgm:pt modelId="{E0F15D3E-BE13-4418-8B6E-576DCA891998}" type="sibTrans" cxnId="{485B343F-B8D8-48D5-8218-5210829659F3}">
      <dgm:prSet/>
      <dgm:spPr/>
      <dgm:t>
        <a:bodyPr/>
        <a:lstStyle/>
        <a:p>
          <a:endParaRPr lang="en-US"/>
        </a:p>
      </dgm:t>
    </dgm:pt>
    <dgm:pt modelId="{6698CACF-9F0E-4F4F-B192-29654C2B4C21}">
      <dgm:prSet/>
      <dgm:spPr/>
      <dgm:t>
        <a:bodyPr/>
        <a:lstStyle/>
        <a:p>
          <a:r>
            <a:rPr lang="en-US"/>
            <a:t>Loss of their lean muscle mass, and elasticity resulting in early fatigue</a:t>
          </a:r>
        </a:p>
      </dgm:t>
    </dgm:pt>
    <dgm:pt modelId="{A1DB3834-D734-4968-A354-0A63AE44433C}" type="parTrans" cxnId="{647DD529-7405-4EAB-859D-E570B1BD444D}">
      <dgm:prSet/>
      <dgm:spPr/>
      <dgm:t>
        <a:bodyPr/>
        <a:lstStyle/>
        <a:p>
          <a:endParaRPr lang="en-US"/>
        </a:p>
      </dgm:t>
    </dgm:pt>
    <dgm:pt modelId="{52EFA7C8-A094-4150-92EC-FAE5285A5B59}" type="sibTrans" cxnId="{647DD529-7405-4EAB-859D-E570B1BD444D}">
      <dgm:prSet/>
      <dgm:spPr/>
      <dgm:t>
        <a:bodyPr/>
        <a:lstStyle/>
        <a:p>
          <a:endParaRPr lang="en-US"/>
        </a:p>
      </dgm:t>
    </dgm:pt>
    <dgm:pt modelId="{9A9AC0F7-DF1F-3C4E-BE7D-9BA8E7710433}" type="pres">
      <dgm:prSet presAssocID="{F588770C-77B1-4412-9929-1D440D326B49}" presName="linear" presStyleCnt="0">
        <dgm:presLayoutVars>
          <dgm:animLvl val="lvl"/>
          <dgm:resizeHandles val="exact"/>
        </dgm:presLayoutVars>
      </dgm:prSet>
      <dgm:spPr/>
    </dgm:pt>
    <dgm:pt modelId="{1CDF637B-6A88-3E4C-A859-2D644D6DBB47}" type="pres">
      <dgm:prSet presAssocID="{57E9C894-FD20-44CD-B102-B5590BB83F4A}" presName="parentText" presStyleLbl="node1" presStyleIdx="0" presStyleCnt="2">
        <dgm:presLayoutVars>
          <dgm:chMax val="0"/>
          <dgm:bulletEnabled val="1"/>
        </dgm:presLayoutVars>
      </dgm:prSet>
      <dgm:spPr/>
    </dgm:pt>
    <dgm:pt modelId="{6BF54C05-5E95-AC40-88A1-53485319CCAE}" type="pres">
      <dgm:prSet presAssocID="{CDDF204C-6C76-46B3-8158-302B018AEB5D}" presName="spacer" presStyleCnt="0"/>
      <dgm:spPr/>
    </dgm:pt>
    <dgm:pt modelId="{7783FDAE-D033-C94D-847A-6A794EB14BEC}" type="pres">
      <dgm:prSet presAssocID="{F2D29C7F-E3A4-4F68-85B4-2664241F6B89}" presName="parentText" presStyleLbl="node1" presStyleIdx="1" presStyleCnt="2">
        <dgm:presLayoutVars>
          <dgm:chMax val="0"/>
          <dgm:bulletEnabled val="1"/>
        </dgm:presLayoutVars>
      </dgm:prSet>
      <dgm:spPr/>
    </dgm:pt>
    <dgm:pt modelId="{99E9B158-DB50-9945-8534-4B6E179B2E6E}" type="pres">
      <dgm:prSet presAssocID="{F2D29C7F-E3A4-4F68-85B4-2664241F6B89}" presName="childText" presStyleLbl="revTx" presStyleIdx="0" presStyleCnt="1">
        <dgm:presLayoutVars>
          <dgm:bulletEnabled val="1"/>
        </dgm:presLayoutVars>
      </dgm:prSet>
      <dgm:spPr/>
    </dgm:pt>
  </dgm:ptLst>
  <dgm:cxnLst>
    <dgm:cxn modelId="{B05D9501-6935-D147-B1CA-225B04B356B9}" type="presOf" srcId="{A5EF5E40-2ABA-462C-A784-30D69371CC94}" destId="{99E9B158-DB50-9945-8534-4B6E179B2E6E}" srcOrd="0" destOrd="1" presId="urn:microsoft.com/office/officeart/2005/8/layout/vList2"/>
    <dgm:cxn modelId="{F290FF0D-DE8C-45A4-954B-973A18F6DEE1}" srcId="{F588770C-77B1-4412-9929-1D440D326B49}" destId="{F2D29C7F-E3A4-4F68-85B4-2664241F6B89}" srcOrd="1" destOrd="0" parTransId="{3DD10965-9C44-4FF9-BAC5-3298950D4E23}" sibTransId="{92D4841D-740D-404C-89F8-B032F5343C48}"/>
    <dgm:cxn modelId="{B351CE20-078D-2C41-9BF1-1308EE31DE18}" type="presOf" srcId="{6C6084F6-4CD7-4B8D-AD97-5EF05E30E832}" destId="{99E9B158-DB50-9945-8534-4B6E179B2E6E}" srcOrd="0" destOrd="0" presId="urn:microsoft.com/office/officeart/2005/8/layout/vList2"/>
    <dgm:cxn modelId="{647DD529-7405-4EAB-859D-E570B1BD444D}" srcId="{F2D29C7F-E3A4-4F68-85B4-2664241F6B89}" destId="{6698CACF-9F0E-4F4F-B192-29654C2B4C21}" srcOrd="2" destOrd="0" parTransId="{A1DB3834-D734-4968-A354-0A63AE44433C}" sibTransId="{52EFA7C8-A094-4150-92EC-FAE5285A5B59}"/>
    <dgm:cxn modelId="{F6637139-FB67-3547-A319-0F96A63594BB}" type="presOf" srcId="{57E9C894-FD20-44CD-B102-B5590BB83F4A}" destId="{1CDF637B-6A88-3E4C-A859-2D644D6DBB47}" srcOrd="0" destOrd="0" presId="urn:microsoft.com/office/officeart/2005/8/layout/vList2"/>
    <dgm:cxn modelId="{485B343F-B8D8-48D5-8218-5210829659F3}" srcId="{F2D29C7F-E3A4-4F68-85B4-2664241F6B89}" destId="{A5EF5E40-2ABA-462C-A784-30D69371CC94}" srcOrd="1" destOrd="0" parTransId="{1660B148-7481-4322-BE86-BD26484CB720}" sibTransId="{E0F15D3E-BE13-4418-8B6E-576DCA891998}"/>
    <dgm:cxn modelId="{675DD15C-E560-7B48-9C1F-EFFBE77B6094}" type="presOf" srcId="{F2D29C7F-E3A4-4F68-85B4-2664241F6B89}" destId="{7783FDAE-D033-C94D-847A-6A794EB14BEC}" srcOrd="0" destOrd="0" presId="urn:microsoft.com/office/officeart/2005/8/layout/vList2"/>
    <dgm:cxn modelId="{CA338C77-8E38-8D45-A5FF-33554D0E4080}" type="presOf" srcId="{F588770C-77B1-4412-9929-1D440D326B49}" destId="{9A9AC0F7-DF1F-3C4E-BE7D-9BA8E7710433}" srcOrd="0" destOrd="0" presId="urn:microsoft.com/office/officeart/2005/8/layout/vList2"/>
    <dgm:cxn modelId="{3431FEA6-95BB-43CD-A252-75FCEB2F0FC0}" srcId="{F2D29C7F-E3A4-4F68-85B4-2664241F6B89}" destId="{6C6084F6-4CD7-4B8D-AD97-5EF05E30E832}" srcOrd="0" destOrd="0" parTransId="{2764B994-5C97-4D82-BD54-60361452907A}" sibTransId="{9F59B26B-ED8A-4E18-B1C3-DDDB3F30CFF3}"/>
    <dgm:cxn modelId="{705FF9A9-8EDD-4560-8A72-BCA02A5936EB}" srcId="{F588770C-77B1-4412-9929-1D440D326B49}" destId="{57E9C894-FD20-44CD-B102-B5590BB83F4A}" srcOrd="0" destOrd="0" parTransId="{7E7B8B9F-E72F-42CD-ABA6-B1DD5CB2C713}" sibTransId="{CDDF204C-6C76-46B3-8158-302B018AEB5D}"/>
    <dgm:cxn modelId="{9E22F9E7-75C8-E04E-900D-D622356DF5D8}" type="presOf" srcId="{6698CACF-9F0E-4F4F-B192-29654C2B4C21}" destId="{99E9B158-DB50-9945-8534-4B6E179B2E6E}" srcOrd="0" destOrd="2" presId="urn:microsoft.com/office/officeart/2005/8/layout/vList2"/>
    <dgm:cxn modelId="{3FD7912C-0075-A646-8B8C-A0501033D26A}" type="presParOf" srcId="{9A9AC0F7-DF1F-3C4E-BE7D-9BA8E7710433}" destId="{1CDF637B-6A88-3E4C-A859-2D644D6DBB47}" srcOrd="0" destOrd="0" presId="urn:microsoft.com/office/officeart/2005/8/layout/vList2"/>
    <dgm:cxn modelId="{98A0BFA1-642E-A940-B783-EB7AE91C63E8}" type="presParOf" srcId="{9A9AC0F7-DF1F-3C4E-BE7D-9BA8E7710433}" destId="{6BF54C05-5E95-AC40-88A1-53485319CCAE}" srcOrd="1" destOrd="0" presId="urn:microsoft.com/office/officeart/2005/8/layout/vList2"/>
    <dgm:cxn modelId="{14D9259A-2B3C-894A-9BBF-FCE31E8CF796}" type="presParOf" srcId="{9A9AC0F7-DF1F-3C4E-BE7D-9BA8E7710433}" destId="{7783FDAE-D033-C94D-847A-6A794EB14BEC}" srcOrd="2" destOrd="0" presId="urn:microsoft.com/office/officeart/2005/8/layout/vList2"/>
    <dgm:cxn modelId="{96809C76-9087-034E-B561-8D6E0A8378E4}" type="presParOf" srcId="{9A9AC0F7-DF1F-3C4E-BE7D-9BA8E7710433}" destId="{99E9B158-DB50-9945-8534-4B6E179B2E6E}"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C626E21-BECB-46EE-8CFD-F2FD67622FB9}"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94E6572C-87D6-4471-8139-43584D4351FC}">
      <dgm:prSet/>
      <dgm:spPr/>
      <dgm:t>
        <a:bodyPr/>
        <a:lstStyle/>
        <a:p>
          <a:r>
            <a:rPr lang="en-US" dirty="0"/>
            <a:t>Weighted 1-year mortality rates increased from 6.9% for trauma patients aged 18--54 years to 32.2% for patients aged 75--84 years (</a:t>
          </a:r>
          <a:r>
            <a:rPr lang="en-US" dirty="0">
              <a:hlinkClick xmlns:r="http://schemas.openxmlformats.org/officeDocument/2006/relationships" r:id="rId1"/>
            </a:rPr>
            <a:t>Table 7</a:t>
          </a:r>
          <a:r>
            <a:rPr lang="en-US" dirty="0"/>
            <a:t>). </a:t>
          </a:r>
        </a:p>
      </dgm:t>
    </dgm:pt>
    <dgm:pt modelId="{3D34C09D-7FD6-44B4-827E-512E7AA6D802}" type="parTrans" cxnId="{05CFA026-6F2D-4999-995F-D5C98E351232}">
      <dgm:prSet/>
      <dgm:spPr/>
      <dgm:t>
        <a:bodyPr/>
        <a:lstStyle/>
        <a:p>
          <a:endParaRPr lang="en-US"/>
        </a:p>
      </dgm:t>
    </dgm:pt>
    <dgm:pt modelId="{3824EAD6-7F33-455E-801B-BF63EC7944CC}" type="sibTrans" cxnId="{05CFA026-6F2D-4999-995F-D5C98E351232}">
      <dgm:prSet/>
      <dgm:spPr/>
      <dgm:t>
        <a:bodyPr/>
        <a:lstStyle/>
        <a:p>
          <a:endParaRPr lang="en-US"/>
        </a:p>
      </dgm:t>
    </dgm:pt>
    <dgm:pt modelId="{185DE4B8-7C91-4941-B0BD-5A78701237D2}">
      <dgm:prSet/>
      <dgm:spPr/>
      <dgm:t>
        <a:bodyPr/>
        <a:lstStyle/>
        <a:p>
          <a:r>
            <a:rPr lang="en-US"/>
            <a:t>A 13-year review of a state trauma database, indicated that every 1-year increase in age after age 65 years corresponded to a 6.8% increase in mortality (</a:t>
          </a:r>
          <a:r>
            <a:rPr lang="en-US" i="1"/>
            <a:t>110</a:t>
          </a:r>
          <a:r>
            <a:rPr lang="en-US"/>
            <a:t>). </a:t>
          </a:r>
        </a:p>
      </dgm:t>
    </dgm:pt>
    <dgm:pt modelId="{491674A1-1FF0-49F3-B64A-A1728110DD4E}" type="parTrans" cxnId="{64AF42B7-6696-4F2E-996F-E3574E56D43F}">
      <dgm:prSet/>
      <dgm:spPr/>
      <dgm:t>
        <a:bodyPr/>
        <a:lstStyle/>
        <a:p>
          <a:endParaRPr lang="en-US"/>
        </a:p>
      </dgm:t>
    </dgm:pt>
    <dgm:pt modelId="{45DAE2E4-5C39-43F2-8D1B-77C271500E21}" type="sibTrans" cxnId="{64AF42B7-6696-4F2E-996F-E3574E56D43F}">
      <dgm:prSet/>
      <dgm:spPr/>
      <dgm:t>
        <a:bodyPr/>
        <a:lstStyle/>
        <a:p>
          <a:endParaRPr lang="en-US"/>
        </a:p>
      </dgm:t>
    </dgm:pt>
    <dgm:pt modelId="{FC1D5AF2-2D2A-409B-84BA-E41D265DB487}">
      <dgm:prSet/>
      <dgm:spPr/>
      <dgm:t>
        <a:bodyPr/>
        <a:lstStyle/>
        <a:p>
          <a:r>
            <a:rPr lang="en-US" dirty="0"/>
            <a:t>A case-control study indicated that older trauma victims who died from their injuries had a lower ISS than younger victims who died (</a:t>
          </a:r>
          <a:r>
            <a:rPr lang="en-US" i="1" dirty="0"/>
            <a:t>11</a:t>
          </a:r>
          <a:endParaRPr lang="en-US" dirty="0"/>
        </a:p>
      </dgm:t>
    </dgm:pt>
    <dgm:pt modelId="{016378FD-7B7E-41B9-B87B-9F346C5AA801}" type="parTrans" cxnId="{AAE6E866-31C1-4B04-A18E-BD375BE1DA94}">
      <dgm:prSet/>
      <dgm:spPr/>
      <dgm:t>
        <a:bodyPr/>
        <a:lstStyle/>
        <a:p>
          <a:endParaRPr lang="en-US"/>
        </a:p>
      </dgm:t>
    </dgm:pt>
    <dgm:pt modelId="{CFAAF5E8-8B83-40A4-A181-081127FFDF37}" type="sibTrans" cxnId="{AAE6E866-31C1-4B04-A18E-BD375BE1DA94}">
      <dgm:prSet/>
      <dgm:spPr/>
      <dgm:t>
        <a:bodyPr/>
        <a:lstStyle/>
        <a:p>
          <a:endParaRPr lang="en-US"/>
        </a:p>
      </dgm:t>
    </dgm:pt>
    <dgm:pt modelId="{1E91DD6B-18E8-4D04-8467-2A37AA413612}">
      <dgm:prSet/>
      <dgm:spPr/>
      <dgm:t>
        <a:bodyPr/>
        <a:lstStyle/>
        <a:p>
          <a:r>
            <a:rPr lang="en-US" i="1"/>
            <a:t>https://www.cdc.gov/mmwr/preview/mmwrhtml/rr5801a1.htm3</a:t>
          </a:r>
          <a:r>
            <a:rPr lang="en-US"/>
            <a:t>)</a:t>
          </a:r>
        </a:p>
      </dgm:t>
    </dgm:pt>
    <dgm:pt modelId="{69EF7A74-93E1-49C1-92F9-D4DF5E6C62E3}" type="parTrans" cxnId="{87AE6748-7CC1-4D10-85AF-7BDB320E9FA3}">
      <dgm:prSet/>
      <dgm:spPr/>
      <dgm:t>
        <a:bodyPr/>
        <a:lstStyle/>
        <a:p>
          <a:endParaRPr lang="en-US"/>
        </a:p>
      </dgm:t>
    </dgm:pt>
    <dgm:pt modelId="{73F2B454-4555-4DE2-8220-98AD610D153A}" type="sibTrans" cxnId="{87AE6748-7CC1-4D10-85AF-7BDB320E9FA3}">
      <dgm:prSet/>
      <dgm:spPr/>
      <dgm:t>
        <a:bodyPr/>
        <a:lstStyle/>
        <a:p>
          <a:endParaRPr lang="en-US"/>
        </a:p>
      </dgm:t>
    </dgm:pt>
    <dgm:pt modelId="{EF9DFE81-D94B-7E42-8499-9EB7011A7E62}" type="pres">
      <dgm:prSet presAssocID="{BC626E21-BECB-46EE-8CFD-F2FD67622FB9}" presName="linear" presStyleCnt="0">
        <dgm:presLayoutVars>
          <dgm:animLvl val="lvl"/>
          <dgm:resizeHandles val="exact"/>
        </dgm:presLayoutVars>
      </dgm:prSet>
      <dgm:spPr/>
    </dgm:pt>
    <dgm:pt modelId="{F852D6D0-4830-C34A-BFA8-5B54E6E9355A}" type="pres">
      <dgm:prSet presAssocID="{94E6572C-87D6-4471-8139-43584D4351FC}" presName="parentText" presStyleLbl="node1" presStyleIdx="0" presStyleCnt="4">
        <dgm:presLayoutVars>
          <dgm:chMax val="0"/>
          <dgm:bulletEnabled val="1"/>
        </dgm:presLayoutVars>
      </dgm:prSet>
      <dgm:spPr/>
    </dgm:pt>
    <dgm:pt modelId="{5ECDF067-4982-654F-AC0B-B615FD0BAE34}" type="pres">
      <dgm:prSet presAssocID="{3824EAD6-7F33-455E-801B-BF63EC7944CC}" presName="spacer" presStyleCnt="0"/>
      <dgm:spPr/>
    </dgm:pt>
    <dgm:pt modelId="{AE37D398-8B8F-B24B-8179-CD3D9D708DEF}" type="pres">
      <dgm:prSet presAssocID="{185DE4B8-7C91-4941-B0BD-5A78701237D2}" presName="parentText" presStyleLbl="node1" presStyleIdx="1" presStyleCnt="4">
        <dgm:presLayoutVars>
          <dgm:chMax val="0"/>
          <dgm:bulletEnabled val="1"/>
        </dgm:presLayoutVars>
      </dgm:prSet>
      <dgm:spPr/>
    </dgm:pt>
    <dgm:pt modelId="{068FADF1-F382-6D4B-BCC9-B9A162326491}" type="pres">
      <dgm:prSet presAssocID="{45DAE2E4-5C39-43F2-8D1B-77C271500E21}" presName="spacer" presStyleCnt="0"/>
      <dgm:spPr/>
    </dgm:pt>
    <dgm:pt modelId="{F25EFD77-FCEC-D545-843C-2053D4DEABC0}" type="pres">
      <dgm:prSet presAssocID="{FC1D5AF2-2D2A-409B-84BA-E41D265DB487}" presName="parentText" presStyleLbl="node1" presStyleIdx="2" presStyleCnt="4">
        <dgm:presLayoutVars>
          <dgm:chMax val="0"/>
          <dgm:bulletEnabled val="1"/>
        </dgm:presLayoutVars>
      </dgm:prSet>
      <dgm:spPr/>
    </dgm:pt>
    <dgm:pt modelId="{F6D32A1F-85C0-BF49-8BB4-4D71D9D7EA99}" type="pres">
      <dgm:prSet presAssocID="{CFAAF5E8-8B83-40A4-A181-081127FFDF37}" presName="spacer" presStyleCnt="0"/>
      <dgm:spPr/>
    </dgm:pt>
    <dgm:pt modelId="{C3129CBA-31BE-9D41-BEEF-107D19A48AC9}" type="pres">
      <dgm:prSet presAssocID="{1E91DD6B-18E8-4D04-8467-2A37AA413612}" presName="parentText" presStyleLbl="node1" presStyleIdx="3" presStyleCnt="4">
        <dgm:presLayoutVars>
          <dgm:chMax val="0"/>
          <dgm:bulletEnabled val="1"/>
        </dgm:presLayoutVars>
      </dgm:prSet>
      <dgm:spPr/>
    </dgm:pt>
  </dgm:ptLst>
  <dgm:cxnLst>
    <dgm:cxn modelId="{05CFA026-6F2D-4999-995F-D5C98E351232}" srcId="{BC626E21-BECB-46EE-8CFD-F2FD67622FB9}" destId="{94E6572C-87D6-4471-8139-43584D4351FC}" srcOrd="0" destOrd="0" parTransId="{3D34C09D-7FD6-44B4-827E-512E7AA6D802}" sibTransId="{3824EAD6-7F33-455E-801B-BF63EC7944CC}"/>
    <dgm:cxn modelId="{D519F935-2240-AD48-BC09-8F71BA9E72A5}" type="presOf" srcId="{185DE4B8-7C91-4941-B0BD-5A78701237D2}" destId="{AE37D398-8B8F-B24B-8179-CD3D9D708DEF}" srcOrd="0" destOrd="0" presId="urn:microsoft.com/office/officeart/2005/8/layout/vList2"/>
    <dgm:cxn modelId="{87AE6748-7CC1-4D10-85AF-7BDB320E9FA3}" srcId="{BC626E21-BECB-46EE-8CFD-F2FD67622FB9}" destId="{1E91DD6B-18E8-4D04-8467-2A37AA413612}" srcOrd="3" destOrd="0" parTransId="{69EF7A74-93E1-49C1-92F9-D4DF5E6C62E3}" sibTransId="{73F2B454-4555-4DE2-8220-98AD610D153A}"/>
    <dgm:cxn modelId="{AAE6E866-31C1-4B04-A18E-BD375BE1DA94}" srcId="{BC626E21-BECB-46EE-8CFD-F2FD67622FB9}" destId="{FC1D5AF2-2D2A-409B-84BA-E41D265DB487}" srcOrd="2" destOrd="0" parTransId="{016378FD-7B7E-41B9-B87B-9F346C5AA801}" sibTransId="{CFAAF5E8-8B83-40A4-A181-081127FFDF37}"/>
    <dgm:cxn modelId="{EFCC9A81-7D74-9A4C-98D8-349D41E7BD4C}" type="presOf" srcId="{BC626E21-BECB-46EE-8CFD-F2FD67622FB9}" destId="{EF9DFE81-D94B-7E42-8499-9EB7011A7E62}" srcOrd="0" destOrd="0" presId="urn:microsoft.com/office/officeart/2005/8/layout/vList2"/>
    <dgm:cxn modelId="{AE4017A2-40E0-6743-94F8-0E09296C7159}" type="presOf" srcId="{FC1D5AF2-2D2A-409B-84BA-E41D265DB487}" destId="{F25EFD77-FCEC-D545-843C-2053D4DEABC0}" srcOrd="0" destOrd="0" presId="urn:microsoft.com/office/officeart/2005/8/layout/vList2"/>
    <dgm:cxn modelId="{64AF42B7-6696-4F2E-996F-E3574E56D43F}" srcId="{BC626E21-BECB-46EE-8CFD-F2FD67622FB9}" destId="{185DE4B8-7C91-4941-B0BD-5A78701237D2}" srcOrd="1" destOrd="0" parTransId="{491674A1-1FF0-49F3-B64A-A1728110DD4E}" sibTransId="{45DAE2E4-5C39-43F2-8D1B-77C271500E21}"/>
    <dgm:cxn modelId="{5DA303D3-9565-7748-AF6E-082D083C4881}" type="presOf" srcId="{1E91DD6B-18E8-4D04-8467-2A37AA413612}" destId="{C3129CBA-31BE-9D41-BEEF-107D19A48AC9}" srcOrd="0" destOrd="0" presId="urn:microsoft.com/office/officeart/2005/8/layout/vList2"/>
    <dgm:cxn modelId="{2485F2F7-ACA3-DC4D-B508-C56FA9D4A5A3}" type="presOf" srcId="{94E6572C-87D6-4471-8139-43584D4351FC}" destId="{F852D6D0-4830-C34A-BFA8-5B54E6E9355A}" srcOrd="0" destOrd="0" presId="urn:microsoft.com/office/officeart/2005/8/layout/vList2"/>
    <dgm:cxn modelId="{F980A94B-A969-114E-804E-97B77C4F2EDF}" type="presParOf" srcId="{EF9DFE81-D94B-7E42-8499-9EB7011A7E62}" destId="{F852D6D0-4830-C34A-BFA8-5B54E6E9355A}" srcOrd="0" destOrd="0" presId="urn:microsoft.com/office/officeart/2005/8/layout/vList2"/>
    <dgm:cxn modelId="{35195F26-EEE7-E747-9675-55878E2D7CAB}" type="presParOf" srcId="{EF9DFE81-D94B-7E42-8499-9EB7011A7E62}" destId="{5ECDF067-4982-654F-AC0B-B615FD0BAE34}" srcOrd="1" destOrd="0" presId="urn:microsoft.com/office/officeart/2005/8/layout/vList2"/>
    <dgm:cxn modelId="{47AD5B87-C8B9-E242-9CA0-B32CD0CAA968}" type="presParOf" srcId="{EF9DFE81-D94B-7E42-8499-9EB7011A7E62}" destId="{AE37D398-8B8F-B24B-8179-CD3D9D708DEF}" srcOrd="2" destOrd="0" presId="urn:microsoft.com/office/officeart/2005/8/layout/vList2"/>
    <dgm:cxn modelId="{E6A85667-F9E0-3F4B-A4E4-03FDAAAD61EF}" type="presParOf" srcId="{EF9DFE81-D94B-7E42-8499-9EB7011A7E62}" destId="{068FADF1-F382-6D4B-BCC9-B9A162326491}" srcOrd="3" destOrd="0" presId="urn:microsoft.com/office/officeart/2005/8/layout/vList2"/>
    <dgm:cxn modelId="{CB217FE8-EE6A-1743-9926-A6D43066FF0B}" type="presParOf" srcId="{EF9DFE81-D94B-7E42-8499-9EB7011A7E62}" destId="{F25EFD77-FCEC-D545-843C-2053D4DEABC0}" srcOrd="4" destOrd="0" presId="urn:microsoft.com/office/officeart/2005/8/layout/vList2"/>
    <dgm:cxn modelId="{2F09DF60-1AE5-5248-8881-A3E63FD57CEE}" type="presParOf" srcId="{EF9DFE81-D94B-7E42-8499-9EB7011A7E62}" destId="{F6D32A1F-85C0-BF49-8BB4-4D71D9D7EA99}" srcOrd="5" destOrd="0" presId="urn:microsoft.com/office/officeart/2005/8/layout/vList2"/>
    <dgm:cxn modelId="{D53529FD-1AAB-AE4B-B5D8-680CA7D2D9DB}" type="presParOf" srcId="{EF9DFE81-D94B-7E42-8499-9EB7011A7E62}" destId="{C3129CBA-31BE-9D41-BEEF-107D19A48AC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930C14D-E144-4749-93AD-CCAF5DFE193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6BD27F74-6EA2-47F0-93A5-31446DB80390}">
      <dgm:prSet custT="1"/>
      <dgm:spPr/>
      <dgm:t>
        <a:bodyPr/>
        <a:lstStyle/>
        <a:p>
          <a:r>
            <a:rPr lang="en-US" sz="2000" dirty="0"/>
            <a:t>Pennsylvania study indicated that patients aged </a:t>
          </a:r>
          <a:r>
            <a:rPr lang="en-US" sz="2000" u="sng" dirty="0"/>
            <a:t>&gt;</a:t>
          </a:r>
          <a:r>
            <a:rPr lang="en-US" sz="2000" dirty="0"/>
            <a:t>65 years with ISS of &gt;15 were less likely to be treated in a trauma center than patients aged &lt;65 years with ISS of &gt;15 (36.6% and 47.0%, respectively), even though those treated at </a:t>
          </a:r>
          <a:r>
            <a:rPr lang="en-US" sz="2000" dirty="0" err="1"/>
            <a:t>nontrauma</a:t>
          </a:r>
          <a:r>
            <a:rPr lang="en-US" sz="2000" dirty="0"/>
            <a:t> centers had a high ISS (mean: 19.3), leading the authors to conclude that the ability of EMS and </a:t>
          </a:r>
          <a:r>
            <a:rPr lang="en-US" sz="2000" dirty="0" err="1"/>
            <a:t>nontrauma</a:t>
          </a:r>
          <a:r>
            <a:rPr lang="en-US" sz="2000" dirty="0"/>
            <a:t> center personnel to recognize severe injury among the geriatric population is substantially lower than that among younger patients</a:t>
          </a:r>
          <a:r>
            <a:rPr lang="en-US" sz="2000" b="1" dirty="0"/>
            <a:t> </a:t>
          </a:r>
          <a:r>
            <a:rPr lang="en-US" sz="2000" dirty="0"/>
            <a:t>(</a:t>
          </a:r>
          <a:r>
            <a:rPr lang="en-US" sz="2000" i="1" dirty="0"/>
            <a:t>114</a:t>
          </a:r>
          <a:r>
            <a:rPr lang="en-US" sz="2000" dirty="0"/>
            <a:t>). A </a:t>
          </a:r>
        </a:p>
      </dgm:t>
    </dgm:pt>
    <dgm:pt modelId="{62E7E923-0B6D-4376-821A-28D59A47B52A}" type="parTrans" cxnId="{D7ABDFDF-7377-4CE0-BE04-29C282292070}">
      <dgm:prSet/>
      <dgm:spPr/>
      <dgm:t>
        <a:bodyPr/>
        <a:lstStyle/>
        <a:p>
          <a:endParaRPr lang="en-US"/>
        </a:p>
      </dgm:t>
    </dgm:pt>
    <dgm:pt modelId="{26BCD68B-EC61-4596-AA53-436FF9D15FEE}" type="sibTrans" cxnId="{D7ABDFDF-7377-4CE0-BE04-29C282292070}">
      <dgm:prSet/>
      <dgm:spPr/>
      <dgm:t>
        <a:bodyPr/>
        <a:lstStyle/>
        <a:p>
          <a:endParaRPr lang="en-US"/>
        </a:p>
      </dgm:t>
    </dgm:pt>
    <dgm:pt modelId="{A717DD6D-074A-41F6-AC9B-B2672635355A}">
      <dgm:prSet custT="1"/>
      <dgm:spPr/>
      <dgm:t>
        <a:bodyPr/>
        <a:lstStyle/>
        <a:p>
          <a:r>
            <a:rPr lang="en-US" sz="1200" i="1" dirty="0"/>
            <a:t>https://</a:t>
          </a:r>
          <a:r>
            <a:rPr lang="en-US" sz="1200" i="1" dirty="0" err="1"/>
            <a:t>www.cdc.gov</a:t>
          </a:r>
          <a:r>
            <a:rPr lang="en-US" sz="1200" i="1" dirty="0"/>
            <a:t>/</a:t>
          </a:r>
          <a:r>
            <a:rPr lang="en-US" sz="1200" i="1" dirty="0" err="1"/>
            <a:t>mmwr</a:t>
          </a:r>
          <a:r>
            <a:rPr lang="en-US" sz="1200" i="1" dirty="0"/>
            <a:t>/preview/</a:t>
          </a:r>
          <a:r>
            <a:rPr lang="en-US" sz="1200" i="1" dirty="0" err="1"/>
            <a:t>mmwrhtml</a:t>
          </a:r>
          <a:r>
            <a:rPr lang="en-US" sz="1200" i="1" dirty="0"/>
            <a:t>/rr5801a1.htm3</a:t>
          </a:r>
          <a:r>
            <a:rPr lang="en-US" sz="1200" dirty="0"/>
            <a:t>)</a:t>
          </a:r>
        </a:p>
      </dgm:t>
    </dgm:pt>
    <dgm:pt modelId="{CA4639B0-FDFB-41CD-B99C-F275E23FEE18}" type="parTrans" cxnId="{9E4B08AE-3AD6-4619-B41A-8B6616FADF4B}">
      <dgm:prSet/>
      <dgm:spPr/>
      <dgm:t>
        <a:bodyPr/>
        <a:lstStyle/>
        <a:p>
          <a:endParaRPr lang="en-US"/>
        </a:p>
      </dgm:t>
    </dgm:pt>
    <dgm:pt modelId="{92CC6901-66C4-4DF6-9DED-99164C6B7AC9}" type="sibTrans" cxnId="{9E4B08AE-3AD6-4619-B41A-8B6616FADF4B}">
      <dgm:prSet/>
      <dgm:spPr/>
      <dgm:t>
        <a:bodyPr/>
        <a:lstStyle/>
        <a:p>
          <a:endParaRPr lang="en-US"/>
        </a:p>
      </dgm:t>
    </dgm:pt>
    <dgm:pt modelId="{D10833BF-2502-0C43-9340-8AB6E0CCCDDF}" type="pres">
      <dgm:prSet presAssocID="{C930C14D-E144-4749-93AD-CCAF5DFE193B}" presName="linear" presStyleCnt="0">
        <dgm:presLayoutVars>
          <dgm:animLvl val="lvl"/>
          <dgm:resizeHandles val="exact"/>
        </dgm:presLayoutVars>
      </dgm:prSet>
      <dgm:spPr/>
    </dgm:pt>
    <dgm:pt modelId="{615C9167-586D-8349-BC59-44C29DAC3A20}" type="pres">
      <dgm:prSet presAssocID="{6BD27F74-6EA2-47F0-93A5-31446DB80390}" presName="parentText" presStyleLbl="node1" presStyleIdx="0" presStyleCnt="2" custScaleY="160766">
        <dgm:presLayoutVars>
          <dgm:chMax val="0"/>
          <dgm:bulletEnabled val="1"/>
        </dgm:presLayoutVars>
      </dgm:prSet>
      <dgm:spPr/>
    </dgm:pt>
    <dgm:pt modelId="{D249F8AA-B866-EB46-8517-389553A940BE}" type="pres">
      <dgm:prSet presAssocID="{26BCD68B-EC61-4596-AA53-436FF9D15FEE}" presName="spacer" presStyleCnt="0"/>
      <dgm:spPr/>
    </dgm:pt>
    <dgm:pt modelId="{F859C282-8F05-CC4E-AE24-A48DBCA617A8}" type="pres">
      <dgm:prSet presAssocID="{A717DD6D-074A-41F6-AC9B-B2672635355A}" presName="parentText" presStyleLbl="node1" presStyleIdx="1" presStyleCnt="2" custScaleY="62872">
        <dgm:presLayoutVars>
          <dgm:chMax val="0"/>
          <dgm:bulletEnabled val="1"/>
        </dgm:presLayoutVars>
      </dgm:prSet>
      <dgm:spPr/>
    </dgm:pt>
  </dgm:ptLst>
  <dgm:cxnLst>
    <dgm:cxn modelId="{9E4B08AE-3AD6-4619-B41A-8B6616FADF4B}" srcId="{C930C14D-E144-4749-93AD-CCAF5DFE193B}" destId="{A717DD6D-074A-41F6-AC9B-B2672635355A}" srcOrd="1" destOrd="0" parTransId="{CA4639B0-FDFB-41CD-B99C-F275E23FEE18}" sibTransId="{92CC6901-66C4-4DF6-9DED-99164C6B7AC9}"/>
    <dgm:cxn modelId="{35B7BFC9-E62A-804A-A642-996A409E00B9}" type="presOf" srcId="{6BD27F74-6EA2-47F0-93A5-31446DB80390}" destId="{615C9167-586D-8349-BC59-44C29DAC3A20}" srcOrd="0" destOrd="0" presId="urn:microsoft.com/office/officeart/2005/8/layout/vList2"/>
    <dgm:cxn modelId="{D7ABDFDF-7377-4CE0-BE04-29C282292070}" srcId="{C930C14D-E144-4749-93AD-CCAF5DFE193B}" destId="{6BD27F74-6EA2-47F0-93A5-31446DB80390}" srcOrd="0" destOrd="0" parTransId="{62E7E923-0B6D-4376-821A-28D59A47B52A}" sibTransId="{26BCD68B-EC61-4596-AA53-436FF9D15FEE}"/>
    <dgm:cxn modelId="{F5E6D7F0-4414-9E44-87D8-5DEB9C467FC4}" type="presOf" srcId="{C930C14D-E144-4749-93AD-CCAF5DFE193B}" destId="{D10833BF-2502-0C43-9340-8AB6E0CCCDDF}" srcOrd="0" destOrd="0" presId="urn:microsoft.com/office/officeart/2005/8/layout/vList2"/>
    <dgm:cxn modelId="{46CD72F4-C07A-8D49-AD33-616F52B3CEF3}" type="presOf" srcId="{A717DD6D-074A-41F6-AC9B-B2672635355A}" destId="{F859C282-8F05-CC4E-AE24-A48DBCA617A8}" srcOrd="0" destOrd="0" presId="urn:microsoft.com/office/officeart/2005/8/layout/vList2"/>
    <dgm:cxn modelId="{863A7D07-A395-1149-ADF6-96D7D579A98E}" type="presParOf" srcId="{D10833BF-2502-0C43-9340-8AB6E0CCCDDF}" destId="{615C9167-586D-8349-BC59-44C29DAC3A20}" srcOrd="0" destOrd="0" presId="urn:microsoft.com/office/officeart/2005/8/layout/vList2"/>
    <dgm:cxn modelId="{4F301C8F-120E-D146-B687-724A64092024}" type="presParOf" srcId="{D10833BF-2502-0C43-9340-8AB6E0CCCDDF}" destId="{D249F8AA-B866-EB46-8517-389553A940BE}" srcOrd="1" destOrd="0" presId="urn:microsoft.com/office/officeart/2005/8/layout/vList2"/>
    <dgm:cxn modelId="{DB5E4138-E407-5648-91B5-F2EDB9696B0E}" type="presParOf" srcId="{D10833BF-2502-0C43-9340-8AB6E0CCCDDF}" destId="{F859C282-8F05-CC4E-AE24-A48DBCA617A8}"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F59D971-9F12-4273-AF66-616FF9359369}"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6D4F24C8-CB4D-4617-AA4F-8456AEAE7F0C}">
      <dgm:prSet custT="1"/>
      <dgm:spPr/>
      <dgm:t>
        <a:bodyPr/>
        <a:lstStyle/>
        <a:p>
          <a:r>
            <a:rPr lang="en-US" sz="2000" dirty="0"/>
            <a:t>A retrospective analysis of injury-related admissions to Portland, Oregon--area hospitals indicated that 56% of trauma patients aged &gt;65 years with ISS of &gt;15 were admitted to </a:t>
          </a:r>
          <a:r>
            <a:rPr lang="en-US" sz="2000" dirty="0" err="1"/>
            <a:t>nontrauma</a:t>
          </a:r>
          <a:r>
            <a:rPr lang="en-US" sz="2000" dirty="0"/>
            <a:t>-center hospitals, compared with 15% of severely injured patients aged </a:t>
          </a:r>
          <a:r>
            <a:rPr lang="en-US" sz="2000" u="sng" dirty="0"/>
            <a:t>&lt;</a:t>
          </a:r>
          <a:r>
            <a:rPr lang="en-US" sz="2000" dirty="0"/>
            <a:t>65 years (</a:t>
          </a:r>
          <a:r>
            <a:rPr lang="en-US" sz="2000" i="1" dirty="0"/>
            <a:t>115</a:t>
          </a:r>
          <a:r>
            <a:rPr lang="en-US" sz="2000" dirty="0"/>
            <a:t>). These disparities are likely attributable, at least in part, to the inadequacy of anatomic, physiologic, and mechanism-of-injury triage criteria for elderly trauma victims.</a:t>
          </a:r>
        </a:p>
      </dgm:t>
    </dgm:pt>
    <dgm:pt modelId="{79FC1AA0-A013-4B82-BC9A-158E5C58EDC5}" type="parTrans" cxnId="{94D3D6EB-35F2-4069-98A2-CB471A184545}">
      <dgm:prSet/>
      <dgm:spPr/>
      <dgm:t>
        <a:bodyPr/>
        <a:lstStyle/>
        <a:p>
          <a:endParaRPr lang="en-US"/>
        </a:p>
      </dgm:t>
    </dgm:pt>
    <dgm:pt modelId="{18B60D49-A3FE-4F7D-87F0-71C03F0B6071}" type="sibTrans" cxnId="{94D3D6EB-35F2-4069-98A2-CB471A184545}">
      <dgm:prSet/>
      <dgm:spPr/>
      <dgm:t>
        <a:bodyPr/>
        <a:lstStyle/>
        <a:p>
          <a:endParaRPr lang="en-US"/>
        </a:p>
      </dgm:t>
    </dgm:pt>
    <dgm:pt modelId="{2A034ED9-923E-4960-956B-C52867263166}">
      <dgm:prSet custT="1"/>
      <dgm:spPr/>
      <dgm:t>
        <a:bodyPr/>
        <a:lstStyle/>
        <a:p>
          <a:r>
            <a:rPr lang="en-US" sz="1200" i="1" dirty="0"/>
            <a:t>https://</a:t>
          </a:r>
          <a:r>
            <a:rPr lang="en-US" sz="1200" i="1" dirty="0" err="1"/>
            <a:t>www.cdc.gov</a:t>
          </a:r>
          <a:r>
            <a:rPr lang="en-US" sz="1200" i="1" dirty="0"/>
            <a:t>/</a:t>
          </a:r>
          <a:r>
            <a:rPr lang="en-US" sz="1200" i="1" dirty="0" err="1"/>
            <a:t>mmwr</a:t>
          </a:r>
          <a:r>
            <a:rPr lang="en-US" sz="1200" i="1" dirty="0"/>
            <a:t>/preview/</a:t>
          </a:r>
          <a:r>
            <a:rPr lang="en-US" sz="1200" i="1" dirty="0" err="1"/>
            <a:t>mmwrhtml</a:t>
          </a:r>
          <a:r>
            <a:rPr lang="en-US" sz="1200" i="1" dirty="0"/>
            <a:t>/rr5801a1.htm3</a:t>
          </a:r>
          <a:r>
            <a:rPr lang="en-US" sz="1200" dirty="0"/>
            <a:t>)</a:t>
          </a:r>
        </a:p>
      </dgm:t>
    </dgm:pt>
    <dgm:pt modelId="{22D438A0-3B2A-4F7D-B86D-A5CCD24EFF20}" type="parTrans" cxnId="{F56A98E9-01F3-4481-963B-EF917DCD395E}">
      <dgm:prSet/>
      <dgm:spPr/>
      <dgm:t>
        <a:bodyPr/>
        <a:lstStyle/>
        <a:p>
          <a:endParaRPr lang="en-US"/>
        </a:p>
      </dgm:t>
    </dgm:pt>
    <dgm:pt modelId="{F0F50CB8-4442-4846-820D-8F4646A197DC}" type="sibTrans" cxnId="{F56A98E9-01F3-4481-963B-EF917DCD395E}">
      <dgm:prSet/>
      <dgm:spPr/>
      <dgm:t>
        <a:bodyPr/>
        <a:lstStyle/>
        <a:p>
          <a:endParaRPr lang="en-US"/>
        </a:p>
      </dgm:t>
    </dgm:pt>
    <dgm:pt modelId="{C112334A-F771-AA47-B5E1-AC00B2C4F332}" type="pres">
      <dgm:prSet presAssocID="{8F59D971-9F12-4273-AF66-616FF9359369}" presName="linear" presStyleCnt="0">
        <dgm:presLayoutVars>
          <dgm:animLvl val="lvl"/>
          <dgm:resizeHandles val="exact"/>
        </dgm:presLayoutVars>
      </dgm:prSet>
      <dgm:spPr/>
    </dgm:pt>
    <dgm:pt modelId="{E07E0BCC-C447-9F41-9FC1-5907A53A73E0}" type="pres">
      <dgm:prSet presAssocID="{6D4F24C8-CB4D-4617-AA4F-8456AEAE7F0C}" presName="parentText" presStyleLbl="node1" presStyleIdx="0" presStyleCnt="2" custScaleY="160875">
        <dgm:presLayoutVars>
          <dgm:chMax val="0"/>
          <dgm:bulletEnabled val="1"/>
        </dgm:presLayoutVars>
      </dgm:prSet>
      <dgm:spPr/>
    </dgm:pt>
    <dgm:pt modelId="{D0A2D995-C8A6-464F-91B5-69F65C1E8278}" type="pres">
      <dgm:prSet presAssocID="{18B60D49-A3FE-4F7D-87F0-71C03F0B6071}" presName="spacer" presStyleCnt="0"/>
      <dgm:spPr/>
    </dgm:pt>
    <dgm:pt modelId="{F3AFF46E-18F3-BA4B-85A9-916651A7D737}" type="pres">
      <dgm:prSet presAssocID="{2A034ED9-923E-4960-956B-C52867263166}" presName="parentText" presStyleLbl="node1" presStyleIdx="1" presStyleCnt="2">
        <dgm:presLayoutVars>
          <dgm:chMax val="0"/>
          <dgm:bulletEnabled val="1"/>
        </dgm:presLayoutVars>
      </dgm:prSet>
      <dgm:spPr/>
    </dgm:pt>
  </dgm:ptLst>
  <dgm:cxnLst>
    <dgm:cxn modelId="{99943646-BB11-9E4D-8430-C1946116BD06}" type="presOf" srcId="{8F59D971-9F12-4273-AF66-616FF9359369}" destId="{C112334A-F771-AA47-B5E1-AC00B2C4F332}" srcOrd="0" destOrd="0" presId="urn:microsoft.com/office/officeart/2005/8/layout/vList2"/>
    <dgm:cxn modelId="{4CAFC485-839F-B645-84D5-BD51F134EC7C}" type="presOf" srcId="{2A034ED9-923E-4960-956B-C52867263166}" destId="{F3AFF46E-18F3-BA4B-85A9-916651A7D737}" srcOrd="0" destOrd="0" presId="urn:microsoft.com/office/officeart/2005/8/layout/vList2"/>
    <dgm:cxn modelId="{3709B1C8-E7F1-5446-86A7-AF9324E383D9}" type="presOf" srcId="{6D4F24C8-CB4D-4617-AA4F-8456AEAE7F0C}" destId="{E07E0BCC-C447-9F41-9FC1-5907A53A73E0}" srcOrd="0" destOrd="0" presId="urn:microsoft.com/office/officeart/2005/8/layout/vList2"/>
    <dgm:cxn modelId="{F56A98E9-01F3-4481-963B-EF917DCD395E}" srcId="{8F59D971-9F12-4273-AF66-616FF9359369}" destId="{2A034ED9-923E-4960-956B-C52867263166}" srcOrd="1" destOrd="0" parTransId="{22D438A0-3B2A-4F7D-B86D-A5CCD24EFF20}" sibTransId="{F0F50CB8-4442-4846-820D-8F4646A197DC}"/>
    <dgm:cxn modelId="{94D3D6EB-35F2-4069-98A2-CB471A184545}" srcId="{8F59D971-9F12-4273-AF66-616FF9359369}" destId="{6D4F24C8-CB4D-4617-AA4F-8456AEAE7F0C}" srcOrd="0" destOrd="0" parTransId="{79FC1AA0-A013-4B82-BC9A-158E5C58EDC5}" sibTransId="{18B60D49-A3FE-4F7D-87F0-71C03F0B6071}"/>
    <dgm:cxn modelId="{40A16FAE-62AD-C04D-A7F6-B401AC2E0B5A}" type="presParOf" srcId="{C112334A-F771-AA47-B5E1-AC00B2C4F332}" destId="{E07E0BCC-C447-9F41-9FC1-5907A53A73E0}" srcOrd="0" destOrd="0" presId="urn:microsoft.com/office/officeart/2005/8/layout/vList2"/>
    <dgm:cxn modelId="{59B53017-8FA4-D44F-AD10-FE7AE5E1D2CD}" type="presParOf" srcId="{C112334A-F771-AA47-B5E1-AC00B2C4F332}" destId="{D0A2D995-C8A6-464F-91B5-69F65C1E8278}" srcOrd="1" destOrd="0" presId="urn:microsoft.com/office/officeart/2005/8/layout/vList2"/>
    <dgm:cxn modelId="{DBA2ABDF-1D5C-E547-862C-12B27FD00237}" type="presParOf" srcId="{C112334A-F771-AA47-B5E1-AC00B2C4F332}" destId="{F3AFF46E-18F3-BA4B-85A9-916651A7D73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D04B2-C291-1248-9500-144A409ADD44}">
      <dsp:nvSpPr>
        <dsp:cNvPr id="0" name=""/>
        <dsp:cNvSpPr/>
      </dsp:nvSpPr>
      <dsp:spPr>
        <a:xfrm>
          <a:off x="0" y="9144"/>
          <a:ext cx="6263640" cy="131975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Trauma is the fifth leading cause of death in the elderly population and accounts for up to 25% of all trauma admissions nationally.</a:t>
          </a:r>
        </a:p>
      </dsp:txBody>
      <dsp:txXfrm>
        <a:off x="64425" y="73569"/>
        <a:ext cx="6134790" cy="1190909"/>
      </dsp:txXfrm>
    </dsp:sp>
    <dsp:sp modelId="{20A0BB69-6D36-DC40-A1E2-C72455F9ECC6}">
      <dsp:nvSpPr>
        <dsp:cNvPr id="0" name=""/>
        <dsp:cNvSpPr/>
      </dsp:nvSpPr>
      <dsp:spPr>
        <a:xfrm>
          <a:off x="0" y="1398024"/>
          <a:ext cx="6263640" cy="1319759"/>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Will continue to increase as the population ages.  </a:t>
          </a:r>
        </a:p>
      </dsp:txBody>
      <dsp:txXfrm>
        <a:off x="64425" y="1462449"/>
        <a:ext cx="6134790" cy="1190909"/>
      </dsp:txXfrm>
    </dsp:sp>
    <dsp:sp modelId="{7A2606F3-F46D-2F49-B222-9B7F137CC67C}">
      <dsp:nvSpPr>
        <dsp:cNvPr id="0" name=""/>
        <dsp:cNvSpPr/>
      </dsp:nvSpPr>
      <dsp:spPr>
        <a:xfrm>
          <a:off x="0" y="2786904"/>
          <a:ext cx="6263640" cy="1319759"/>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Mortality increases after age 70 when adjusting for injury severity score.  </a:t>
          </a:r>
        </a:p>
      </dsp:txBody>
      <dsp:txXfrm>
        <a:off x="64425" y="2851329"/>
        <a:ext cx="6134790" cy="1190909"/>
      </dsp:txXfrm>
    </dsp:sp>
    <dsp:sp modelId="{62B422F0-8709-6A49-BDA5-4D47AFFF78E6}">
      <dsp:nvSpPr>
        <dsp:cNvPr id="0" name=""/>
        <dsp:cNvSpPr/>
      </dsp:nvSpPr>
      <dsp:spPr>
        <a:xfrm>
          <a:off x="0" y="4175784"/>
          <a:ext cx="6263640" cy="131975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Pre-hospital geriatric trauma triage criteria improve identification of those needing trauma center care.</a:t>
          </a:r>
        </a:p>
      </dsp:txBody>
      <dsp:txXfrm>
        <a:off x="64425" y="4240209"/>
        <a:ext cx="6134790" cy="119090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B4CDB-0B86-7648-AD3C-C72B700E14FD}">
      <dsp:nvSpPr>
        <dsp:cNvPr id="0" name=""/>
        <dsp:cNvSpPr/>
      </dsp:nvSpPr>
      <dsp:spPr>
        <a:xfrm>
          <a:off x="0" y="262966"/>
          <a:ext cx="6263640" cy="74353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VITAL SIGNS </a:t>
          </a:r>
        </a:p>
      </dsp:txBody>
      <dsp:txXfrm>
        <a:off x="36296" y="299262"/>
        <a:ext cx="6191048" cy="670943"/>
      </dsp:txXfrm>
    </dsp:sp>
    <dsp:sp modelId="{C303F12B-1C7B-5648-A5A8-0D676DA5E081}">
      <dsp:nvSpPr>
        <dsp:cNvPr id="0" name=""/>
        <dsp:cNvSpPr/>
      </dsp:nvSpPr>
      <dsp:spPr>
        <a:xfrm>
          <a:off x="0" y="1006501"/>
          <a:ext cx="6263640" cy="4235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a:t>Often vital signs appear normal until the patient deteriorates rapidly.</a:t>
          </a:r>
        </a:p>
        <a:p>
          <a:pPr marL="228600" lvl="1" indent="-228600" algn="l" defTabSz="1066800">
            <a:lnSpc>
              <a:spcPct val="90000"/>
            </a:lnSpc>
            <a:spcBef>
              <a:spcPct val="0"/>
            </a:spcBef>
            <a:spcAft>
              <a:spcPct val="20000"/>
            </a:spcAft>
            <a:buChar char="•"/>
          </a:pPr>
          <a:r>
            <a:rPr lang="en-US" sz="2400" kern="1200"/>
            <a:t>Blood pressure and pulse may mislead due to physiologic changes with aging</a:t>
          </a:r>
        </a:p>
        <a:p>
          <a:pPr marL="228600" lvl="1" indent="-228600" algn="l" defTabSz="1066800">
            <a:lnSpc>
              <a:spcPct val="90000"/>
            </a:lnSpc>
            <a:spcBef>
              <a:spcPct val="0"/>
            </a:spcBef>
            <a:spcAft>
              <a:spcPct val="20000"/>
            </a:spcAft>
            <a:buChar char="•"/>
          </a:pPr>
          <a:r>
            <a:rPr lang="en-US" sz="2400" kern="1200"/>
            <a:t>Vitals may be altered by polypharmacy. </a:t>
          </a:r>
        </a:p>
        <a:p>
          <a:pPr marL="457200" lvl="2" indent="-228600" algn="l" defTabSz="1066800">
            <a:lnSpc>
              <a:spcPct val="90000"/>
            </a:lnSpc>
            <a:spcBef>
              <a:spcPct val="0"/>
            </a:spcBef>
            <a:spcAft>
              <a:spcPct val="20000"/>
            </a:spcAft>
            <a:buChar char="•"/>
          </a:pPr>
          <a:r>
            <a:rPr lang="en-US" sz="2400" kern="1200"/>
            <a:t>Cardiovascular: Beta blockers, calcium channel blockers, amiodarone….</a:t>
          </a:r>
        </a:p>
        <a:p>
          <a:pPr marL="457200" lvl="2" indent="-228600" algn="l" defTabSz="1066800">
            <a:lnSpc>
              <a:spcPct val="90000"/>
            </a:lnSpc>
            <a:spcBef>
              <a:spcPct val="0"/>
            </a:spcBef>
            <a:spcAft>
              <a:spcPct val="20000"/>
            </a:spcAft>
            <a:buChar char="•"/>
          </a:pPr>
          <a:r>
            <a:rPr lang="en-US" sz="2400" kern="1200"/>
            <a:t>Psychiatric: Prozac, Seroquel, respiradol….</a:t>
          </a:r>
        </a:p>
        <a:p>
          <a:pPr marL="457200" lvl="2" indent="-228600" algn="l" defTabSz="1066800">
            <a:lnSpc>
              <a:spcPct val="90000"/>
            </a:lnSpc>
            <a:spcBef>
              <a:spcPct val="0"/>
            </a:spcBef>
            <a:spcAft>
              <a:spcPct val="20000"/>
            </a:spcAft>
            <a:buChar char="•"/>
          </a:pPr>
          <a:r>
            <a:rPr lang="en-US" sz="2400" kern="1200"/>
            <a:t>Anticholinergic: Ditropan, Atarax, meclizine Benadryl</a:t>
          </a:r>
        </a:p>
        <a:p>
          <a:pPr marL="457200" lvl="2" indent="-228600" algn="l" defTabSz="1066800">
            <a:lnSpc>
              <a:spcPct val="90000"/>
            </a:lnSpc>
            <a:spcBef>
              <a:spcPct val="0"/>
            </a:spcBef>
            <a:spcAft>
              <a:spcPct val="20000"/>
            </a:spcAft>
            <a:buChar char="•"/>
          </a:pPr>
          <a:r>
            <a:rPr lang="en-US" sz="2400" kern="1200"/>
            <a:t>Schedule 2’s: Opioids, benzodiazepines</a:t>
          </a:r>
        </a:p>
      </dsp:txBody>
      <dsp:txXfrm>
        <a:off x="0" y="1006501"/>
        <a:ext cx="6263640" cy="423522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EF1DDC-5858-F14E-BBDC-8EB4AF141056}">
      <dsp:nvSpPr>
        <dsp:cNvPr id="0" name=""/>
        <dsp:cNvSpPr/>
      </dsp:nvSpPr>
      <dsp:spPr>
        <a:xfrm>
          <a:off x="0" y="0"/>
          <a:ext cx="8742263" cy="81166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t>CARDIOVASCULAR/SHOCK </a:t>
          </a:r>
          <a:endParaRPr lang="en-US" sz="2100" b="1" kern="1200" dirty="0"/>
        </a:p>
      </dsp:txBody>
      <dsp:txXfrm>
        <a:off x="23773" y="23773"/>
        <a:ext cx="7797822" cy="764123"/>
      </dsp:txXfrm>
    </dsp:sp>
    <dsp:sp modelId="{DE42A3FB-0B23-F444-ABCD-FFD9EDA7471E}">
      <dsp:nvSpPr>
        <dsp:cNvPr id="0" name=""/>
        <dsp:cNvSpPr/>
      </dsp:nvSpPr>
      <dsp:spPr>
        <a:xfrm>
          <a:off x="732164" y="959245"/>
          <a:ext cx="8742263" cy="811669"/>
        </a:xfrm>
        <a:prstGeom prst="roundRect">
          <a:avLst>
            <a:gd name="adj" fmla="val 100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Defined as global tissue hypoperfusion. </a:t>
          </a:r>
        </a:p>
      </dsp:txBody>
      <dsp:txXfrm>
        <a:off x="755937" y="983018"/>
        <a:ext cx="7434967" cy="764123"/>
      </dsp:txXfrm>
    </dsp:sp>
    <dsp:sp modelId="{3078D9DE-FE07-8B48-A521-F744E7279830}">
      <dsp:nvSpPr>
        <dsp:cNvPr id="0" name=""/>
        <dsp:cNvSpPr/>
      </dsp:nvSpPr>
      <dsp:spPr>
        <a:xfrm>
          <a:off x="1453401" y="1918490"/>
          <a:ext cx="8742263" cy="811669"/>
        </a:xfrm>
        <a:prstGeom prst="roundRect">
          <a:avLst>
            <a:gd name="adj" fmla="val 1000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Clinically defined as a systolic blood pressure less than 90 mmHg. </a:t>
          </a:r>
        </a:p>
      </dsp:txBody>
      <dsp:txXfrm>
        <a:off x="1477174" y="1942263"/>
        <a:ext cx="7445895" cy="764123"/>
      </dsp:txXfrm>
    </dsp:sp>
    <dsp:sp modelId="{1C94BD71-9AF1-864D-A988-BC667AD11B7A}">
      <dsp:nvSpPr>
        <dsp:cNvPr id="0" name=""/>
        <dsp:cNvSpPr/>
      </dsp:nvSpPr>
      <dsp:spPr>
        <a:xfrm>
          <a:off x="2185565" y="2877735"/>
          <a:ext cx="8742263" cy="811669"/>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Current literature supports a systolic blood pressure of 110 mmHg in patients over 65 to be a better benchmark for occult trauma.</a:t>
          </a:r>
        </a:p>
      </dsp:txBody>
      <dsp:txXfrm>
        <a:off x="2209338" y="2901508"/>
        <a:ext cx="7434967" cy="764123"/>
      </dsp:txXfrm>
    </dsp:sp>
    <dsp:sp modelId="{74908554-F826-8A45-BC00-E7D11D4D249E}">
      <dsp:nvSpPr>
        <dsp:cNvPr id="0" name=""/>
        <dsp:cNvSpPr/>
      </dsp:nvSpPr>
      <dsp:spPr>
        <a:xfrm>
          <a:off x="8214678" y="621664"/>
          <a:ext cx="527584" cy="527584"/>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333384" y="621664"/>
        <a:ext cx="290172" cy="397007"/>
      </dsp:txXfrm>
    </dsp:sp>
    <dsp:sp modelId="{AA10A945-D0DD-3A46-A4B0-66D428C00734}">
      <dsp:nvSpPr>
        <dsp:cNvPr id="0" name=""/>
        <dsp:cNvSpPr/>
      </dsp:nvSpPr>
      <dsp:spPr>
        <a:xfrm>
          <a:off x="8946842" y="1580910"/>
          <a:ext cx="527584" cy="527584"/>
        </a:xfrm>
        <a:prstGeom prst="downArrow">
          <a:avLst>
            <a:gd name="adj1" fmla="val 55000"/>
            <a:gd name="adj2" fmla="val 45000"/>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065548" y="1580910"/>
        <a:ext cx="290172" cy="397007"/>
      </dsp:txXfrm>
    </dsp:sp>
    <dsp:sp modelId="{1F68FB4E-7FEB-5948-9A7B-7BC2C2969685}">
      <dsp:nvSpPr>
        <dsp:cNvPr id="0" name=""/>
        <dsp:cNvSpPr/>
      </dsp:nvSpPr>
      <dsp:spPr>
        <a:xfrm>
          <a:off x="9668079" y="2540155"/>
          <a:ext cx="527584" cy="527584"/>
        </a:xfrm>
        <a:prstGeom prst="downArrow">
          <a:avLst>
            <a:gd name="adj1" fmla="val 55000"/>
            <a:gd name="adj2" fmla="val 45000"/>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786785" y="2540155"/>
        <a:ext cx="290172" cy="39700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B29275-FE26-C348-B8C4-9EFA7E10AA3B}">
      <dsp:nvSpPr>
        <dsp:cNvPr id="0" name=""/>
        <dsp:cNvSpPr/>
      </dsp:nvSpPr>
      <dsp:spPr>
        <a:xfrm>
          <a:off x="0" y="170671"/>
          <a:ext cx="6263640" cy="79150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1" kern="1200"/>
            <a:t>CARDIOVASCULAR/SHOCK INDEX: </a:t>
          </a:r>
          <a:endParaRPr lang="en-US" sz="3300" kern="1200"/>
        </a:p>
      </dsp:txBody>
      <dsp:txXfrm>
        <a:off x="38638" y="209309"/>
        <a:ext cx="6186364" cy="714229"/>
      </dsp:txXfrm>
    </dsp:sp>
    <dsp:sp modelId="{A3EA57D2-0DC3-0447-A7D9-3D3223682734}">
      <dsp:nvSpPr>
        <dsp:cNvPr id="0" name=""/>
        <dsp:cNvSpPr/>
      </dsp:nvSpPr>
      <dsp:spPr>
        <a:xfrm>
          <a:off x="0" y="962176"/>
          <a:ext cx="6263640" cy="4371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a:t>The utilization of the shock index has been found to be a more sensitive indicator.  </a:t>
          </a:r>
        </a:p>
        <a:p>
          <a:pPr marL="228600" lvl="1" indent="-228600" algn="l" defTabSz="1155700">
            <a:lnSpc>
              <a:spcPct val="90000"/>
            </a:lnSpc>
            <a:spcBef>
              <a:spcPct val="0"/>
            </a:spcBef>
            <a:spcAft>
              <a:spcPct val="20000"/>
            </a:spcAft>
            <a:buChar char="•"/>
          </a:pPr>
          <a:r>
            <a:rPr lang="en-US" sz="2600" kern="1200"/>
            <a:t>It is calculated as the quotient of the systolic blood pressure by the heart rate (shock index = heart rate/systolic blood pressure). </a:t>
          </a:r>
        </a:p>
        <a:p>
          <a:pPr marL="228600" lvl="1" indent="-228600" algn="l" defTabSz="1155700">
            <a:lnSpc>
              <a:spcPct val="90000"/>
            </a:lnSpc>
            <a:spcBef>
              <a:spcPct val="0"/>
            </a:spcBef>
            <a:spcAft>
              <a:spcPct val="20000"/>
            </a:spcAft>
            <a:buChar char="•"/>
          </a:pPr>
          <a:r>
            <a:rPr lang="en-US" sz="2600" kern="1200"/>
            <a:t>A shock index of 0.5-0.7 is considered normal </a:t>
          </a:r>
        </a:p>
        <a:p>
          <a:pPr marL="228600" lvl="1" indent="-228600" algn="l" defTabSz="1155700">
            <a:lnSpc>
              <a:spcPct val="90000"/>
            </a:lnSpc>
            <a:spcBef>
              <a:spcPct val="0"/>
            </a:spcBef>
            <a:spcAft>
              <a:spcPct val="20000"/>
            </a:spcAft>
            <a:buChar char="•"/>
          </a:pPr>
          <a:r>
            <a:rPr lang="en-US" sz="2600" kern="1200"/>
            <a:t>When it exceeds 0.7, the patient is in shock. </a:t>
          </a:r>
        </a:p>
      </dsp:txBody>
      <dsp:txXfrm>
        <a:off x="0" y="962176"/>
        <a:ext cx="6263640" cy="437184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35A543-2E05-7D47-AB29-5B365C3877BD}">
      <dsp:nvSpPr>
        <dsp:cNvPr id="0" name=""/>
        <dsp:cNvSpPr/>
      </dsp:nvSpPr>
      <dsp:spPr>
        <a:xfrm>
          <a:off x="0" y="15489"/>
          <a:ext cx="6263640" cy="91143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b="1" kern="1200"/>
            <a:t>CARDIOVASCULAR/ RASI</a:t>
          </a:r>
          <a:endParaRPr lang="en-US" sz="3800" kern="1200"/>
        </a:p>
      </dsp:txBody>
      <dsp:txXfrm>
        <a:off x="44492" y="59981"/>
        <a:ext cx="6174656" cy="822446"/>
      </dsp:txXfrm>
    </dsp:sp>
    <dsp:sp modelId="{53C6A8A8-BD03-4A44-A863-0F538EF5484C}">
      <dsp:nvSpPr>
        <dsp:cNvPr id="0" name=""/>
        <dsp:cNvSpPr/>
      </dsp:nvSpPr>
      <dsp:spPr>
        <a:xfrm>
          <a:off x="0" y="926919"/>
          <a:ext cx="6263640" cy="4562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48260" rIns="270256" bIns="48260" numCol="1" spcCol="1270" anchor="t" anchorCtr="0">
          <a:noAutofit/>
        </a:bodyPr>
        <a:lstStyle/>
        <a:p>
          <a:pPr marL="285750" lvl="1" indent="-285750" algn="l" defTabSz="1333500">
            <a:lnSpc>
              <a:spcPct val="90000"/>
            </a:lnSpc>
            <a:spcBef>
              <a:spcPct val="0"/>
            </a:spcBef>
            <a:spcAft>
              <a:spcPct val="20000"/>
            </a:spcAft>
            <a:buChar char="•"/>
          </a:pPr>
          <a:r>
            <a:rPr lang="en-US" sz="3000" kern="1200"/>
            <a:t>RASI: Respiratory adjusted shock index </a:t>
          </a:r>
        </a:p>
        <a:p>
          <a:pPr marL="285750" lvl="1" indent="-285750" algn="l" defTabSz="1333500">
            <a:lnSpc>
              <a:spcPct val="90000"/>
            </a:lnSpc>
            <a:spcBef>
              <a:spcPct val="0"/>
            </a:spcBef>
            <a:spcAft>
              <a:spcPct val="20000"/>
            </a:spcAft>
            <a:buChar char="•"/>
          </a:pPr>
          <a:r>
            <a:rPr lang="en-US" sz="3000" kern="1200"/>
            <a:t>RASI felt to be more sensitive such as the Shock Index</a:t>
          </a:r>
        </a:p>
        <a:p>
          <a:pPr marL="285750" lvl="1" indent="-285750" algn="l" defTabSz="1333500">
            <a:lnSpc>
              <a:spcPct val="90000"/>
            </a:lnSpc>
            <a:spcBef>
              <a:spcPct val="0"/>
            </a:spcBef>
            <a:spcAft>
              <a:spcPct val="20000"/>
            </a:spcAft>
            <a:buChar char="•"/>
          </a:pPr>
          <a:r>
            <a:rPr lang="en-US" sz="3000" kern="1200"/>
            <a:t>RASI is calculated by multiplying the shock index by (respiratory rate/10). </a:t>
          </a:r>
        </a:p>
        <a:p>
          <a:pPr marL="285750" lvl="1" indent="-285750" algn="l" defTabSz="1333500">
            <a:lnSpc>
              <a:spcPct val="90000"/>
            </a:lnSpc>
            <a:spcBef>
              <a:spcPct val="0"/>
            </a:spcBef>
            <a:spcAft>
              <a:spcPct val="20000"/>
            </a:spcAft>
            <a:buChar char="•"/>
          </a:pPr>
          <a:r>
            <a:rPr lang="en-US" sz="3000" kern="1200"/>
            <a:t>When the RASI is greater than 1.3, it suggests that the patient is in occult shock. </a:t>
          </a:r>
        </a:p>
      </dsp:txBody>
      <dsp:txXfrm>
        <a:off x="0" y="926919"/>
        <a:ext cx="6263640" cy="456228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C298F-E44A-C14A-9D94-65B2CD20BC36}">
      <dsp:nvSpPr>
        <dsp:cNvPr id="0" name=""/>
        <dsp:cNvSpPr/>
      </dsp:nvSpPr>
      <dsp:spPr>
        <a:xfrm>
          <a:off x="0" y="102336"/>
          <a:ext cx="6263640" cy="79450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AND NOW THE PHYSICAL</a:t>
          </a:r>
        </a:p>
      </dsp:txBody>
      <dsp:txXfrm>
        <a:off x="38784" y="141120"/>
        <a:ext cx="6186072" cy="716935"/>
      </dsp:txXfrm>
    </dsp:sp>
    <dsp:sp modelId="{286DEECD-9B88-5C4A-986F-C2E9298FF274}">
      <dsp:nvSpPr>
        <dsp:cNvPr id="0" name=""/>
        <dsp:cNvSpPr/>
      </dsp:nvSpPr>
      <dsp:spPr>
        <a:xfrm>
          <a:off x="0" y="954439"/>
          <a:ext cx="6263640" cy="794503"/>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Full evaluation must be performed and not limited to the complaint</a:t>
          </a:r>
        </a:p>
      </dsp:txBody>
      <dsp:txXfrm>
        <a:off x="38784" y="993223"/>
        <a:ext cx="6186072" cy="716935"/>
      </dsp:txXfrm>
    </dsp:sp>
    <dsp:sp modelId="{9D3BB063-2BBC-FD4A-A826-CCC4AA1C4384}">
      <dsp:nvSpPr>
        <dsp:cNvPr id="0" name=""/>
        <dsp:cNvSpPr/>
      </dsp:nvSpPr>
      <dsp:spPr>
        <a:xfrm>
          <a:off x="0" y="1806542"/>
          <a:ext cx="6263640" cy="794503"/>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Elderly tend to downplay injuries.</a:t>
          </a:r>
        </a:p>
      </dsp:txBody>
      <dsp:txXfrm>
        <a:off x="38784" y="1845326"/>
        <a:ext cx="6186072" cy="716935"/>
      </dsp:txXfrm>
    </dsp:sp>
    <dsp:sp modelId="{BE963ADA-9F10-EE45-848A-71D57502EB7B}">
      <dsp:nvSpPr>
        <dsp:cNvPr id="0" name=""/>
        <dsp:cNvSpPr/>
      </dsp:nvSpPr>
      <dsp:spPr>
        <a:xfrm>
          <a:off x="0" y="2658645"/>
          <a:ext cx="6263640" cy="794503"/>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Have delays in recognition of injuries</a:t>
          </a:r>
        </a:p>
      </dsp:txBody>
      <dsp:txXfrm>
        <a:off x="38784" y="2697429"/>
        <a:ext cx="6186072" cy="716935"/>
      </dsp:txXfrm>
    </dsp:sp>
    <dsp:sp modelId="{45476B8D-3EC5-1F4E-86F2-86620B526E31}">
      <dsp:nvSpPr>
        <dsp:cNvPr id="0" name=""/>
        <dsp:cNvSpPr/>
      </dsp:nvSpPr>
      <dsp:spPr>
        <a:xfrm>
          <a:off x="0" y="3510748"/>
          <a:ext cx="6263640" cy="794503"/>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Comorbid issues may blunt their ability to perceive injuries</a:t>
          </a:r>
        </a:p>
      </dsp:txBody>
      <dsp:txXfrm>
        <a:off x="38784" y="3549532"/>
        <a:ext cx="6186072" cy="716935"/>
      </dsp:txXfrm>
    </dsp:sp>
    <dsp:sp modelId="{06B1FE12-2BE4-1441-90B1-7CA0A7FB759B}">
      <dsp:nvSpPr>
        <dsp:cNvPr id="0" name=""/>
        <dsp:cNvSpPr/>
      </dsp:nvSpPr>
      <dsp:spPr>
        <a:xfrm>
          <a:off x="0" y="4305251"/>
          <a:ext cx="6263640" cy="1097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a:t>Neuropathy</a:t>
          </a:r>
        </a:p>
        <a:p>
          <a:pPr marL="171450" lvl="1" indent="-171450" algn="l" defTabSz="711200">
            <a:lnSpc>
              <a:spcPct val="90000"/>
            </a:lnSpc>
            <a:spcBef>
              <a:spcPct val="0"/>
            </a:spcBef>
            <a:spcAft>
              <a:spcPct val="20000"/>
            </a:spcAft>
            <a:buChar char="•"/>
          </a:pPr>
          <a:r>
            <a:rPr lang="en-US" sz="1600" kern="1200"/>
            <a:t>Medications</a:t>
          </a:r>
        </a:p>
        <a:p>
          <a:pPr marL="171450" lvl="1" indent="-171450" algn="l" defTabSz="711200">
            <a:lnSpc>
              <a:spcPct val="90000"/>
            </a:lnSpc>
            <a:spcBef>
              <a:spcPct val="0"/>
            </a:spcBef>
            <a:spcAft>
              <a:spcPct val="20000"/>
            </a:spcAft>
            <a:buChar char="•"/>
          </a:pPr>
          <a:r>
            <a:rPr lang="en-US" sz="1600" kern="1200"/>
            <a:t>Dementia</a:t>
          </a:r>
        </a:p>
        <a:p>
          <a:pPr marL="171450" lvl="1" indent="-171450" algn="l" defTabSz="711200">
            <a:lnSpc>
              <a:spcPct val="90000"/>
            </a:lnSpc>
            <a:spcBef>
              <a:spcPct val="0"/>
            </a:spcBef>
            <a:spcAft>
              <a:spcPct val="20000"/>
            </a:spcAft>
            <a:buChar char="•"/>
          </a:pPr>
          <a:r>
            <a:rPr lang="en-US" sz="1600" kern="1200"/>
            <a:t>Difficulty localizing pain</a:t>
          </a:r>
        </a:p>
      </dsp:txBody>
      <dsp:txXfrm>
        <a:off x="0" y="4305251"/>
        <a:ext cx="6263640" cy="10971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B46748-5018-3B4A-B6F4-645475107719}">
      <dsp:nvSpPr>
        <dsp:cNvPr id="0" name=""/>
        <dsp:cNvSpPr/>
      </dsp:nvSpPr>
      <dsp:spPr>
        <a:xfrm>
          <a:off x="0" y="0"/>
          <a:ext cx="8742263" cy="81166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Not a mark on the patient.  Absolutely no trauma so what happened?</a:t>
          </a:r>
        </a:p>
      </dsp:txBody>
      <dsp:txXfrm>
        <a:off x="23773" y="23773"/>
        <a:ext cx="7797822" cy="764123"/>
      </dsp:txXfrm>
    </dsp:sp>
    <dsp:sp modelId="{03ACDA1C-680F-0A4B-B3EF-0787FB299CC1}">
      <dsp:nvSpPr>
        <dsp:cNvPr id="0" name=""/>
        <dsp:cNvSpPr/>
      </dsp:nvSpPr>
      <dsp:spPr>
        <a:xfrm>
          <a:off x="732164" y="959245"/>
          <a:ext cx="8742263" cy="811669"/>
        </a:xfrm>
        <a:prstGeom prst="roundRect">
          <a:avLst>
            <a:gd name="adj" fmla="val 10000"/>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Coup Counter Coup</a:t>
          </a:r>
        </a:p>
      </dsp:txBody>
      <dsp:txXfrm>
        <a:off x="755937" y="983018"/>
        <a:ext cx="7434967" cy="764123"/>
      </dsp:txXfrm>
    </dsp:sp>
    <dsp:sp modelId="{0AB75651-40A9-F948-9B05-FDBAF3345F2B}">
      <dsp:nvSpPr>
        <dsp:cNvPr id="0" name=""/>
        <dsp:cNvSpPr/>
      </dsp:nvSpPr>
      <dsp:spPr>
        <a:xfrm>
          <a:off x="1453401" y="1918490"/>
          <a:ext cx="8742263" cy="811669"/>
        </a:xfrm>
        <a:prstGeom prst="roundRect">
          <a:avLst>
            <a:gd name="adj" fmla="val 10000"/>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Fell later</a:t>
          </a:r>
        </a:p>
      </dsp:txBody>
      <dsp:txXfrm>
        <a:off x="1477174" y="1942263"/>
        <a:ext cx="7445895" cy="764123"/>
      </dsp:txXfrm>
    </dsp:sp>
    <dsp:sp modelId="{CF26D6CD-2D8D-2544-899A-2767B2535252}">
      <dsp:nvSpPr>
        <dsp:cNvPr id="0" name=""/>
        <dsp:cNvSpPr/>
      </dsp:nvSpPr>
      <dsp:spPr>
        <a:xfrm>
          <a:off x="2185565" y="2877735"/>
          <a:ext cx="8742263" cy="811669"/>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Von Willebrand’s!</a:t>
          </a:r>
        </a:p>
      </dsp:txBody>
      <dsp:txXfrm>
        <a:off x="2209338" y="2901508"/>
        <a:ext cx="7434967" cy="764123"/>
      </dsp:txXfrm>
    </dsp:sp>
    <dsp:sp modelId="{DD9A253E-5855-5041-85E9-FF3D1C9AFA9D}">
      <dsp:nvSpPr>
        <dsp:cNvPr id="0" name=""/>
        <dsp:cNvSpPr/>
      </dsp:nvSpPr>
      <dsp:spPr>
        <a:xfrm>
          <a:off x="8214678" y="621664"/>
          <a:ext cx="527584" cy="527584"/>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333384" y="621664"/>
        <a:ext cx="290172" cy="397007"/>
      </dsp:txXfrm>
    </dsp:sp>
    <dsp:sp modelId="{2E5F5039-D256-7249-9352-6F18AA947E77}">
      <dsp:nvSpPr>
        <dsp:cNvPr id="0" name=""/>
        <dsp:cNvSpPr/>
      </dsp:nvSpPr>
      <dsp:spPr>
        <a:xfrm>
          <a:off x="8946842" y="1580910"/>
          <a:ext cx="527584" cy="527584"/>
        </a:xfrm>
        <a:prstGeom prst="downArrow">
          <a:avLst>
            <a:gd name="adj1" fmla="val 55000"/>
            <a:gd name="adj2" fmla="val 45000"/>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065548" y="1580910"/>
        <a:ext cx="290172" cy="397007"/>
      </dsp:txXfrm>
    </dsp:sp>
    <dsp:sp modelId="{6313932B-2BFC-DC4F-8540-D91C0575ACF8}">
      <dsp:nvSpPr>
        <dsp:cNvPr id="0" name=""/>
        <dsp:cNvSpPr/>
      </dsp:nvSpPr>
      <dsp:spPr>
        <a:xfrm>
          <a:off x="9668079" y="2540155"/>
          <a:ext cx="527584" cy="527584"/>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786785" y="2540155"/>
        <a:ext cx="290172" cy="39700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C819F-5C61-7849-A797-3282A7D284EA}">
      <dsp:nvSpPr>
        <dsp:cNvPr id="0" name=""/>
        <dsp:cNvSpPr/>
      </dsp:nvSpPr>
      <dsp:spPr>
        <a:xfrm>
          <a:off x="0" y="71693"/>
          <a:ext cx="6263640" cy="12712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Had been seen earlier in the day.</a:t>
          </a:r>
        </a:p>
      </dsp:txBody>
      <dsp:txXfrm>
        <a:off x="62055" y="133748"/>
        <a:ext cx="6139530" cy="1147095"/>
      </dsp:txXfrm>
    </dsp:sp>
    <dsp:sp modelId="{32FE9DD5-99A4-2946-AB1B-B151A6508B28}">
      <dsp:nvSpPr>
        <dsp:cNvPr id="0" name=""/>
        <dsp:cNvSpPr/>
      </dsp:nvSpPr>
      <dsp:spPr>
        <a:xfrm>
          <a:off x="0" y="1435058"/>
          <a:ext cx="6263640" cy="12712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Missed seat and fell on porch floor</a:t>
          </a:r>
        </a:p>
      </dsp:txBody>
      <dsp:txXfrm>
        <a:off x="62055" y="1497113"/>
        <a:ext cx="6139530" cy="1147095"/>
      </dsp:txXfrm>
    </dsp:sp>
    <dsp:sp modelId="{7D5BDE71-1B98-D446-A2ED-595FF4CC7B2B}">
      <dsp:nvSpPr>
        <dsp:cNvPr id="0" name=""/>
        <dsp:cNvSpPr/>
      </dsp:nvSpPr>
      <dsp:spPr>
        <a:xfrm>
          <a:off x="0" y="2798423"/>
          <a:ext cx="6263640" cy="12712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Neighbor interpreted for patient.  Minimal English</a:t>
          </a:r>
        </a:p>
      </dsp:txBody>
      <dsp:txXfrm>
        <a:off x="62055" y="2860478"/>
        <a:ext cx="6139530" cy="1147095"/>
      </dsp:txXfrm>
    </dsp:sp>
    <dsp:sp modelId="{BA05263C-D0B0-E641-BC04-3CCE665FDBF2}">
      <dsp:nvSpPr>
        <dsp:cNvPr id="0" name=""/>
        <dsp:cNvSpPr/>
      </dsp:nvSpPr>
      <dsp:spPr>
        <a:xfrm>
          <a:off x="0" y="4161789"/>
          <a:ext cx="6263640" cy="12712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CALL CANCELLED</a:t>
          </a:r>
        </a:p>
      </dsp:txBody>
      <dsp:txXfrm>
        <a:off x="62055" y="4223844"/>
        <a:ext cx="6139530" cy="114709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A43273-7D96-8E48-9043-16DB87774384}">
      <dsp:nvSpPr>
        <dsp:cNvPr id="0" name=""/>
        <dsp:cNvSpPr/>
      </dsp:nvSpPr>
      <dsp:spPr>
        <a:xfrm>
          <a:off x="0" y="11596"/>
          <a:ext cx="6263640" cy="98338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CHEST INJURIES</a:t>
          </a:r>
        </a:p>
      </dsp:txBody>
      <dsp:txXfrm>
        <a:off x="48005" y="59601"/>
        <a:ext cx="6167630" cy="887374"/>
      </dsp:txXfrm>
    </dsp:sp>
    <dsp:sp modelId="{073A13E6-F748-9C41-A702-38783928F928}">
      <dsp:nvSpPr>
        <dsp:cNvPr id="0" name=""/>
        <dsp:cNvSpPr/>
      </dsp:nvSpPr>
      <dsp:spPr>
        <a:xfrm>
          <a:off x="0" y="994981"/>
          <a:ext cx="6263640" cy="4498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52070" rIns="291592" bIns="52070" numCol="1" spcCol="1270" anchor="t" anchorCtr="0">
          <a:noAutofit/>
        </a:bodyPr>
        <a:lstStyle/>
        <a:p>
          <a:pPr marL="285750" lvl="1" indent="-285750" algn="l" defTabSz="1422400">
            <a:lnSpc>
              <a:spcPct val="90000"/>
            </a:lnSpc>
            <a:spcBef>
              <a:spcPct val="0"/>
            </a:spcBef>
            <a:spcAft>
              <a:spcPct val="20000"/>
            </a:spcAft>
            <a:buChar char="•"/>
          </a:pPr>
          <a:r>
            <a:rPr lang="en-US" sz="3200" kern="1200"/>
            <a:t>Rib fractures most common form of chest injuries in elderly</a:t>
          </a:r>
        </a:p>
        <a:p>
          <a:pPr marL="285750" lvl="1" indent="-285750" algn="l" defTabSz="1422400">
            <a:lnSpc>
              <a:spcPct val="90000"/>
            </a:lnSpc>
            <a:spcBef>
              <a:spcPct val="0"/>
            </a:spcBef>
            <a:spcAft>
              <a:spcPct val="20000"/>
            </a:spcAft>
            <a:buChar char="•"/>
          </a:pPr>
          <a:r>
            <a:rPr lang="en-US" sz="3200" kern="1200"/>
            <a:t>Mortality increases by about 19 percent for each rib fracture in those over 65 years of age</a:t>
          </a:r>
        </a:p>
        <a:p>
          <a:pPr marL="285750" lvl="1" indent="-285750" algn="l" defTabSz="1422400">
            <a:lnSpc>
              <a:spcPct val="90000"/>
            </a:lnSpc>
            <a:spcBef>
              <a:spcPct val="0"/>
            </a:spcBef>
            <a:spcAft>
              <a:spcPct val="20000"/>
            </a:spcAft>
            <a:buChar char="•"/>
          </a:pPr>
          <a:r>
            <a:rPr lang="en-US" sz="3200" kern="1200"/>
            <a:t>High risk for pulmonary infections</a:t>
          </a:r>
        </a:p>
        <a:p>
          <a:pPr marL="285750" lvl="1" indent="-285750" algn="l" defTabSz="1422400">
            <a:lnSpc>
              <a:spcPct val="90000"/>
            </a:lnSpc>
            <a:spcBef>
              <a:spcPct val="0"/>
            </a:spcBef>
            <a:spcAft>
              <a:spcPct val="20000"/>
            </a:spcAft>
            <a:buChar char="•"/>
          </a:pPr>
          <a:r>
            <a:rPr lang="en-US" sz="3200" kern="1200"/>
            <a:t>Worsened by comorbid pulmonary conditions like COPD</a:t>
          </a:r>
        </a:p>
      </dsp:txBody>
      <dsp:txXfrm>
        <a:off x="0" y="994981"/>
        <a:ext cx="6263640" cy="449810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A4F0B-C754-E640-A720-B2634AE4A1BB}">
      <dsp:nvSpPr>
        <dsp:cNvPr id="0" name=""/>
        <dsp:cNvSpPr/>
      </dsp:nvSpPr>
      <dsp:spPr>
        <a:xfrm>
          <a:off x="853" y="21822"/>
          <a:ext cx="3457633" cy="414916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537" tIns="0" rIns="341537" bIns="330200" numCol="1" spcCol="1270" anchor="t" anchorCtr="0">
          <a:noAutofit/>
        </a:bodyPr>
        <a:lstStyle/>
        <a:p>
          <a:pPr marL="0" lvl="0" indent="0" algn="l" defTabSz="1155700">
            <a:lnSpc>
              <a:spcPct val="90000"/>
            </a:lnSpc>
            <a:spcBef>
              <a:spcPct val="0"/>
            </a:spcBef>
            <a:spcAft>
              <a:spcPct val="35000"/>
            </a:spcAft>
            <a:buNone/>
          </a:pPr>
          <a:r>
            <a:rPr lang="en-US" sz="2600" kern="1200"/>
            <a:t>74 y/o male complained of syncope just prior to hitting a fence</a:t>
          </a:r>
        </a:p>
      </dsp:txBody>
      <dsp:txXfrm>
        <a:off x="853" y="1681486"/>
        <a:ext cx="3457633" cy="2489496"/>
      </dsp:txXfrm>
    </dsp:sp>
    <dsp:sp modelId="{CC6DE5D2-C90A-5E42-BD18-34ED7F7E75E7}">
      <dsp:nvSpPr>
        <dsp:cNvPr id="0" name=""/>
        <dsp:cNvSpPr/>
      </dsp:nvSpPr>
      <dsp:spPr>
        <a:xfrm>
          <a:off x="853" y="21822"/>
          <a:ext cx="3457633" cy="165966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41537" tIns="165100" rIns="341537"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853" y="21822"/>
        <a:ext cx="3457633" cy="1659664"/>
      </dsp:txXfrm>
    </dsp:sp>
    <dsp:sp modelId="{41FA6746-EB5D-8547-85AC-466CAACCD433}">
      <dsp:nvSpPr>
        <dsp:cNvPr id="0" name=""/>
        <dsp:cNvSpPr/>
      </dsp:nvSpPr>
      <dsp:spPr>
        <a:xfrm>
          <a:off x="3735097" y="21822"/>
          <a:ext cx="3457633" cy="414916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537" tIns="0" rIns="341537" bIns="330200" numCol="1" spcCol="1270" anchor="t" anchorCtr="0">
          <a:noAutofit/>
        </a:bodyPr>
        <a:lstStyle/>
        <a:p>
          <a:pPr marL="0" lvl="0" indent="0" algn="l" defTabSz="1155700">
            <a:lnSpc>
              <a:spcPct val="90000"/>
            </a:lnSpc>
            <a:spcBef>
              <a:spcPct val="0"/>
            </a:spcBef>
            <a:spcAft>
              <a:spcPct val="35000"/>
            </a:spcAft>
            <a:buNone/>
          </a:pPr>
          <a:r>
            <a:rPr lang="en-US" sz="2600" kern="1200"/>
            <a:t>States he became very lightheaded and not sure if he had chest pain</a:t>
          </a:r>
        </a:p>
      </dsp:txBody>
      <dsp:txXfrm>
        <a:off x="3735097" y="1681486"/>
        <a:ext cx="3457633" cy="2489496"/>
      </dsp:txXfrm>
    </dsp:sp>
    <dsp:sp modelId="{EA01B910-789F-2E44-B449-A8957A7D83CE}">
      <dsp:nvSpPr>
        <dsp:cNvPr id="0" name=""/>
        <dsp:cNvSpPr/>
      </dsp:nvSpPr>
      <dsp:spPr>
        <a:xfrm>
          <a:off x="3735097" y="21822"/>
          <a:ext cx="3457633" cy="165966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41537" tIns="165100" rIns="341537"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3735097" y="21822"/>
        <a:ext cx="3457633" cy="1659664"/>
      </dsp:txXfrm>
    </dsp:sp>
    <dsp:sp modelId="{971047FC-6146-9842-95E2-3BE4E840586C}">
      <dsp:nvSpPr>
        <dsp:cNvPr id="0" name=""/>
        <dsp:cNvSpPr/>
      </dsp:nvSpPr>
      <dsp:spPr>
        <a:xfrm>
          <a:off x="7469341" y="21822"/>
          <a:ext cx="3457633" cy="414916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537" tIns="0" rIns="341537" bIns="330200" numCol="1" spcCol="1270" anchor="t" anchorCtr="0">
          <a:noAutofit/>
        </a:bodyPr>
        <a:lstStyle/>
        <a:p>
          <a:pPr marL="0" lvl="0" indent="0" algn="l" defTabSz="1155700">
            <a:lnSpc>
              <a:spcPct val="90000"/>
            </a:lnSpc>
            <a:spcBef>
              <a:spcPct val="0"/>
            </a:spcBef>
            <a:spcAft>
              <a:spcPct val="35000"/>
            </a:spcAft>
            <a:buNone/>
          </a:pPr>
          <a:r>
            <a:rPr lang="en-US" sz="2600" kern="1200"/>
            <a:t>Does not recall hitting fence</a:t>
          </a:r>
        </a:p>
      </dsp:txBody>
      <dsp:txXfrm>
        <a:off x="7469341" y="1681486"/>
        <a:ext cx="3457633" cy="2489496"/>
      </dsp:txXfrm>
    </dsp:sp>
    <dsp:sp modelId="{2A2D4023-84C7-1A46-A241-EE47C4C3376B}">
      <dsp:nvSpPr>
        <dsp:cNvPr id="0" name=""/>
        <dsp:cNvSpPr/>
      </dsp:nvSpPr>
      <dsp:spPr>
        <a:xfrm>
          <a:off x="7469341" y="21822"/>
          <a:ext cx="3457633" cy="165966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41537" tIns="165100" rIns="341537"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7469341" y="21822"/>
        <a:ext cx="3457633" cy="165966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8EF50D-B351-7D4A-8B55-9B66FCB3A8D3}">
      <dsp:nvSpPr>
        <dsp:cNvPr id="0" name=""/>
        <dsp:cNvSpPr/>
      </dsp:nvSpPr>
      <dsp:spPr>
        <a:xfrm>
          <a:off x="307345" y="1546"/>
          <a:ext cx="3222855" cy="193371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EXAM</a:t>
          </a:r>
        </a:p>
      </dsp:txBody>
      <dsp:txXfrm>
        <a:off x="307345" y="1546"/>
        <a:ext cx="3222855" cy="1933713"/>
      </dsp:txXfrm>
    </dsp:sp>
    <dsp:sp modelId="{DA400DDA-6269-894D-A7C2-CB5161771B3D}">
      <dsp:nvSpPr>
        <dsp:cNvPr id="0" name=""/>
        <dsp:cNvSpPr/>
      </dsp:nvSpPr>
      <dsp:spPr>
        <a:xfrm>
          <a:off x="3852486" y="1546"/>
          <a:ext cx="3222855" cy="193371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Normal vitals</a:t>
          </a:r>
        </a:p>
      </dsp:txBody>
      <dsp:txXfrm>
        <a:off x="3852486" y="1546"/>
        <a:ext cx="3222855" cy="1933713"/>
      </dsp:txXfrm>
    </dsp:sp>
    <dsp:sp modelId="{DB972DAB-40C7-C747-9849-F3AC00E15DC3}">
      <dsp:nvSpPr>
        <dsp:cNvPr id="0" name=""/>
        <dsp:cNvSpPr/>
      </dsp:nvSpPr>
      <dsp:spPr>
        <a:xfrm>
          <a:off x="7397627" y="1546"/>
          <a:ext cx="3222855" cy="193371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Facial bruising</a:t>
          </a:r>
        </a:p>
      </dsp:txBody>
      <dsp:txXfrm>
        <a:off x="7397627" y="1546"/>
        <a:ext cx="3222855" cy="1933713"/>
      </dsp:txXfrm>
    </dsp:sp>
    <dsp:sp modelId="{187B53AB-559D-9547-9781-35678FE80E2D}">
      <dsp:nvSpPr>
        <dsp:cNvPr id="0" name=""/>
        <dsp:cNvSpPr/>
      </dsp:nvSpPr>
      <dsp:spPr>
        <a:xfrm>
          <a:off x="2079915" y="2257545"/>
          <a:ext cx="3222855" cy="193371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Tender chest wall with bruising</a:t>
          </a:r>
        </a:p>
      </dsp:txBody>
      <dsp:txXfrm>
        <a:off x="2079915" y="2257545"/>
        <a:ext cx="3222855" cy="1933713"/>
      </dsp:txXfrm>
    </dsp:sp>
    <dsp:sp modelId="{40D09A48-DB66-4148-83EC-82A6D85130F8}">
      <dsp:nvSpPr>
        <dsp:cNvPr id="0" name=""/>
        <dsp:cNvSpPr/>
      </dsp:nvSpPr>
      <dsp:spPr>
        <a:xfrm>
          <a:off x="5625057" y="2257545"/>
          <a:ext cx="3222855" cy="193371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Tender abdomen</a:t>
          </a:r>
        </a:p>
      </dsp:txBody>
      <dsp:txXfrm>
        <a:off x="5625057" y="2257545"/>
        <a:ext cx="3222855" cy="19337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3B53A2-CEA9-9D4A-B7FC-D95F36F5F749}">
      <dsp:nvSpPr>
        <dsp:cNvPr id="0" name=""/>
        <dsp:cNvSpPr/>
      </dsp:nvSpPr>
      <dsp:spPr>
        <a:xfrm>
          <a:off x="0" y="348263"/>
          <a:ext cx="6263640" cy="7675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NUTRITION</a:t>
          </a:r>
          <a:endParaRPr lang="en-US" sz="3200" kern="1200" dirty="0"/>
        </a:p>
      </dsp:txBody>
      <dsp:txXfrm>
        <a:off x="37467" y="385730"/>
        <a:ext cx="6188706" cy="692586"/>
      </dsp:txXfrm>
    </dsp:sp>
    <dsp:sp modelId="{BB1304B7-22BF-EB4F-9609-471E618B0382}">
      <dsp:nvSpPr>
        <dsp:cNvPr id="0" name=""/>
        <dsp:cNvSpPr/>
      </dsp:nvSpPr>
      <dsp:spPr>
        <a:xfrm>
          <a:off x="0" y="1115783"/>
          <a:ext cx="6263640" cy="4040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dirty="0"/>
            <a:t>Elderly may have various degrees of malnutrition </a:t>
          </a:r>
        </a:p>
        <a:p>
          <a:pPr marL="457200" lvl="2" indent="-228600" algn="l" defTabSz="1111250">
            <a:lnSpc>
              <a:spcPct val="90000"/>
            </a:lnSpc>
            <a:spcBef>
              <a:spcPct val="0"/>
            </a:spcBef>
            <a:spcAft>
              <a:spcPct val="20000"/>
            </a:spcAft>
            <a:buChar char="•"/>
          </a:pPr>
          <a:r>
            <a:rPr lang="en-US" sz="2500" kern="1200"/>
            <a:t>Poor protein or total caloric intake </a:t>
          </a:r>
        </a:p>
        <a:p>
          <a:pPr marL="457200" lvl="2" indent="-228600" algn="l" defTabSz="1111250">
            <a:lnSpc>
              <a:spcPct val="90000"/>
            </a:lnSpc>
            <a:spcBef>
              <a:spcPct val="0"/>
            </a:spcBef>
            <a:spcAft>
              <a:spcPct val="20000"/>
            </a:spcAft>
            <a:buChar char="•"/>
          </a:pPr>
          <a:r>
            <a:rPr lang="en-US" sz="2500" kern="1200"/>
            <a:t>Mineral and supplement deficiencies. </a:t>
          </a:r>
        </a:p>
        <a:p>
          <a:pPr marL="228600" lvl="1" indent="-228600" algn="l" defTabSz="1111250">
            <a:lnSpc>
              <a:spcPct val="90000"/>
            </a:lnSpc>
            <a:spcBef>
              <a:spcPct val="0"/>
            </a:spcBef>
            <a:spcAft>
              <a:spcPct val="20000"/>
            </a:spcAft>
            <a:buChar char="•"/>
          </a:pPr>
          <a:r>
            <a:rPr lang="en-US" sz="2500" kern="1200" dirty="0"/>
            <a:t>Nutritional deficiencies significantly effect </a:t>
          </a:r>
        </a:p>
        <a:p>
          <a:pPr marL="457200" lvl="2" indent="-228600" algn="l" defTabSz="1111250">
            <a:lnSpc>
              <a:spcPct val="90000"/>
            </a:lnSpc>
            <a:spcBef>
              <a:spcPct val="0"/>
            </a:spcBef>
            <a:spcAft>
              <a:spcPct val="20000"/>
            </a:spcAft>
            <a:buChar char="•"/>
          </a:pPr>
          <a:r>
            <a:rPr lang="en-US" sz="2500" kern="1200"/>
            <a:t>Healing</a:t>
          </a:r>
        </a:p>
        <a:p>
          <a:pPr marL="457200" lvl="2" indent="-228600" algn="l" defTabSz="1111250">
            <a:lnSpc>
              <a:spcPct val="90000"/>
            </a:lnSpc>
            <a:spcBef>
              <a:spcPct val="0"/>
            </a:spcBef>
            <a:spcAft>
              <a:spcPct val="20000"/>
            </a:spcAft>
            <a:buChar char="•"/>
          </a:pPr>
          <a:r>
            <a:rPr lang="en-US" sz="2500" kern="1200"/>
            <a:t>Result in immune suppression impacting the ability to fight off infection. </a:t>
          </a:r>
        </a:p>
        <a:p>
          <a:pPr marL="457200" lvl="2" indent="-228600" algn="l" defTabSz="1111250">
            <a:lnSpc>
              <a:spcPct val="90000"/>
            </a:lnSpc>
            <a:spcBef>
              <a:spcPct val="0"/>
            </a:spcBef>
            <a:spcAft>
              <a:spcPct val="20000"/>
            </a:spcAft>
            <a:buChar char="•"/>
          </a:pPr>
          <a:r>
            <a:rPr lang="en-US" sz="2500" kern="1200" dirty="0"/>
            <a:t>Makes them more susceptible to more morbidity and higher risk of mortality.</a:t>
          </a:r>
        </a:p>
      </dsp:txBody>
      <dsp:txXfrm>
        <a:off x="0" y="1115783"/>
        <a:ext cx="6263640" cy="404064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D7866-B11F-0D4E-9355-A5317A89CE00}">
      <dsp:nvSpPr>
        <dsp:cNvPr id="0" name=""/>
        <dsp:cNvSpPr/>
      </dsp:nvSpPr>
      <dsp:spPr>
        <a:xfrm>
          <a:off x="0" y="51929"/>
          <a:ext cx="6666833" cy="262175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CT’s Head Neck Chest and Abdomen negative</a:t>
          </a:r>
        </a:p>
      </dsp:txBody>
      <dsp:txXfrm>
        <a:off x="127983" y="179912"/>
        <a:ext cx="6410867" cy="2365784"/>
      </dsp:txXfrm>
    </dsp:sp>
    <dsp:sp modelId="{52EC691C-88C2-F34F-94FA-10804A2338BA}">
      <dsp:nvSpPr>
        <dsp:cNvPr id="0" name=""/>
        <dsp:cNvSpPr/>
      </dsp:nvSpPr>
      <dsp:spPr>
        <a:xfrm>
          <a:off x="0" y="2780239"/>
          <a:ext cx="6666833" cy="262175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Transferred to Boston Hospital specifically for cardiac evaluation after trauma clearance.</a:t>
          </a:r>
        </a:p>
      </dsp:txBody>
      <dsp:txXfrm>
        <a:off x="127983" y="2908222"/>
        <a:ext cx="6410867" cy="236578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D7866-B11F-0D4E-9355-A5317A89CE00}">
      <dsp:nvSpPr>
        <dsp:cNvPr id="0" name=""/>
        <dsp:cNvSpPr/>
      </dsp:nvSpPr>
      <dsp:spPr>
        <a:xfrm>
          <a:off x="0" y="42799"/>
          <a:ext cx="6666833" cy="127296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Seen by me again 3 days later for continued chest pain</a:t>
          </a:r>
        </a:p>
      </dsp:txBody>
      <dsp:txXfrm>
        <a:off x="62141" y="104940"/>
        <a:ext cx="6542551" cy="1148678"/>
      </dsp:txXfrm>
    </dsp:sp>
    <dsp:sp modelId="{52EC691C-88C2-F34F-94FA-10804A2338BA}">
      <dsp:nvSpPr>
        <dsp:cNvPr id="0" name=""/>
        <dsp:cNvSpPr/>
      </dsp:nvSpPr>
      <dsp:spPr>
        <a:xfrm>
          <a:off x="0" y="1407919"/>
          <a:ext cx="6666833" cy="1272960"/>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Was admitted overnight at Boston hospital by trauma service</a:t>
          </a:r>
        </a:p>
      </dsp:txBody>
      <dsp:txXfrm>
        <a:off x="62141" y="1470060"/>
        <a:ext cx="6542551" cy="1148678"/>
      </dsp:txXfrm>
    </dsp:sp>
    <dsp:sp modelId="{FCBB2A2B-34D6-6941-91E6-D1979F0821EF}">
      <dsp:nvSpPr>
        <dsp:cNvPr id="0" name=""/>
        <dsp:cNvSpPr/>
      </dsp:nvSpPr>
      <dsp:spPr>
        <a:xfrm>
          <a:off x="0" y="2773040"/>
          <a:ext cx="6666833" cy="1272960"/>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Never seen by cardiology</a:t>
          </a:r>
        </a:p>
      </dsp:txBody>
      <dsp:txXfrm>
        <a:off x="62141" y="2835181"/>
        <a:ext cx="6542551" cy="1148678"/>
      </dsp:txXfrm>
    </dsp:sp>
    <dsp:sp modelId="{411E5B51-818A-334C-A794-4FA72D0D4297}">
      <dsp:nvSpPr>
        <dsp:cNvPr id="0" name=""/>
        <dsp:cNvSpPr/>
      </dsp:nvSpPr>
      <dsp:spPr>
        <a:xfrm>
          <a:off x="0" y="4138160"/>
          <a:ext cx="6666833" cy="127296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Ruled in and admitted to our hospital</a:t>
          </a:r>
        </a:p>
      </dsp:txBody>
      <dsp:txXfrm>
        <a:off x="62141" y="4200301"/>
        <a:ext cx="6542551" cy="114867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C0CEBB-4485-FE4C-9C7E-0B651C60B95B}">
      <dsp:nvSpPr>
        <dsp:cNvPr id="0" name=""/>
        <dsp:cNvSpPr/>
      </dsp:nvSpPr>
      <dsp:spPr>
        <a:xfrm>
          <a:off x="0" y="30968"/>
          <a:ext cx="6263640" cy="119925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l" defTabSz="2222500">
            <a:lnSpc>
              <a:spcPct val="90000"/>
            </a:lnSpc>
            <a:spcBef>
              <a:spcPct val="0"/>
            </a:spcBef>
            <a:spcAft>
              <a:spcPct val="35000"/>
            </a:spcAft>
            <a:buNone/>
          </a:pPr>
          <a:r>
            <a:rPr lang="en-US" sz="5000" kern="1200"/>
            <a:t>ABDOMINAL INJURIES</a:t>
          </a:r>
        </a:p>
      </dsp:txBody>
      <dsp:txXfrm>
        <a:off x="58543" y="89511"/>
        <a:ext cx="6146554" cy="1082164"/>
      </dsp:txXfrm>
    </dsp:sp>
    <dsp:sp modelId="{ECAEC967-8D35-5749-80B8-A1305B609D5A}">
      <dsp:nvSpPr>
        <dsp:cNvPr id="0" name=""/>
        <dsp:cNvSpPr/>
      </dsp:nvSpPr>
      <dsp:spPr>
        <a:xfrm>
          <a:off x="0" y="1230218"/>
          <a:ext cx="6263640" cy="4243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63500" rIns="355600" bIns="63500" numCol="1" spcCol="1270" anchor="t" anchorCtr="0">
          <a:noAutofit/>
        </a:bodyPr>
        <a:lstStyle/>
        <a:p>
          <a:pPr marL="285750" lvl="1" indent="-285750" algn="l" defTabSz="1733550">
            <a:lnSpc>
              <a:spcPct val="90000"/>
            </a:lnSpc>
            <a:spcBef>
              <a:spcPct val="0"/>
            </a:spcBef>
            <a:spcAft>
              <a:spcPct val="20000"/>
            </a:spcAft>
            <a:buChar char="•"/>
          </a:pPr>
          <a:r>
            <a:rPr lang="en-US" sz="3900" kern="1200"/>
            <a:t>Injury patterns similar to younger population</a:t>
          </a:r>
        </a:p>
        <a:p>
          <a:pPr marL="285750" lvl="1" indent="-285750" algn="l" defTabSz="1733550">
            <a:lnSpc>
              <a:spcPct val="90000"/>
            </a:lnSpc>
            <a:spcBef>
              <a:spcPct val="0"/>
            </a:spcBef>
            <a:spcAft>
              <a:spcPct val="20000"/>
            </a:spcAft>
            <a:buChar char="•"/>
          </a:pPr>
          <a:r>
            <a:rPr lang="en-US" sz="3900" kern="1200"/>
            <a:t>Have diminished pain sensation</a:t>
          </a:r>
        </a:p>
        <a:p>
          <a:pPr marL="285750" lvl="1" indent="-285750" algn="l" defTabSz="1733550">
            <a:lnSpc>
              <a:spcPct val="90000"/>
            </a:lnSpc>
            <a:spcBef>
              <a:spcPct val="0"/>
            </a:spcBef>
            <a:spcAft>
              <a:spcPct val="20000"/>
            </a:spcAft>
            <a:buChar char="•"/>
          </a:pPr>
          <a:r>
            <a:rPr lang="en-US" sz="3900" kern="1200"/>
            <a:t>Harder to examine due to laxity of abdominal wall musculature</a:t>
          </a:r>
        </a:p>
      </dsp:txBody>
      <dsp:txXfrm>
        <a:off x="0" y="1230218"/>
        <a:ext cx="6263640" cy="424350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E67511-0C49-744E-AE90-631A02A38DCE}">
      <dsp:nvSpPr>
        <dsp:cNvPr id="0" name=""/>
        <dsp:cNvSpPr/>
      </dsp:nvSpPr>
      <dsp:spPr>
        <a:xfrm>
          <a:off x="0" y="1530426"/>
          <a:ext cx="6367912" cy="16450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Prehospital care represents an essential and important part of the patient’s journey and plays a significant role in determining outcomes. </a:t>
          </a:r>
          <a:r>
            <a:rPr lang="en-US" sz="1900" b="1" kern="1200" dirty="0"/>
            <a:t>One of the main principles of prehospital care is to get the right patient, to the right place, at the right time</a:t>
          </a:r>
        </a:p>
      </dsp:txBody>
      <dsp:txXfrm>
        <a:off x="80303" y="1610729"/>
        <a:ext cx="6207306" cy="1484414"/>
      </dsp:txXfrm>
    </dsp:sp>
    <dsp:sp modelId="{AE809F6E-2E63-D845-84FF-D1E3D7F13365}">
      <dsp:nvSpPr>
        <dsp:cNvPr id="0" name=""/>
        <dsp:cNvSpPr/>
      </dsp:nvSpPr>
      <dsp:spPr>
        <a:xfrm>
          <a:off x="0" y="3230166"/>
          <a:ext cx="6367912" cy="164502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https://www.ncbi.nlm.nih.gov/pmc/articles/PMC8009532/</a:t>
          </a:r>
        </a:p>
      </dsp:txBody>
      <dsp:txXfrm>
        <a:off x="80303" y="3310469"/>
        <a:ext cx="6207306" cy="148441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1C1595-0F8F-3146-B991-0D1A0F7E4343}">
      <dsp:nvSpPr>
        <dsp:cNvPr id="0" name=""/>
        <dsp:cNvSpPr/>
      </dsp:nvSpPr>
      <dsp:spPr>
        <a:xfrm>
          <a:off x="0" y="582570"/>
          <a:ext cx="6263640" cy="139851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Current triage tools predominantly assess injury severity or high-energy mechanism.</a:t>
          </a:r>
        </a:p>
      </dsp:txBody>
      <dsp:txXfrm>
        <a:off x="68270" y="650840"/>
        <a:ext cx="6127100" cy="1261975"/>
      </dsp:txXfrm>
    </dsp:sp>
    <dsp:sp modelId="{8B54BBCF-E07B-F741-B556-C8D280F7579D}">
      <dsp:nvSpPr>
        <dsp:cNvPr id="0" name=""/>
        <dsp:cNvSpPr/>
      </dsp:nvSpPr>
      <dsp:spPr>
        <a:xfrm>
          <a:off x="0" y="2053086"/>
          <a:ext cx="6263640" cy="1398515"/>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However, older people usually have injuries compounded by multimorbidity and frailty.</a:t>
          </a:r>
        </a:p>
      </dsp:txBody>
      <dsp:txXfrm>
        <a:off x="68270" y="2121356"/>
        <a:ext cx="6127100" cy="1261975"/>
      </dsp:txXfrm>
    </dsp:sp>
    <dsp:sp modelId="{5BADC902-F865-1447-9157-697ECA37CE9E}">
      <dsp:nvSpPr>
        <dsp:cNvPr id="0" name=""/>
        <dsp:cNvSpPr/>
      </dsp:nvSpPr>
      <dsp:spPr>
        <a:xfrm>
          <a:off x="0" y="3523601"/>
          <a:ext cx="6263640" cy="139851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They also exhibit age-related anatomical and physiological changes, which could adversely affect the accuracy of the triage tool.</a:t>
          </a:r>
        </a:p>
      </dsp:txBody>
      <dsp:txXfrm>
        <a:off x="68270" y="3591871"/>
        <a:ext cx="6127100" cy="1261975"/>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B3424C-092A-B049-99B4-9A04E2BC6A0F}">
      <dsp:nvSpPr>
        <dsp:cNvPr id="0" name=""/>
        <dsp:cNvSpPr/>
      </dsp:nvSpPr>
      <dsp:spPr>
        <a:xfrm>
          <a:off x="0" y="21900"/>
          <a:ext cx="6492875" cy="7956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Older adults are often under triaged away from trauma centers.</a:t>
          </a:r>
        </a:p>
      </dsp:txBody>
      <dsp:txXfrm>
        <a:off x="38838" y="60738"/>
        <a:ext cx="6415199" cy="717924"/>
      </dsp:txXfrm>
    </dsp:sp>
    <dsp:sp modelId="{CC2934F9-2A12-5143-B784-289A00A58B1C}">
      <dsp:nvSpPr>
        <dsp:cNvPr id="0" name=""/>
        <dsp:cNvSpPr/>
      </dsp:nvSpPr>
      <dsp:spPr>
        <a:xfrm>
          <a:off x="0" y="875100"/>
          <a:ext cx="6492875" cy="795600"/>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Failure to recognize co-morbities</a:t>
          </a:r>
        </a:p>
      </dsp:txBody>
      <dsp:txXfrm>
        <a:off x="38838" y="913938"/>
        <a:ext cx="6415199" cy="717924"/>
      </dsp:txXfrm>
    </dsp:sp>
    <dsp:sp modelId="{7EF5FB32-030B-2D48-A5BA-1384C35F1045}">
      <dsp:nvSpPr>
        <dsp:cNvPr id="0" name=""/>
        <dsp:cNvSpPr/>
      </dsp:nvSpPr>
      <dsp:spPr>
        <a:xfrm>
          <a:off x="0" y="1728300"/>
          <a:ext cx="6492875" cy="795600"/>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Failure to recognize serious injuries that can occur from minor mechanism</a:t>
          </a:r>
        </a:p>
      </dsp:txBody>
      <dsp:txXfrm>
        <a:off x="38838" y="1767138"/>
        <a:ext cx="6415199" cy="717924"/>
      </dsp:txXfrm>
    </dsp:sp>
    <dsp:sp modelId="{EA8E405A-738B-F343-9671-F44E14B393A3}">
      <dsp:nvSpPr>
        <dsp:cNvPr id="0" name=""/>
        <dsp:cNvSpPr/>
      </dsp:nvSpPr>
      <dsp:spPr>
        <a:xfrm>
          <a:off x="0" y="2581500"/>
          <a:ext cx="6492875" cy="795600"/>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Inability (disregard?) to follow Trauma POE protocols</a:t>
          </a:r>
        </a:p>
      </dsp:txBody>
      <dsp:txXfrm>
        <a:off x="38838" y="2620338"/>
        <a:ext cx="6415199" cy="717924"/>
      </dsp:txXfrm>
    </dsp:sp>
    <dsp:sp modelId="{CF14B6CA-FD8A-E143-B441-24EB65CC668D}">
      <dsp:nvSpPr>
        <dsp:cNvPr id="0" name=""/>
        <dsp:cNvSpPr/>
      </dsp:nvSpPr>
      <dsp:spPr>
        <a:xfrm>
          <a:off x="0" y="3434700"/>
          <a:ext cx="6492875" cy="795600"/>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BIAS: The older the person is the more likely he/she will be triaged AWAY from a trauma center.</a:t>
          </a:r>
        </a:p>
      </dsp:txBody>
      <dsp:txXfrm>
        <a:off x="38838" y="3473538"/>
        <a:ext cx="6415199" cy="717924"/>
      </dsp:txXfrm>
    </dsp:sp>
    <dsp:sp modelId="{E13ADD16-221F-2045-BC32-39C90FE59EC8}">
      <dsp:nvSpPr>
        <dsp:cNvPr id="0" name=""/>
        <dsp:cNvSpPr/>
      </dsp:nvSpPr>
      <dsp:spPr>
        <a:xfrm>
          <a:off x="0" y="4287899"/>
          <a:ext cx="6492875" cy="7956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BIAS: Females more likely to be triaged AWAY from a trauma center than males</a:t>
          </a:r>
        </a:p>
      </dsp:txBody>
      <dsp:txXfrm>
        <a:off x="38838" y="4326737"/>
        <a:ext cx="6415199" cy="71792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81A0B-5D22-5F47-B315-8FD90BE720D1}">
      <dsp:nvSpPr>
        <dsp:cNvPr id="0" name=""/>
        <dsp:cNvSpPr/>
      </dsp:nvSpPr>
      <dsp:spPr>
        <a:xfrm>
          <a:off x="0" y="46309"/>
          <a:ext cx="6666833" cy="1271205"/>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GERIATRIC TRAUMA SCORE</a:t>
          </a:r>
        </a:p>
      </dsp:txBody>
      <dsp:txXfrm>
        <a:off x="62055" y="108364"/>
        <a:ext cx="6542723" cy="1147095"/>
      </dsp:txXfrm>
    </dsp:sp>
    <dsp:sp modelId="{E008E483-7A88-4847-811A-D0A32C8AD40E}">
      <dsp:nvSpPr>
        <dsp:cNvPr id="0" name=""/>
        <dsp:cNvSpPr/>
      </dsp:nvSpPr>
      <dsp:spPr>
        <a:xfrm>
          <a:off x="0" y="1409674"/>
          <a:ext cx="6666833" cy="1271205"/>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GERIATRIC FRAILTY INDEX SCORE</a:t>
          </a:r>
        </a:p>
      </dsp:txBody>
      <dsp:txXfrm>
        <a:off x="62055" y="1471729"/>
        <a:ext cx="6542723" cy="1147095"/>
      </dsp:txXfrm>
    </dsp:sp>
    <dsp:sp modelId="{F58EE1E7-E85D-E54F-A6A6-6CDCF2E8663F}">
      <dsp:nvSpPr>
        <dsp:cNvPr id="0" name=""/>
        <dsp:cNvSpPr/>
      </dsp:nvSpPr>
      <dsp:spPr>
        <a:xfrm>
          <a:off x="0" y="2773040"/>
          <a:ext cx="6666833" cy="1271205"/>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Assessment scores that help to stratify risk of injury</a:t>
          </a:r>
        </a:p>
      </dsp:txBody>
      <dsp:txXfrm>
        <a:off x="62055" y="2835095"/>
        <a:ext cx="6542723" cy="1147095"/>
      </dsp:txXfrm>
    </dsp:sp>
    <dsp:sp modelId="{AFCE1973-DB8B-BE44-9150-AA8DB0ADFF2E}">
      <dsp:nvSpPr>
        <dsp:cNvPr id="0" name=""/>
        <dsp:cNvSpPr/>
      </dsp:nvSpPr>
      <dsp:spPr>
        <a:xfrm>
          <a:off x="0" y="4136405"/>
          <a:ext cx="6666833" cy="1271205"/>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Have not been adequately evaluated in pre-hospital setting </a:t>
          </a:r>
        </a:p>
      </dsp:txBody>
      <dsp:txXfrm>
        <a:off x="62055" y="4198460"/>
        <a:ext cx="6542723" cy="1147095"/>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A56BCC-D8F1-4C4D-B732-38ECF786FB64}">
      <dsp:nvSpPr>
        <dsp:cNvPr id="0" name=""/>
        <dsp:cNvSpPr/>
      </dsp:nvSpPr>
      <dsp:spPr>
        <a:xfrm>
          <a:off x="0" y="2663"/>
          <a:ext cx="666683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931D846-798C-B84E-A5DC-A06038A05D76}">
      <dsp:nvSpPr>
        <dsp:cNvPr id="0" name=""/>
        <dsp:cNvSpPr/>
      </dsp:nvSpPr>
      <dsp:spPr>
        <a:xfrm>
          <a:off x="0" y="2663"/>
          <a:ext cx="6666833"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The geriatric trauma patient presents a challenge to pre-hospital EMS providers. Making triage decisions for patients with increased co-morbidities, longer medication lists and different physiological reserves is difficult compared to similar decision-making in younger trauma patients</a:t>
          </a:r>
        </a:p>
      </dsp:txBody>
      <dsp:txXfrm>
        <a:off x="0" y="2663"/>
        <a:ext cx="6666833" cy="1816197"/>
      </dsp:txXfrm>
    </dsp:sp>
    <dsp:sp modelId="{75B885BB-E0C8-6D4B-9300-2811FE0E05E7}">
      <dsp:nvSpPr>
        <dsp:cNvPr id="0" name=""/>
        <dsp:cNvSpPr/>
      </dsp:nvSpPr>
      <dsp:spPr>
        <a:xfrm>
          <a:off x="0" y="1818861"/>
          <a:ext cx="6666833" cy="0"/>
        </a:xfrm>
        <a:prstGeom prst="line">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w="6350" cap="flat" cmpd="sng" algn="ctr">
          <a:solidFill>
            <a:schemeClr val="accent2">
              <a:hueOff val="-727682"/>
              <a:satOff val="-41964"/>
              <a:lumOff val="4314"/>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56D2565-3A02-7841-8AA5-F977D23321C2}">
      <dsp:nvSpPr>
        <dsp:cNvPr id="0" name=""/>
        <dsp:cNvSpPr/>
      </dsp:nvSpPr>
      <dsp:spPr>
        <a:xfrm>
          <a:off x="0" y="1818861"/>
          <a:ext cx="6666833"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Areas that need further study include specific aspects of trauma prevention, trauma system care, pre-hospital triage guidelines, and trauma interventions that improve both short and longterm outcomes.</a:t>
          </a:r>
        </a:p>
      </dsp:txBody>
      <dsp:txXfrm>
        <a:off x="0" y="1818861"/>
        <a:ext cx="6666833" cy="1816197"/>
      </dsp:txXfrm>
    </dsp:sp>
    <dsp:sp modelId="{4B394EF2-D8DF-2742-A3C7-60510EF75173}">
      <dsp:nvSpPr>
        <dsp:cNvPr id="0" name=""/>
        <dsp:cNvSpPr/>
      </dsp:nvSpPr>
      <dsp:spPr>
        <a:xfrm>
          <a:off x="0" y="3635058"/>
          <a:ext cx="6666833" cy="0"/>
        </a:xfrm>
        <a:prstGeom prst="line">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A1C5726-81B5-034F-BAB0-77649D7FAC46}">
      <dsp:nvSpPr>
        <dsp:cNvPr id="0" name=""/>
        <dsp:cNvSpPr/>
      </dsp:nvSpPr>
      <dsp:spPr>
        <a:xfrm>
          <a:off x="0" y="3635058"/>
          <a:ext cx="6666833"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https://www.ncbi.nlm.nih.gov/pmc/articles/PMC2860422/</a:t>
          </a:r>
        </a:p>
      </dsp:txBody>
      <dsp:txXfrm>
        <a:off x="0" y="3635058"/>
        <a:ext cx="6666833" cy="18161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CDEF35-17CF-2D42-AFAE-F41500D18642}">
      <dsp:nvSpPr>
        <dsp:cNvPr id="0" name=""/>
        <dsp:cNvSpPr/>
      </dsp:nvSpPr>
      <dsp:spPr>
        <a:xfrm>
          <a:off x="0" y="29337"/>
          <a:ext cx="6263640" cy="158900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a:t>Neurologic</a:t>
          </a:r>
          <a:endParaRPr lang="en-US" sz="4000" kern="1200"/>
        </a:p>
      </dsp:txBody>
      <dsp:txXfrm>
        <a:off x="77569" y="106906"/>
        <a:ext cx="6108502" cy="1433868"/>
      </dsp:txXfrm>
    </dsp:sp>
    <dsp:sp modelId="{83DFDC2C-5656-7849-B0D3-F61C4900D772}">
      <dsp:nvSpPr>
        <dsp:cNvPr id="0" name=""/>
        <dsp:cNvSpPr/>
      </dsp:nvSpPr>
      <dsp:spPr>
        <a:xfrm>
          <a:off x="0" y="1733543"/>
          <a:ext cx="6263640" cy="158900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AND WE ARE KILLING THEM WITH OVER MEDICATING.</a:t>
          </a:r>
        </a:p>
      </dsp:txBody>
      <dsp:txXfrm>
        <a:off x="77569" y="1811112"/>
        <a:ext cx="6108502" cy="1433868"/>
      </dsp:txXfrm>
    </dsp:sp>
    <dsp:sp modelId="{CE00F984-F3F0-AB49-AD8E-178D34A6BA0B}">
      <dsp:nvSpPr>
        <dsp:cNvPr id="0" name=""/>
        <dsp:cNvSpPr/>
      </dsp:nvSpPr>
      <dsp:spPr>
        <a:xfrm>
          <a:off x="0" y="3322550"/>
          <a:ext cx="6263640" cy="2152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50800" rIns="284480" bIns="50800" numCol="1" spcCol="1270" anchor="t" anchorCtr="0">
          <a:noAutofit/>
        </a:bodyPr>
        <a:lstStyle/>
        <a:p>
          <a:pPr marL="285750" lvl="1" indent="-285750" algn="l" defTabSz="1377950">
            <a:lnSpc>
              <a:spcPct val="90000"/>
            </a:lnSpc>
            <a:spcBef>
              <a:spcPct val="0"/>
            </a:spcBef>
            <a:spcAft>
              <a:spcPct val="20000"/>
            </a:spcAft>
            <a:buChar char="•"/>
          </a:pPr>
          <a:r>
            <a:rPr lang="en-US" sz="3100" kern="1200"/>
            <a:t>Can lead to drowsiness, </a:t>
          </a:r>
        </a:p>
        <a:p>
          <a:pPr marL="285750" lvl="1" indent="-285750" algn="l" defTabSz="1377950">
            <a:lnSpc>
              <a:spcPct val="90000"/>
            </a:lnSpc>
            <a:spcBef>
              <a:spcPct val="0"/>
            </a:spcBef>
            <a:spcAft>
              <a:spcPct val="20000"/>
            </a:spcAft>
            <a:buChar char="•"/>
          </a:pPr>
          <a:r>
            <a:rPr lang="en-US" sz="3100" kern="1200"/>
            <a:t>Loss of energy, </a:t>
          </a:r>
        </a:p>
        <a:p>
          <a:pPr marL="285750" lvl="1" indent="-285750" algn="l" defTabSz="1377950">
            <a:lnSpc>
              <a:spcPct val="90000"/>
            </a:lnSpc>
            <a:spcBef>
              <a:spcPct val="0"/>
            </a:spcBef>
            <a:spcAft>
              <a:spcPct val="20000"/>
            </a:spcAft>
            <a:buChar char="•"/>
          </a:pPr>
          <a:r>
            <a:rPr lang="en-US" sz="3100" kern="1200"/>
            <a:t>Oversedation, </a:t>
          </a:r>
        </a:p>
        <a:p>
          <a:pPr marL="285750" lvl="1" indent="-285750" algn="l" defTabSz="1377950">
            <a:lnSpc>
              <a:spcPct val="90000"/>
            </a:lnSpc>
            <a:spcBef>
              <a:spcPct val="0"/>
            </a:spcBef>
            <a:spcAft>
              <a:spcPct val="20000"/>
            </a:spcAft>
            <a:buChar char="•"/>
          </a:pPr>
          <a:r>
            <a:rPr lang="en-US" sz="3100" kern="1200" dirty="0"/>
            <a:t>Loss of balance and memory</a:t>
          </a:r>
        </a:p>
      </dsp:txBody>
      <dsp:txXfrm>
        <a:off x="0" y="3322550"/>
        <a:ext cx="6263640" cy="21528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6936B7-865E-1A40-AB9F-E7B030ED248E}">
      <dsp:nvSpPr>
        <dsp:cNvPr id="0" name=""/>
        <dsp:cNvSpPr/>
      </dsp:nvSpPr>
      <dsp:spPr>
        <a:xfrm>
          <a:off x="0" y="12111"/>
          <a:ext cx="6263640" cy="79450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Cardiovascular</a:t>
          </a:r>
          <a:endParaRPr lang="en-US" sz="2000" kern="1200"/>
        </a:p>
      </dsp:txBody>
      <dsp:txXfrm>
        <a:off x="38784" y="50895"/>
        <a:ext cx="6186072" cy="716935"/>
      </dsp:txXfrm>
    </dsp:sp>
    <dsp:sp modelId="{290466A7-0CEF-3F46-88E4-69FA5F31105C}">
      <dsp:nvSpPr>
        <dsp:cNvPr id="0" name=""/>
        <dsp:cNvSpPr/>
      </dsp:nvSpPr>
      <dsp:spPr>
        <a:xfrm>
          <a:off x="0" y="864214"/>
          <a:ext cx="6263640" cy="794503"/>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In trauma we need the ability to increase our cardiac output to compensate for loss of blood.</a:t>
          </a:r>
          <a:endParaRPr lang="en-US" sz="2000" kern="1200"/>
        </a:p>
      </dsp:txBody>
      <dsp:txXfrm>
        <a:off x="38784" y="902998"/>
        <a:ext cx="6186072" cy="716935"/>
      </dsp:txXfrm>
    </dsp:sp>
    <dsp:sp modelId="{825274B6-5915-BB4D-BCFA-2B7B1B80FBE7}">
      <dsp:nvSpPr>
        <dsp:cNvPr id="0" name=""/>
        <dsp:cNvSpPr/>
      </dsp:nvSpPr>
      <dsp:spPr>
        <a:xfrm>
          <a:off x="0" y="1716317"/>
          <a:ext cx="6263640" cy="794503"/>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cardiac output = heart rate X stroke volume</a:t>
          </a:r>
        </a:p>
      </dsp:txBody>
      <dsp:txXfrm>
        <a:off x="38784" y="1755101"/>
        <a:ext cx="6186072" cy="716935"/>
      </dsp:txXfrm>
    </dsp:sp>
    <dsp:sp modelId="{7AA53C73-EC6F-AC47-8841-819071FC45F0}">
      <dsp:nvSpPr>
        <dsp:cNvPr id="0" name=""/>
        <dsp:cNvSpPr/>
      </dsp:nvSpPr>
      <dsp:spPr>
        <a:xfrm>
          <a:off x="0" y="2568420"/>
          <a:ext cx="6263640" cy="794503"/>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Cardiac conduction system becomes more fibrotic </a:t>
          </a:r>
        </a:p>
      </dsp:txBody>
      <dsp:txXfrm>
        <a:off x="38784" y="2607204"/>
        <a:ext cx="6186072" cy="716935"/>
      </dsp:txXfrm>
    </dsp:sp>
    <dsp:sp modelId="{BD931E0D-B410-B541-B732-DFC99E794AD0}">
      <dsp:nvSpPr>
        <dsp:cNvPr id="0" name=""/>
        <dsp:cNvSpPr/>
      </dsp:nvSpPr>
      <dsp:spPr>
        <a:xfrm>
          <a:off x="0" y="3362923"/>
          <a:ext cx="6263640" cy="8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a:t>This all leads to a decreased ability to adjust the heart rate.  Also…..</a:t>
          </a:r>
        </a:p>
        <a:p>
          <a:pPr marL="342900" lvl="2" indent="-171450" algn="l" defTabSz="711200">
            <a:lnSpc>
              <a:spcPct val="90000"/>
            </a:lnSpc>
            <a:spcBef>
              <a:spcPct val="0"/>
            </a:spcBef>
            <a:spcAft>
              <a:spcPct val="20000"/>
            </a:spcAft>
            <a:buChar char="•"/>
          </a:pPr>
          <a:r>
            <a:rPr lang="en-US" sz="1600" kern="1200"/>
            <a:t>Drugs: amiodarone, metoprolol, diltiazem</a:t>
          </a:r>
        </a:p>
        <a:p>
          <a:pPr marL="342900" lvl="2" indent="-171450" algn="l" defTabSz="711200">
            <a:lnSpc>
              <a:spcPct val="90000"/>
            </a:lnSpc>
            <a:spcBef>
              <a:spcPct val="0"/>
            </a:spcBef>
            <a:spcAft>
              <a:spcPct val="20000"/>
            </a:spcAft>
            <a:buChar char="•"/>
          </a:pPr>
          <a:r>
            <a:rPr lang="en-US" sz="1600" kern="1200"/>
            <a:t>Pacermaker</a:t>
          </a:r>
        </a:p>
      </dsp:txBody>
      <dsp:txXfrm>
        <a:off x="0" y="3362923"/>
        <a:ext cx="6263640" cy="828000"/>
      </dsp:txXfrm>
    </dsp:sp>
    <dsp:sp modelId="{378B62B6-68D3-394B-B79C-85172D488FA9}">
      <dsp:nvSpPr>
        <dsp:cNvPr id="0" name=""/>
        <dsp:cNvSpPr/>
      </dsp:nvSpPr>
      <dsp:spPr>
        <a:xfrm>
          <a:off x="0" y="4190923"/>
          <a:ext cx="6263640" cy="794503"/>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The aging heart becomes stiffer </a:t>
          </a:r>
        </a:p>
      </dsp:txBody>
      <dsp:txXfrm>
        <a:off x="38784" y="4229707"/>
        <a:ext cx="6186072" cy="716935"/>
      </dsp:txXfrm>
    </dsp:sp>
    <dsp:sp modelId="{0D802C11-D443-3443-9A72-8FE3A71FF02A}">
      <dsp:nvSpPr>
        <dsp:cNvPr id="0" name=""/>
        <dsp:cNvSpPr/>
      </dsp:nvSpPr>
      <dsp:spPr>
        <a:xfrm>
          <a:off x="0" y="4985426"/>
          <a:ext cx="6263640" cy="507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Is less compliant; can’t stretch and contract losing the ability of increasing volume and contracting harder. Can’t adjust stroke volume.</a:t>
          </a:r>
        </a:p>
      </dsp:txBody>
      <dsp:txXfrm>
        <a:off x="0" y="4985426"/>
        <a:ext cx="6263640" cy="5071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A7F1D3-F6A5-E842-AFA6-5AE5E80578BA}">
      <dsp:nvSpPr>
        <dsp:cNvPr id="0" name=""/>
        <dsp:cNvSpPr/>
      </dsp:nvSpPr>
      <dsp:spPr>
        <a:xfrm>
          <a:off x="0" y="70518"/>
          <a:ext cx="6263640" cy="95340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Cardiovascular</a:t>
          </a:r>
          <a:endParaRPr lang="en-US" sz="2400" kern="1200"/>
        </a:p>
      </dsp:txBody>
      <dsp:txXfrm>
        <a:off x="46541" y="117059"/>
        <a:ext cx="6170558" cy="860321"/>
      </dsp:txXfrm>
    </dsp:sp>
    <dsp:sp modelId="{5F1BB506-7E9E-424D-9265-7FD7F3763499}">
      <dsp:nvSpPr>
        <dsp:cNvPr id="0" name=""/>
        <dsp:cNvSpPr/>
      </dsp:nvSpPr>
      <dsp:spPr>
        <a:xfrm>
          <a:off x="0" y="1093042"/>
          <a:ext cx="6263640" cy="953403"/>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Elderly suffer from relative mild hypovolemia. </a:t>
          </a:r>
        </a:p>
      </dsp:txBody>
      <dsp:txXfrm>
        <a:off x="46541" y="1139583"/>
        <a:ext cx="6170558" cy="860321"/>
      </dsp:txXfrm>
    </dsp:sp>
    <dsp:sp modelId="{42CA41CE-1CBB-8343-A794-F8A515EC7AD9}">
      <dsp:nvSpPr>
        <dsp:cNvPr id="0" name=""/>
        <dsp:cNvSpPr/>
      </dsp:nvSpPr>
      <dsp:spPr>
        <a:xfrm>
          <a:off x="0" y="2046445"/>
          <a:ext cx="6263640" cy="1515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a:t>Poor intake with associated dehydration </a:t>
          </a:r>
        </a:p>
        <a:p>
          <a:pPr marL="171450" lvl="1" indent="-171450" algn="l" defTabSz="844550">
            <a:lnSpc>
              <a:spcPct val="90000"/>
            </a:lnSpc>
            <a:spcBef>
              <a:spcPct val="0"/>
            </a:spcBef>
            <a:spcAft>
              <a:spcPct val="20000"/>
            </a:spcAft>
            <a:buChar char="•"/>
          </a:pPr>
          <a:r>
            <a:rPr lang="en-US" sz="1900" kern="1200"/>
            <a:t>Baseline anemia</a:t>
          </a:r>
        </a:p>
        <a:p>
          <a:pPr marL="171450" lvl="1" indent="-171450" algn="l" defTabSz="844550">
            <a:lnSpc>
              <a:spcPct val="90000"/>
            </a:lnSpc>
            <a:spcBef>
              <a:spcPct val="0"/>
            </a:spcBef>
            <a:spcAft>
              <a:spcPct val="20000"/>
            </a:spcAft>
            <a:buChar char="•"/>
          </a:pPr>
          <a:r>
            <a:rPr lang="en-US" sz="1900" kern="1200"/>
            <a:t>Have greater impact on pre-load (the blood available to push out of the ventricle) and overall lower cardiac output. </a:t>
          </a:r>
        </a:p>
      </dsp:txBody>
      <dsp:txXfrm>
        <a:off x="0" y="2046445"/>
        <a:ext cx="6263640" cy="1515240"/>
      </dsp:txXfrm>
    </dsp:sp>
    <dsp:sp modelId="{BA5A3BB9-BA17-A34E-AEFF-57B1748A774A}">
      <dsp:nvSpPr>
        <dsp:cNvPr id="0" name=""/>
        <dsp:cNvSpPr/>
      </dsp:nvSpPr>
      <dsp:spPr>
        <a:xfrm>
          <a:off x="0" y="3561685"/>
          <a:ext cx="6263640" cy="953403"/>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Elderly have less ability to contract their vessels (systemic vascular resistance)</a:t>
          </a:r>
        </a:p>
      </dsp:txBody>
      <dsp:txXfrm>
        <a:off x="46541" y="3608226"/>
        <a:ext cx="6170558" cy="860321"/>
      </dsp:txXfrm>
    </dsp:sp>
    <dsp:sp modelId="{85676986-A36D-114C-8E3B-84367BDD54E8}">
      <dsp:nvSpPr>
        <dsp:cNvPr id="0" name=""/>
        <dsp:cNvSpPr/>
      </dsp:nvSpPr>
      <dsp:spPr>
        <a:xfrm>
          <a:off x="0" y="4515089"/>
          <a:ext cx="6263640" cy="919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Arterial side: hinders increasing blood pressure.</a:t>
          </a:r>
        </a:p>
        <a:p>
          <a:pPr marL="171450" lvl="1" indent="-171450" algn="l" defTabSz="844550">
            <a:lnSpc>
              <a:spcPct val="90000"/>
            </a:lnSpc>
            <a:spcBef>
              <a:spcPct val="0"/>
            </a:spcBef>
            <a:spcAft>
              <a:spcPct val="20000"/>
            </a:spcAft>
            <a:buChar char="•"/>
          </a:pPr>
          <a:r>
            <a:rPr lang="en-US" sz="1900" kern="1200" dirty="0"/>
            <a:t>Venous side: Blood pools and doesn’t return efficiently to the heart.</a:t>
          </a:r>
        </a:p>
      </dsp:txBody>
      <dsp:txXfrm>
        <a:off x="0" y="4515089"/>
        <a:ext cx="6263640" cy="9190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DF637B-6A88-3E4C-A859-2D644D6DBB47}">
      <dsp:nvSpPr>
        <dsp:cNvPr id="0" name=""/>
        <dsp:cNvSpPr/>
      </dsp:nvSpPr>
      <dsp:spPr>
        <a:xfrm>
          <a:off x="0" y="160739"/>
          <a:ext cx="6263640" cy="123147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Pulmonary</a:t>
          </a:r>
          <a:endParaRPr lang="en-US" sz="3100" kern="1200"/>
        </a:p>
      </dsp:txBody>
      <dsp:txXfrm>
        <a:off x="60116" y="220855"/>
        <a:ext cx="6143408" cy="1111247"/>
      </dsp:txXfrm>
    </dsp:sp>
    <dsp:sp modelId="{7783FDAE-D033-C94D-847A-6A794EB14BEC}">
      <dsp:nvSpPr>
        <dsp:cNvPr id="0" name=""/>
        <dsp:cNvSpPr/>
      </dsp:nvSpPr>
      <dsp:spPr>
        <a:xfrm>
          <a:off x="0" y="1481499"/>
          <a:ext cx="6263640" cy="123147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Overall pulmonary function is found to deteriorate in older adults. </a:t>
          </a:r>
        </a:p>
      </dsp:txBody>
      <dsp:txXfrm>
        <a:off x="60116" y="1541615"/>
        <a:ext cx="6143408" cy="1111247"/>
      </dsp:txXfrm>
    </dsp:sp>
    <dsp:sp modelId="{99E9B158-DB50-9945-8534-4B6E179B2E6E}">
      <dsp:nvSpPr>
        <dsp:cNvPr id="0" name=""/>
        <dsp:cNvSpPr/>
      </dsp:nvSpPr>
      <dsp:spPr>
        <a:xfrm>
          <a:off x="0" y="2712978"/>
          <a:ext cx="6263640" cy="2630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a:t>Diminished respiratory reserve. </a:t>
          </a:r>
        </a:p>
        <a:p>
          <a:pPr marL="228600" lvl="1" indent="-228600" algn="l" defTabSz="1066800">
            <a:lnSpc>
              <a:spcPct val="90000"/>
            </a:lnSpc>
            <a:spcBef>
              <a:spcPct val="0"/>
            </a:spcBef>
            <a:spcAft>
              <a:spcPct val="20000"/>
            </a:spcAft>
            <a:buChar char="•"/>
          </a:pPr>
          <a:r>
            <a:rPr lang="en-US" sz="2400" kern="1200"/>
            <a:t>Limited ability to adapt compensatory physiologic processes to hypoxia, hypercarbia and correct metabolic disturbances such as acidosis is blunted. </a:t>
          </a:r>
        </a:p>
        <a:p>
          <a:pPr marL="228600" lvl="1" indent="-228600" algn="l" defTabSz="1066800">
            <a:lnSpc>
              <a:spcPct val="90000"/>
            </a:lnSpc>
            <a:spcBef>
              <a:spcPct val="0"/>
            </a:spcBef>
            <a:spcAft>
              <a:spcPct val="20000"/>
            </a:spcAft>
            <a:buChar char="•"/>
          </a:pPr>
          <a:r>
            <a:rPr lang="en-US" sz="2400" kern="1200"/>
            <a:t>Loss of their lean muscle mass, and elasticity resulting in early fatigue</a:t>
          </a:r>
        </a:p>
      </dsp:txBody>
      <dsp:txXfrm>
        <a:off x="0" y="2712978"/>
        <a:ext cx="6263640" cy="26309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52D6D0-4830-C34A-BFA8-5B54E6E9355A}">
      <dsp:nvSpPr>
        <dsp:cNvPr id="0" name=""/>
        <dsp:cNvSpPr/>
      </dsp:nvSpPr>
      <dsp:spPr>
        <a:xfrm>
          <a:off x="0" y="842962"/>
          <a:ext cx="6269038" cy="9348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Weighted 1-year mortality rates increased from 6.9% for trauma patients aged 18--54 years to 32.2% for patients aged 75--84 years (</a:t>
          </a:r>
          <a:r>
            <a:rPr lang="en-US" sz="1700" kern="1200" dirty="0">
              <a:hlinkClick xmlns:r="http://schemas.openxmlformats.org/officeDocument/2006/relationships" r:id="rId1"/>
            </a:rPr>
            <a:t>Table 7</a:t>
          </a:r>
          <a:r>
            <a:rPr lang="en-US" sz="1700" kern="1200" dirty="0"/>
            <a:t>). </a:t>
          </a:r>
        </a:p>
      </dsp:txBody>
      <dsp:txXfrm>
        <a:off x="45635" y="888597"/>
        <a:ext cx="6177768" cy="843560"/>
      </dsp:txXfrm>
    </dsp:sp>
    <dsp:sp modelId="{AE37D398-8B8F-B24B-8179-CD3D9D708DEF}">
      <dsp:nvSpPr>
        <dsp:cNvPr id="0" name=""/>
        <dsp:cNvSpPr/>
      </dsp:nvSpPr>
      <dsp:spPr>
        <a:xfrm>
          <a:off x="0" y="1826752"/>
          <a:ext cx="6269038" cy="93483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A 13-year review of a state trauma database, indicated that every 1-year increase in age after age 65 years corresponded to a 6.8% increase in mortality (</a:t>
          </a:r>
          <a:r>
            <a:rPr lang="en-US" sz="1700" i="1" kern="1200"/>
            <a:t>110</a:t>
          </a:r>
          <a:r>
            <a:rPr lang="en-US" sz="1700" kern="1200"/>
            <a:t>). </a:t>
          </a:r>
        </a:p>
      </dsp:txBody>
      <dsp:txXfrm>
        <a:off x="45635" y="1872387"/>
        <a:ext cx="6177768" cy="843560"/>
      </dsp:txXfrm>
    </dsp:sp>
    <dsp:sp modelId="{F25EFD77-FCEC-D545-843C-2053D4DEABC0}">
      <dsp:nvSpPr>
        <dsp:cNvPr id="0" name=""/>
        <dsp:cNvSpPr/>
      </dsp:nvSpPr>
      <dsp:spPr>
        <a:xfrm>
          <a:off x="0" y="2810542"/>
          <a:ext cx="6269038" cy="93483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A case-control study indicated that older trauma victims who died from their injuries had a lower ISS than younger victims who died (</a:t>
          </a:r>
          <a:r>
            <a:rPr lang="en-US" sz="1700" i="1" kern="1200" dirty="0"/>
            <a:t>11</a:t>
          </a:r>
          <a:endParaRPr lang="en-US" sz="1700" kern="1200" dirty="0"/>
        </a:p>
      </dsp:txBody>
      <dsp:txXfrm>
        <a:off x="45635" y="2856177"/>
        <a:ext cx="6177768" cy="843560"/>
      </dsp:txXfrm>
    </dsp:sp>
    <dsp:sp modelId="{C3129CBA-31BE-9D41-BEEF-107D19A48AC9}">
      <dsp:nvSpPr>
        <dsp:cNvPr id="0" name=""/>
        <dsp:cNvSpPr/>
      </dsp:nvSpPr>
      <dsp:spPr>
        <a:xfrm>
          <a:off x="0" y="3794332"/>
          <a:ext cx="6269038" cy="93483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i="1" kern="1200"/>
            <a:t>https://www.cdc.gov/mmwr/preview/mmwrhtml/rr5801a1.htm3</a:t>
          </a:r>
          <a:r>
            <a:rPr lang="en-US" sz="1700" kern="1200"/>
            <a:t>)</a:t>
          </a:r>
        </a:p>
      </dsp:txBody>
      <dsp:txXfrm>
        <a:off x="45635" y="3839967"/>
        <a:ext cx="6177768" cy="84356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C9167-586D-8349-BC59-44C29DAC3A20}">
      <dsp:nvSpPr>
        <dsp:cNvPr id="0" name=""/>
        <dsp:cNvSpPr/>
      </dsp:nvSpPr>
      <dsp:spPr>
        <a:xfrm>
          <a:off x="0" y="56"/>
          <a:ext cx="6263640" cy="395217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Pennsylvania study indicated that patients aged </a:t>
          </a:r>
          <a:r>
            <a:rPr lang="en-US" sz="2000" u="sng" kern="1200" dirty="0"/>
            <a:t>&gt;</a:t>
          </a:r>
          <a:r>
            <a:rPr lang="en-US" sz="2000" kern="1200" dirty="0"/>
            <a:t>65 years with ISS of &gt;15 were less likely to be treated in a trauma center than patients aged &lt;65 years with ISS of &gt;15 (36.6% and 47.0%, respectively), even though those treated at </a:t>
          </a:r>
          <a:r>
            <a:rPr lang="en-US" sz="2000" kern="1200" dirty="0" err="1"/>
            <a:t>nontrauma</a:t>
          </a:r>
          <a:r>
            <a:rPr lang="en-US" sz="2000" kern="1200" dirty="0"/>
            <a:t> centers had a high ISS (mean: 19.3), leading the authors to conclude that the ability of EMS and </a:t>
          </a:r>
          <a:r>
            <a:rPr lang="en-US" sz="2000" kern="1200" dirty="0" err="1"/>
            <a:t>nontrauma</a:t>
          </a:r>
          <a:r>
            <a:rPr lang="en-US" sz="2000" kern="1200" dirty="0"/>
            <a:t> center personnel to recognize severe injury among the geriatric population is substantially lower than that among younger patients</a:t>
          </a:r>
          <a:r>
            <a:rPr lang="en-US" sz="2000" b="1" kern="1200" dirty="0"/>
            <a:t> </a:t>
          </a:r>
          <a:r>
            <a:rPr lang="en-US" sz="2000" kern="1200" dirty="0"/>
            <a:t>(</a:t>
          </a:r>
          <a:r>
            <a:rPr lang="en-US" sz="2000" i="1" kern="1200" dirty="0"/>
            <a:t>114</a:t>
          </a:r>
          <a:r>
            <a:rPr lang="en-US" sz="2000" kern="1200" dirty="0"/>
            <a:t>). A </a:t>
          </a:r>
        </a:p>
      </dsp:txBody>
      <dsp:txXfrm>
        <a:off x="192929" y="192985"/>
        <a:ext cx="5877782" cy="3566315"/>
      </dsp:txXfrm>
    </dsp:sp>
    <dsp:sp modelId="{F859C282-8F05-CC4E-AE24-A48DBCA617A8}">
      <dsp:nvSpPr>
        <dsp:cNvPr id="0" name=""/>
        <dsp:cNvSpPr/>
      </dsp:nvSpPr>
      <dsp:spPr>
        <a:xfrm>
          <a:off x="0" y="3959024"/>
          <a:ext cx="6263640" cy="154560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i="1" kern="1200" dirty="0"/>
            <a:t>https://</a:t>
          </a:r>
          <a:r>
            <a:rPr lang="en-US" sz="1200" i="1" kern="1200" dirty="0" err="1"/>
            <a:t>www.cdc.gov</a:t>
          </a:r>
          <a:r>
            <a:rPr lang="en-US" sz="1200" i="1" kern="1200" dirty="0"/>
            <a:t>/</a:t>
          </a:r>
          <a:r>
            <a:rPr lang="en-US" sz="1200" i="1" kern="1200" dirty="0" err="1"/>
            <a:t>mmwr</a:t>
          </a:r>
          <a:r>
            <a:rPr lang="en-US" sz="1200" i="1" kern="1200" dirty="0"/>
            <a:t>/preview/</a:t>
          </a:r>
          <a:r>
            <a:rPr lang="en-US" sz="1200" i="1" kern="1200" dirty="0" err="1"/>
            <a:t>mmwrhtml</a:t>
          </a:r>
          <a:r>
            <a:rPr lang="en-US" sz="1200" i="1" kern="1200" dirty="0"/>
            <a:t>/rr5801a1.htm3</a:t>
          </a:r>
          <a:r>
            <a:rPr lang="en-US" sz="1200" kern="1200" dirty="0"/>
            <a:t>)</a:t>
          </a:r>
        </a:p>
      </dsp:txBody>
      <dsp:txXfrm>
        <a:off x="75450" y="4034474"/>
        <a:ext cx="6112740" cy="139470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7E0BCC-C447-9F41-9FC1-5907A53A73E0}">
      <dsp:nvSpPr>
        <dsp:cNvPr id="0" name=""/>
        <dsp:cNvSpPr/>
      </dsp:nvSpPr>
      <dsp:spPr>
        <a:xfrm>
          <a:off x="0" y="267"/>
          <a:ext cx="6263640" cy="338802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A retrospective analysis of injury-related admissions to Portland, Oregon--area hospitals indicated that 56% of trauma patients aged &gt;65 years with ISS of &gt;15 were admitted to </a:t>
          </a:r>
          <a:r>
            <a:rPr lang="en-US" sz="2000" kern="1200" dirty="0" err="1"/>
            <a:t>nontrauma</a:t>
          </a:r>
          <a:r>
            <a:rPr lang="en-US" sz="2000" kern="1200" dirty="0"/>
            <a:t>-center hospitals, compared with 15% of severely injured patients aged </a:t>
          </a:r>
          <a:r>
            <a:rPr lang="en-US" sz="2000" u="sng" kern="1200" dirty="0"/>
            <a:t>&lt;</a:t>
          </a:r>
          <a:r>
            <a:rPr lang="en-US" sz="2000" kern="1200" dirty="0"/>
            <a:t>65 years (</a:t>
          </a:r>
          <a:r>
            <a:rPr lang="en-US" sz="2000" i="1" kern="1200" dirty="0"/>
            <a:t>115</a:t>
          </a:r>
          <a:r>
            <a:rPr lang="en-US" sz="2000" kern="1200" dirty="0"/>
            <a:t>). These disparities are likely attributable, at least in part, to the inadequacy of anatomic, physiologic, and mechanism-of-injury triage criteria for elderly trauma victims.</a:t>
          </a:r>
        </a:p>
      </dsp:txBody>
      <dsp:txXfrm>
        <a:off x="165390" y="165657"/>
        <a:ext cx="5932860" cy="3057247"/>
      </dsp:txXfrm>
    </dsp:sp>
    <dsp:sp modelId="{F3AFF46E-18F3-BA4B-85A9-916651A7D737}">
      <dsp:nvSpPr>
        <dsp:cNvPr id="0" name=""/>
        <dsp:cNvSpPr/>
      </dsp:nvSpPr>
      <dsp:spPr>
        <a:xfrm>
          <a:off x="0" y="3398420"/>
          <a:ext cx="6263640" cy="21060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i="1" kern="1200" dirty="0"/>
            <a:t>https://</a:t>
          </a:r>
          <a:r>
            <a:rPr lang="en-US" sz="1200" i="1" kern="1200" dirty="0" err="1"/>
            <a:t>www.cdc.gov</a:t>
          </a:r>
          <a:r>
            <a:rPr lang="en-US" sz="1200" i="1" kern="1200" dirty="0"/>
            <a:t>/</a:t>
          </a:r>
          <a:r>
            <a:rPr lang="en-US" sz="1200" i="1" kern="1200" dirty="0" err="1"/>
            <a:t>mmwr</a:t>
          </a:r>
          <a:r>
            <a:rPr lang="en-US" sz="1200" i="1" kern="1200" dirty="0"/>
            <a:t>/preview/</a:t>
          </a:r>
          <a:r>
            <a:rPr lang="en-US" sz="1200" i="1" kern="1200" dirty="0" err="1"/>
            <a:t>mmwrhtml</a:t>
          </a:r>
          <a:r>
            <a:rPr lang="en-US" sz="1200" i="1" kern="1200" dirty="0"/>
            <a:t>/rr5801a1.htm3</a:t>
          </a:r>
          <a:r>
            <a:rPr lang="en-US" sz="1200" kern="1200" dirty="0"/>
            <a:t>)</a:t>
          </a:r>
        </a:p>
      </dsp:txBody>
      <dsp:txXfrm>
        <a:off x="102806" y="3501226"/>
        <a:ext cx="6058028" cy="190038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1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54AC7-09BC-C746-9162-87D6996891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81CA38-A6E8-3D44-B74A-2A4E02E046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C92156-E816-0B4B-B6E4-119CE0376280}"/>
              </a:ext>
            </a:extLst>
          </p:cNvPr>
          <p:cNvSpPr>
            <a:spLocks noGrp="1"/>
          </p:cNvSpPr>
          <p:nvPr>
            <p:ph type="dt" sz="half" idx="10"/>
          </p:nvPr>
        </p:nvSpPr>
        <p:spPr/>
        <p:txBody>
          <a:bodyPr/>
          <a:lstStyle/>
          <a:p>
            <a:fld id="{935FB977-5B86-704E-9B3C-13B204778983}" type="datetimeFigureOut">
              <a:rPr lang="en-US" smtClean="0"/>
              <a:t>2/26/22</a:t>
            </a:fld>
            <a:endParaRPr lang="en-US"/>
          </a:p>
        </p:txBody>
      </p:sp>
      <p:sp>
        <p:nvSpPr>
          <p:cNvPr id="5" name="Footer Placeholder 4">
            <a:extLst>
              <a:ext uri="{FF2B5EF4-FFF2-40B4-BE49-F238E27FC236}">
                <a16:creationId xmlns:a16="http://schemas.microsoft.com/office/drawing/2014/main" id="{70690173-837C-A646-BD02-F52D03FCD7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88E1E-F7BD-074A-92D6-313AE8781918}"/>
              </a:ext>
            </a:extLst>
          </p:cNvPr>
          <p:cNvSpPr>
            <a:spLocks noGrp="1"/>
          </p:cNvSpPr>
          <p:nvPr>
            <p:ph type="sldNum" sz="quarter" idx="12"/>
          </p:nvPr>
        </p:nvSpPr>
        <p:spPr/>
        <p:txBody>
          <a:bodyPr/>
          <a:lstStyle/>
          <a:p>
            <a:fld id="{19F8739B-68D8-F243-938D-7C26C742B03D}" type="slidenum">
              <a:rPr lang="en-US" smtClean="0"/>
              <a:t>‹#›</a:t>
            </a:fld>
            <a:endParaRPr lang="en-US"/>
          </a:p>
        </p:txBody>
      </p:sp>
    </p:spTree>
    <p:extLst>
      <p:ext uri="{BB962C8B-B14F-4D97-AF65-F5344CB8AC3E}">
        <p14:creationId xmlns:p14="http://schemas.microsoft.com/office/powerpoint/2010/main" val="2650300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7BB40-D9DA-AF4F-89B5-2916E1797D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966404-23D0-A04C-BF45-382A183EA4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F1E8A9-7539-504F-A6CE-4CE9735E6279}"/>
              </a:ext>
            </a:extLst>
          </p:cNvPr>
          <p:cNvSpPr>
            <a:spLocks noGrp="1"/>
          </p:cNvSpPr>
          <p:nvPr>
            <p:ph type="dt" sz="half" idx="10"/>
          </p:nvPr>
        </p:nvSpPr>
        <p:spPr/>
        <p:txBody>
          <a:bodyPr/>
          <a:lstStyle/>
          <a:p>
            <a:fld id="{935FB977-5B86-704E-9B3C-13B204778983}" type="datetimeFigureOut">
              <a:rPr lang="en-US" smtClean="0"/>
              <a:t>2/26/22</a:t>
            </a:fld>
            <a:endParaRPr lang="en-US"/>
          </a:p>
        </p:txBody>
      </p:sp>
      <p:sp>
        <p:nvSpPr>
          <p:cNvPr id="5" name="Footer Placeholder 4">
            <a:extLst>
              <a:ext uri="{FF2B5EF4-FFF2-40B4-BE49-F238E27FC236}">
                <a16:creationId xmlns:a16="http://schemas.microsoft.com/office/drawing/2014/main" id="{6BC267C0-342A-5749-96B7-E9C1CDB0AD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0CF516-176C-5D48-BBE0-F1E1DBE304A6}"/>
              </a:ext>
            </a:extLst>
          </p:cNvPr>
          <p:cNvSpPr>
            <a:spLocks noGrp="1"/>
          </p:cNvSpPr>
          <p:nvPr>
            <p:ph type="sldNum" sz="quarter" idx="12"/>
          </p:nvPr>
        </p:nvSpPr>
        <p:spPr/>
        <p:txBody>
          <a:bodyPr/>
          <a:lstStyle/>
          <a:p>
            <a:fld id="{19F8739B-68D8-F243-938D-7C26C742B03D}" type="slidenum">
              <a:rPr lang="en-US" smtClean="0"/>
              <a:t>‹#›</a:t>
            </a:fld>
            <a:endParaRPr lang="en-US"/>
          </a:p>
        </p:txBody>
      </p:sp>
    </p:spTree>
    <p:extLst>
      <p:ext uri="{BB962C8B-B14F-4D97-AF65-F5344CB8AC3E}">
        <p14:creationId xmlns:p14="http://schemas.microsoft.com/office/powerpoint/2010/main" val="2454343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A99EE6-1CF6-1147-8C39-5578B6A73F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A07415-353D-1845-8C8B-5D262EA8C8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730D65-6936-6B40-8E60-565DE5EAAE6A}"/>
              </a:ext>
            </a:extLst>
          </p:cNvPr>
          <p:cNvSpPr>
            <a:spLocks noGrp="1"/>
          </p:cNvSpPr>
          <p:nvPr>
            <p:ph type="dt" sz="half" idx="10"/>
          </p:nvPr>
        </p:nvSpPr>
        <p:spPr/>
        <p:txBody>
          <a:bodyPr/>
          <a:lstStyle/>
          <a:p>
            <a:fld id="{935FB977-5B86-704E-9B3C-13B204778983}" type="datetimeFigureOut">
              <a:rPr lang="en-US" smtClean="0"/>
              <a:t>2/26/22</a:t>
            </a:fld>
            <a:endParaRPr lang="en-US"/>
          </a:p>
        </p:txBody>
      </p:sp>
      <p:sp>
        <p:nvSpPr>
          <p:cNvPr id="5" name="Footer Placeholder 4">
            <a:extLst>
              <a:ext uri="{FF2B5EF4-FFF2-40B4-BE49-F238E27FC236}">
                <a16:creationId xmlns:a16="http://schemas.microsoft.com/office/drawing/2014/main" id="{47C6F32A-07BA-1343-AEB6-D7242FD4E2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E7DBF9-5301-1E4C-8B7F-762E99976160}"/>
              </a:ext>
            </a:extLst>
          </p:cNvPr>
          <p:cNvSpPr>
            <a:spLocks noGrp="1"/>
          </p:cNvSpPr>
          <p:nvPr>
            <p:ph type="sldNum" sz="quarter" idx="12"/>
          </p:nvPr>
        </p:nvSpPr>
        <p:spPr/>
        <p:txBody>
          <a:bodyPr/>
          <a:lstStyle/>
          <a:p>
            <a:fld id="{19F8739B-68D8-F243-938D-7C26C742B03D}" type="slidenum">
              <a:rPr lang="en-US" smtClean="0"/>
              <a:t>‹#›</a:t>
            </a:fld>
            <a:endParaRPr lang="en-US"/>
          </a:p>
        </p:txBody>
      </p:sp>
    </p:spTree>
    <p:extLst>
      <p:ext uri="{BB962C8B-B14F-4D97-AF65-F5344CB8AC3E}">
        <p14:creationId xmlns:p14="http://schemas.microsoft.com/office/powerpoint/2010/main" val="4271048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040D5-8924-1345-B625-8893C67D56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E6EF4E-502B-2E4D-BE12-EC7C585163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709EC3-30EF-E54E-9B20-B68FA54AF8D2}"/>
              </a:ext>
            </a:extLst>
          </p:cNvPr>
          <p:cNvSpPr>
            <a:spLocks noGrp="1"/>
          </p:cNvSpPr>
          <p:nvPr>
            <p:ph type="dt" sz="half" idx="10"/>
          </p:nvPr>
        </p:nvSpPr>
        <p:spPr/>
        <p:txBody>
          <a:bodyPr/>
          <a:lstStyle/>
          <a:p>
            <a:fld id="{935FB977-5B86-704E-9B3C-13B204778983}" type="datetimeFigureOut">
              <a:rPr lang="en-US" smtClean="0"/>
              <a:t>2/26/22</a:t>
            </a:fld>
            <a:endParaRPr lang="en-US"/>
          </a:p>
        </p:txBody>
      </p:sp>
      <p:sp>
        <p:nvSpPr>
          <p:cNvPr id="5" name="Footer Placeholder 4">
            <a:extLst>
              <a:ext uri="{FF2B5EF4-FFF2-40B4-BE49-F238E27FC236}">
                <a16:creationId xmlns:a16="http://schemas.microsoft.com/office/drawing/2014/main" id="{39A370F9-894B-C14F-A1DA-B2DF447D8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1311BE-3432-3D4F-BEC5-4AB249F8698C}"/>
              </a:ext>
            </a:extLst>
          </p:cNvPr>
          <p:cNvSpPr>
            <a:spLocks noGrp="1"/>
          </p:cNvSpPr>
          <p:nvPr>
            <p:ph type="sldNum" sz="quarter" idx="12"/>
          </p:nvPr>
        </p:nvSpPr>
        <p:spPr/>
        <p:txBody>
          <a:bodyPr/>
          <a:lstStyle/>
          <a:p>
            <a:fld id="{19F8739B-68D8-F243-938D-7C26C742B03D}" type="slidenum">
              <a:rPr lang="en-US" smtClean="0"/>
              <a:t>‹#›</a:t>
            </a:fld>
            <a:endParaRPr lang="en-US"/>
          </a:p>
        </p:txBody>
      </p:sp>
    </p:spTree>
    <p:extLst>
      <p:ext uri="{BB962C8B-B14F-4D97-AF65-F5344CB8AC3E}">
        <p14:creationId xmlns:p14="http://schemas.microsoft.com/office/powerpoint/2010/main" val="2680069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08258-597F-3740-B21D-E2769ED075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A42146-2DDE-D144-B575-C046ABBDB1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18DB14-D9AD-3249-AC17-0A83752FCC92}"/>
              </a:ext>
            </a:extLst>
          </p:cNvPr>
          <p:cNvSpPr>
            <a:spLocks noGrp="1"/>
          </p:cNvSpPr>
          <p:nvPr>
            <p:ph type="dt" sz="half" idx="10"/>
          </p:nvPr>
        </p:nvSpPr>
        <p:spPr/>
        <p:txBody>
          <a:bodyPr/>
          <a:lstStyle/>
          <a:p>
            <a:fld id="{935FB977-5B86-704E-9B3C-13B204778983}" type="datetimeFigureOut">
              <a:rPr lang="en-US" smtClean="0"/>
              <a:t>2/26/22</a:t>
            </a:fld>
            <a:endParaRPr lang="en-US"/>
          </a:p>
        </p:txBody>
      </p:sp>
      <p:sp>
        <p:nvSpPr>
          <p:cNvPr id="5" name="Footer Placeholder 4">
            <a:extLst>
              <a:ext uri="{FF2B5EF4-FFF2-40B4-BE49-F238E27FC236}">
                <a16:creationId xmlns:a16="http://schemas.microsoft.com/office/drawing/2014/main" id="{875F1BF4-6FA0-4E46-8891-805E29F165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87E047-6831-8D4C-809C-25FF3A26746F}"/>
              </a:ext>
            </a:extLst>
          </p:cNvPr>
          <p:cNvSpPr>
            <a:spLocks noGrp="1"/>
          </p:cNvSpPr>
          <p:nvPr>
            <p:ph type="sldNum" sz="quarter" idx="12"/>
          </p:nvPr>
        </p:nvSpPr>
        <p:spPr/>
        <p:txBody>
          <a:bodyPr/>
          <a:lstStyle/>
          <a:p>
            <a:fld id="{19F8739B-68D8-F243-938D-7C26C742B03D}" type="slidenum">
              <a:rPr lang="en-US" smtClean="0"/>
              <a:t>‹#›</a:t>
            </a:fld>
            <a:endParaRPr lang="en-US"/>
          </a:p>
        </p:txBody>
      </p:sp>
    </p:spTree>
    <p:extLst>
      <p:ext uri="{BB962C8B-B14F-4D97-AF65-F5344CB8AC3E}">
        <p14:creationId xmlns:p14="http://schemas.microsoft.com/office/powerpoint/2010/main" val="1892093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2E487-54CF-9842-BBCD-5E816AA600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2FD8BF-6C01-6447-A481-2D0EE6063C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F4F801-C323-E746-A237-0D9A355F8B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A6E9B2-7CC0-DF41-9D1F-0087E53C30C9}"/>
              </a:ext>
            </a:extLst>
          </p:cNvPr>
          <p:cNvSpPr>
            <a:spLocks noGrp="1"/>
          </p:cNvSpPr>
          <p:nvPr>
            <p:ph type="dt" sz="half" idx="10"/>
          </p:nvPr>
        </p:nvSpPr>
        <p:spPr/>
        <p:txBody>
          <a:bodyPr/>
          <a:lstStyle/>
          <a:p>
            <a:fld id="{935FB977-5B86-704E-9B3C-13B204778983}" type="datetimeFigureOut">
              <a:rPr lang="en-US" smtClean="0"/>
              <a:t>2/26/22</a:t>
            </a:fld>
            <a:endParaRPr lang="en-US"/>
          </a:p>
        </p:txBody>
      </p:sp>
      <p:sp>
        <p:nvSpPr>
          <p:cNvPr id="6" name="Footer Placeholder 5">
            <a:extLst>
              <a:ext uri="{FF2B5EF4-FFF2-40B4-BE49-F238E27FC236}">
                <a16:creationId xmlns:a16="http://schemas.microsoft.com/office/drawing/2014/main" id="{8182986A-3E0E-684A-A96B-E25DE5B09C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75C5F6-5BB4-B74E-99F0-970005E97BB1}"/>
              </a:ext>
            </a:extLst>
          </p:cNvPr>
          <p:cNvSpPr>
            <a:spLocks noGrp="1"/>
          </p:cNvSpPr>
          <p:nvPr>
            <p:ph type="sldNum" sz="quarter" idx="12"/>
          </p:nvPr>
        </p:nvSpPr>
        <p:spPr/>
        <p:txBody>
          <a:bodyPr/>
          <a:lstStyle/>
          <a:p>
            <a:fld id="{19F8739B-68D8-F243-938D-7C26C742B03D}" type="slidenum">
              <a:rPr lang="en-US" smtClean="0"/>
              <a:t>‹#›</a:t>
            </a:fld>
            <a:endParaRPr lang="en-US"/>
          </a:p>
        </p:txBody>
      </p:sp>
    </p:spTree>
    <p:extLst>
      <p:ext uri="{BB962C8B-B14F-4D97-AF65-F5344CB8AC3E}">
        <p14:creationId xmlns:p14="http://schemas.microsoft.com/office/powerpoint/2010/main" val="1976256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9D273-2F2C-C344-A60A-DFD74614AF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781716-B4DB-5C40-918D-EF30607B33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0CF2BE-6FC7-AA4D-9E46-6AB05D99F7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784313-5A19-D24A-954D-65BA7857AE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93D63D-A206-624F-97DA-80318D64D8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ECCBAC-6488-6249-ABD9-6C0A24097EEB}"/>
              </a:ext>
            </a:extLst>
          </p:cNvPr>
          <p:cNvSpPr>
            <a:spLocks noGrp="1"/>
          </p:cNvSpPr>
          <p:nvPr>
            <p:ph type="dt" sz="half" idx="10"/>
          </p:nvPr>
        </p:nvSpPr>
        <p:spPr/>
        <p:txBody>
          <a:bodyPr/>
          <a:lstStyle/>
          <a:p>
            <a:fld id="{935FB977-5B86-704E-9B3C-13B204778983}" type="datetimeFigureOut">
              <a:rPr lang="en-US" smtClean="0"/>
              <a:t>2/26/22</a:t>
            </a:fld>
            <a:endParaRPr lang="en-US"/>
          </a:p>
        </p:txBody>
      </p:sp>
      <p:sp>
        <p:nvSpPr>
          <p:cNvPr id="8" name="Footer Placeholder 7">
            <a:extLst>
              <a:ext uri="{FF2B5EF4-FFF2-40B4-BE49-F238E27FC236}">
                <a16:creationId xmlns:a16="http://schemas.microsoft.com/office/drawing/2014/main" id="{B7E22F28-7CDF-6B4F-828F-0E207CC446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8E6626-CE3B-D74E-BEAE-E318B603B394}"/>
              </a:ext>
            </a:extLst>
          </p:cNvPr>
          <p:cNvSpPr>
            <a:spLocks noGrp="1"/>
          </p:cNvSpPr>
          <p:nvPr>
            <p:ph type="sldNum" sz="quarter" idx="12"/>
          </p:nvPr>
        </p:nvSpPr>
        <p:spPr/>
        <p:txBody>
          <a:bodyPr/>
          <a:lstStyle/>
          <a:p>
            <a:fld id="{19F8739B-68D8-F243-938D-7C26C742B03D}" type="slidenum">
              <a:rPr lang="en-US" smtClean="0"/>
              <a:t>‹#›</a:t>
            </a:fld>
            <a:endParaRPr lang="en-US"/>
          </a:p>
        </p:txBody>
      </p:sp>
    </p:spTree>
    <p:extLst>
      <p:ext uri="{BB962C8B-B14F-4D97-AF65-F5344CB8AC3E}">
        <p14:creationId xmlns:p14="http://schemas.microsoft.com/office/powerpoint/2010/main" val="1065582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F676A-6826-FA43-839E-0BD3E0161A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EB244A-DA29-9543-A311-219ABE64DB61}"/>
              </a:ext>
            </a:extLst>
          </p:cNvPr>
          <p:cNvSpPr>
            <a:spLocks noGrp="1"/>
          </p:cNvSpPr>
          <p:nvPr>
            <p:ph type="dt" sz="half" idx="10"/>
          </p:nvPr>
        </p:nvSpPr>
        <p:spPr/>
        <p:txBody>
          <a:bodyPr/>
          <a:lstStyle/>
          <a:p>
            <a:fld id="{935FB977-5B86-704E-9B3C-13B204778983}" type="datetimeFigureOut">
              <a:rPr lang="en-US" smtClean="0"/>
              <a:t>2/26/22</a:t>
            </a:fld>
            <a:endParaRPr lang="en-US"/>
          </a:p>
        </p:txBody>
      </p:sp>
      <p:sp>
        <p:nvSpPr>
          <p:cNvPr id="4" name="Footer Placeholder 3">
            <a:extLst>
              <a:ext uri="{FF2B5EF4-FFF2-40B4-BE49-F238E27FC236}">
                <a16:creationId xmlns:a16="http://schemas.microsoft.com/office/drawing/2014/main" id="{CEB8B32C-9346-A24B-B345-F010254A3C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D734BD-44E4-0047-AE0D-B985E5B5A547}"/>
              </a:ext>
            </a:extLst>
          </p:cNvPr>
          <p:cNvSpPr>
            <a:spLocks noGrp="1"/>
          </p:cNvSpPr>
          <p:nvPr>
            <p:ph type="sldNum" sz="quarter" idx="12"/>
          </p:nvPr>
        </p:nvSpPr>
        <p:spPr/>
        <p:txBody>
          <a:bodyPr/>
          <a:lstStyle/>
          <a:p>
            <a:fld id="{19F8739B-68D8-F243-938D-7C26C742B03D}" type="slidenum">
              <a:rPr lang="en-US" smtClean="0"/>
              <a:t>‹#›</a:t>
            </a:fld>
            <a:endParaRPr lang="en-US"/>
          </a:p>
        </p:txBody>
      </p:sp>
    </p:spTree>
    <p:extLst>
      <p:ext uri="{BB962C8B-B14F-4D97-AF65-F5344CB8AC3E}">
        <p14:creationId xmlns:p14="http://schemas.microsoft.com/office/powerpoint/2010/main" val="3220652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31F0D2-BDE5-B642-A807-CE0749F4545C}"/>
              </a:ext>
            </a:extLst>
          </p:cNvPr>
          <p:cNvSpPr>
            <a:spLocks noGrp="1"/>
          </p:cNvSpPr>
          <p:nvPr>
            <p:ph type="dt" sz="half" idx="10"/>
          </p:nvPr>
        </p:nvSpPr>
        <p:spPr/>
        <p:txBody>
          <a:bodyPr/>
          <a:lstStyle/>
          <a:p>
            <a:fld id="{935FB977-5B86-704E-9B3C-13B204778983}" type="datetimeFigureOut">
              <a:rPr lang="en-US" smtClean="0"/>
              <a:t>2/26/22</a:t>
            </a:fld>
            <a:endParaRPr lang="en-US"/>
          </a:p>
        </p:txBody>
      </p:sp>
      <p:sp>
        <p:nvSpPr>
          <p:cNvPr id="3" name="Footer Placeholder 2">
            <a:extLst>
              <a:ext uri="{FF2B5EF4-FFF2-40B4-BE49-F238E27FC236}">
                <a16:creationId xmlns:a16="http://schemas.microsoft.com/office/drawing/2014/main" id="{63921869-A2FD-EA4B-86F0-0C08BC17BD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73B249-9D33-2F45-861B-7F7C1D35CA6B}"/>
              </a:ext>
            </a:extLst>
          </p:cNvPr>
          <p:cNvSpPr>
            <a:spLocks noGrp="1"/>
          </p:cNvSpPr>
          <p:nvPr>
            <p:ph type="sldNum" sz="quarter" idx="12"/>
          </p:nvPr>
        </p:nvSpPr>
        <p:spPr/>
        <p:txBody>
          <a:bodyPr/>
          <a:lstStyle/>
          <a:p>
            <a:fld id="{19F8739B-68D8-F243-938D-7C26C742B03D}" type="slidenum">
              <a:rPr lang="en-US" smtClean="0"/>
              <a:t>‹#›</a:t>
            </a:fld>
            <a:endParaRPr lang="en-US"/>
          </a:p>
        </p:txBody>
      </p:sp>
    </p:spTree>
    <p:extLst>
      <p:ext uri="{BB962C8B-B14F-4D97-AF65-F5344CB8AC3E}">
        <p14:creationId xmlns:p14="http://schemas.microsoft.com/office/powerpoint/2010/main" val="3363891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E79B5-D0B8-CA4C-B02E-BC4BAEF6D3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708ED-A4B7-864A-B7F0-395B40B465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D2EC34-999D-C14C-A359-6356951709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A0C4A2-ED3D-1445-B09F-3BA8F0FE7A0C}"/>
              </a:ext>
            </a:extLst>
          </p:cNvPr>
          <p:cNvSpPr>
            <a:spLocks noGrp="1"/>
          </p:cNvSpPr>
          <p:nvPr>
            <p:ph type="dt" sz="half" idx="10"/>
          </p:nvPr>
        </p:nvSpPr>
        <p:spPr/>
        <p:txBody>
          <a:bodyPr/>
          <a:lstStyle/>
          <a:p>
            <a:fld id="{935FB977-5B86-704E-9B3C-13B204778983}" type="datetimeFigureOut">
              <a:rPr lang="en-US" smtClean="0"/>
              <a:t>2/26/22</a:t>
            </a:fld>
            <a:endParaRPr lang="en-US"/>
          </a:p>
        </p:txBody>
      </p:sp>
      <p:sp>
        <p:nvSpPr>
          <p:cNvPr id="6" name="Footer Placeholder 5">
            <a:extLst>
              <a:ext uri="{FF2B5EF4-FFF2-40B4-BE49-F238E27FC236}">
                <a16:creationId xmlns:a16="http://schemas.microsoft.com/office/drawing/2014/main" id="{D4D3A46F-C4F6-8243-B321-27D3653102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7371B4-02BE-394D-B319-D621DEF78B44}"/>
              </a:ext>
            </a:extLst>
          </p:cNvPr>
          <p:cNvSpPr>
            <a:spLocks noGrp="1"/>
          </p:cNvSpPr>
          <p:nvPr>
            <p:ph type="sldNum" sz="quarter" idx="12"/>
          </p:nvPr>
        </p:nvSpPr>
        <p:spPr/>
        <p:txBody>
          <a:bodyPr/>
          <a:lstStyle/>
          <a:p>
            <a:fld id="{19F8739B-68D8-F243-938D-7C26C742B03D}" type="slidenum">
              <a:rPr lang="en-US" smtClean="0"/>
              <a:t>‹#›</a:t>
            </a:fld>
            <a:endParaRPr lang="en-US"/>
          </a:p>
        </p:txBody>
      </p:sp>
    </p:spTree>
    <p:extLst>
      <p:ext uri="{BB962C8B-B14F-4D97-AF65-F5344CB8AC3E}">
        <p14:creationId xmlns:p14="http://schemas.microsoft.com/office/powerpoint/2010/main" val="4048440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0F532-3A8D-5E43-AC97-29FEB952D3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6C058B-68FB-334A-B2AF-FF305FC3A4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2FA921-5AED-FC42-93A0-A79D5F4921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E7F02D-59DE-3E48-95E7-F9646E276B94}"/>
              </a:ext>
            </a:extLst>
          </p:cNvPr>
          <p:cNvSpPr>
            <a:spLocks noGrp="1"/>
          </p:cNvSpPr>
          <p:nvPr>
            <p:ph type="dt" sz="half" idx="10"/>
          </p:nvPr>
        </p:nvSpPr>
        <p:spPr/>
        <p:txBody>
          <a:bodyPr/>
          <a:lstStyle/>
          <a:p>
            <a:fld id="{935FB977-5B86-704E-9B3C-13B204778983}" type="datetimeFigureOut">
              <a:rPr lang="en-US" smtClean="0"/>
              <a:t>2/26/22</a:t>
            </a:fld>
            <a:endParaRPr lang="en-US"/>
          </a:p>
        </p:txBody>
      </p:sp>
      <p:sp>
        <p:nvSpPr>
          <p:cNvPr id="6" name="Footer Placeholder 5">
            <a:extLst>
              <a:ext uri="{FF2B5EF4-FFF2-40B4-BE49-F238E27FC236}">
                <a16:creationId xmlns:a16="http://schemas.microsoft.com/office/drawing/2014/main" id="{D2362B8F-E8AF-8F46-992B-5CEC4C1A45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84F021-5B37-284D-8CFB-7799017522B5}"/>
              </a:ext>
            </a:extLst>
          </p:cNvPr>
          <p:cNvSpPr>
            <a:spLocks noGrp="1"/>
          </p:cNvSpPr>
          <p:nvPr>
            <p:ph type="sldNum" sz="quarter" idx="12"/>
          </p:nvPr>
        </p:nvSpPr>
        <p:spPr/>
        <p:txBody>
          <a:bodyPr/>
          <a:lstStyle/>
          <a:p>
            <a:fld id="{19F8739B-68D8-F243-938D-7C26C742B03D}" type="slidenum">
              <a:rPr lang="en-US" smtClean="0"/>
              <a:t>‹#›</a:t>
            </a:fld>
            <a:endParaRPr lang="en-US"/>
          </a:p>
        </p:txBody>
      </p:sp>
    </p:spTree>
    <p:extLst>
      <p:ext uri="{BB962C8B-B14F-4D97-AF65-F5344CB8AC3E}">
        <p14:creationId xmlns:p14="http://schemas.microsoft.com/office/powerpoint/2010/main" val="4272116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FEE9C5-923A-E946-8EE6-C77B80E3DD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DB9906-0A14-2946-AB18-0CC5487B71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39EFE7-0AE2-554D-9CBB-5359192B93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5FB977-5B86-704E-9B3C-13B204778983}" type="datetimeFigureOut">
              <a:rPr lang="en-US" smtClean="0"/>
              <a:t>2/26/22</a:t>
            </a:fld>
            <a:endParaRPr lang="en-US"/>
          </a:p>
        </p:txBody>
      </p:sp>
      <p:sp>
        <p:nvSpPr>
          <p:cNvPr id="5" name="Footer Placeholder 4">
            <a:extLst>
              <a:ext uri="{FF2B5EF4-FFF2-40B4-BE49-F238E27FC236}">
                <a16:creationId xmlns:a16="http://schemas.microsoft.com/office/drawing/2014/main" id="{8BD3B8A3-396D-1040-9610-F288F8FA4D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BCA10A-5D76-224A-98AD-880E285B32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F8739B-68D8-F243-938D-7C26C742B03D}" type="slidenum">
              <a:rPr lang="en-US" smtClean="0"/>
              <a:t>‹#›</a:t>
            </a:fld>
            <a:endParaRPr lang="en-US"/>
          </a:p>
        </p:txBody>
      </p:sp>
    </p:spTree>
    <p:extLst>
      <p:ext uri="{BB962C8B-B14F-4D97-AF65-F5344CB8AC3E}">
        <p14:creationId xmlns:p14="http://schemas.microsoft.com/office/powerpoint/2010/main" val="3115409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hyperlink" Target="https://www.youtube.com/watch?v=2z1Q7OjgFCc"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s://pubmed.ncbi.nlm.nih.gov/30827060/" TargetMode="External"/><Relationship Id="rId7" Type="http://schemas.openxmlformats.org/officeDocument/2006/relationships/hyperlink" Target="https://pubmed.ncbi.nlm.nih.gov/30135040/" TargetMode="External"/><Relationship Id="rId2" Type="http://schemas.openxmlformats.org/officeDocument/2006/relationships/hyperlink" Target="https://www.ncbi.nlm.nih.gov/pmc/articles/PMC8009532/" TargetMode="External"/><Relationship Id="rId1" Type="http://schemas.openxmlformats.org/officeDocument/2006/relationships/slideLayout" Target="../slideLayouts/slideLayout2.xml"/><Relationship Id="rId6" Type="http://schemas.openxmlformats.org/officeDocument/2006/relationships/hyperlink" Target="https://pubmed.ncbi.nlm.nih.gov/32980868/" TargetMode="External"/><Relationship Id="rId5" Type="http://schemas.openxmlformats.org/officeDocument/2006/relationships/hyperlink" Target="https://pubmed.ncbi.nlm.nih.gov/12970377/" TargetMode="External"/><Relationship Id="rId4" Type="http://schemas.openxmlformats.org/officeDocument/2006/relationships/hyperlink" Target="https://pubmed.ncbi.nlm.nih.gov/24908590/"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video" Target="https://www.youtube.com/embed/vFRkSB46bl8?feature=oembed" TargetMode="Externa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video" Target="https://www.youtube.com/embed/64fcupSbbgs?feature=oembed"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4.xml"/><Relationship Id="rId4" Type="http://schemas.openxmlformats.org/officeDocument/2006/relationships/image" Target="../media/image49.jpg"/></Relationships>
</file>

<file path=ppt/slides/_rels/slide4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liebertpub.com/toc/neu/31/6" TargetMode="External"/><Relationship Id="rId2" Type="http://schemas.openxmlformats.org/officeDocument/2006/relationships/hyperlink" Target="https://www.liebertpub.com/journal/neu" TargetMode="External"/><Relationship Id="rId1" Type="http://schemas.openxmlformats.org/officeDocument/2006/relationships/slideLayout" Target="../slideLayouts/slideLayout2.xml"/><Relationship Id="rId5" Type="http://schemas.openxmlformats.org/officeDocument/2006/relationships/hyperlink" Target="https://doi.org/10.1089/neu.2013.3094" TargetMode="External"/><Relationship Id="rId4" Type="http://schemas.openxmlformats.org/officeDocument/2006/relationships/hyperlink" Target="https://www.liebertpub.com/doi/full/10.1089/neu.2013.3094" TargetMode="Externa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6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7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78.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2.xml"/><Relationship Id="rId1" Type="http://schemas.openxmlformats.org/officeDocument/2006/relationships/video" Target="https://www.youtube.com/embed/e1JLerUfkdk?feature=oembed" TargetMode="External"/></Relationships>
</file>

<file path=ppt/slides/_rels/slide8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9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9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2.xml"/><Relationship Id="rId1" Type="http://schemas.openxmlformats.org/officeDocument/2006/relationships/video" Target="https://www.youtube.com/embed/eC2xpus_wJk?feature=oembed" TargetMode="External"/></Relationships>
</file>

<file path=ppt/slides/_rels/slide9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hyperlink" Target="https://www.ncbi.nlm.nih.gov/pmc/articles/PMC8009532/#cit0026" TargetMode="External"/><Relationship Id="rId2" Type="http://schemas.openxmlformats.org/officeDocument/2006/relationships/hyperlink" Target="https://www.ncbi.nlm.nih.gov/pmc/articles/PMC8009532/#cit0025" TargetMode="External"/><Relationship Id="rId1" Type="http://schemas.openxmlformats.org/officeDocument/2006/relationships/slideLayout" Target="../slideLayouts/slideLayout2.xml"/><Relationship Id="rId4" Type="http://schemas.openxmlformats.org/officeDocument/2006/relationships/hyperlink" Target="https://www.ncbi.nlm.nih.gov/pmc/articles/PMC8009532/#cit0027" TargetMode="External"/></Relationships>
</file>

<file path=ppt/slides/_rels/slide96.xml.rels><?xml version="1.0" encoding="UTF-8" standalone="yes"?>
<Relationships xmlns="http://schemas.openxmlformats.org/package/2006/relationships"><Relationship Id="rId2" Type="http://schemas.openxmlformats.org/officeDocument/2006/relationships/hyperlink" Target="https://www.ncbi.nlm.nih.gov/pmc/articles/PMC8009532/#cit0049"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hyperlink" Target="https://www.ncbi.nlm.nih.gov/pmc/articles/PMC8009532/#cit0065"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www.ncbi.nlm.nih.gov/pmc/articles/PMC8009532/#cit0013" TargetMode="External"/><Relationship Id="rId2" Type="http://schemas.openxmlformats.org/officeDocument/2006/relationships/hyperlink" Target="https://www.ncbi.nlm.nih.gov/pmc/articles/PMC8009532/#cit0007" TargetMode="External"/><Relationship Id="rId1" Type="http://schemas.openxmlformats.org/officeDocument/2006/relationships/slideLayout" Target="../slideLayouts/slideLayout7.xml"/><Relationship Id="rId4" Type="http://schemas.openxmlformats.org/officeDocument/2006/relationships/hyperlink" Target="https://www.ncbi.nlm.nih.gov/pmc/articles/PMC8009532/#cit000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11272742"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D414FB3C-8B79-5E48-B221-33677B2B2BA1}"/>
              </a:ext>
            </a:extLst>
          </p:cNvPr>
          <p:cNvSpPr>
            <a:spLocks noGrp="1"/>
          </p:cNvSpPr>
          <p:nvPr>
            <p:ph type="ctrTitle"/>
          </p:nvPr>
        </p:nvSpPr>
        <p:spPr>
          <a:xfrm>
            <a:off x="1100669" y="1097339"/>
            <a:ext cx="10011831" cy="2623885"/>
          </a:xfrm>
        </p:spPr>
        <p:txBody>
          <a:bodyPr anchor="ctr">
            <a:normAutofit/>
          </a:bodyPr>
          <a:lstStyle/>
          <a:p>
            <a:r>
              <a:rPr lang="en-US" sz="6600">
                <a:solidFill>
                  <a:srgbClr val="FFFFFF"/>
                </a:solidFill>
              </a:rPr>
              <a:t>GERIATRIC TRAUMA</a:t>
            </a:r>
          </a:p>
        </p:txBody>
      </p:sp>
      <p:sp>
        <p:nvSpPr>
          <p:cNvPr id="10" name="Rectangle 9">
            <a:extLst>
              <a:ext uri="{FF2B5EF4-FFF2-40B4-BE49-F238E27FC236}">
                <a16:creationId xmlns:a16="http://schemas.microsoft.com/office/drawing/2014/main" id="{DAE8F46F-D590-45CD-AF41-A04DC11D1B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17136"/>
            <a:ext cx="2112264" cy="1892808"/>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33989" y="4521269"/>
            <a:ext cx="6720830" cy="1877811"/>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Subtitle 2">
            <a:extLst>
              <a:ext uri="{FF2B5EF4-FFF2-40B4-BE49-F238E27FC236}">
                <a16:creationId xmlns:a16="http://schemas.microsoft.com/office/drawing/2014/main" id="{C2E449E4-9E61-214B-910E-BA5CFE61BB07}"/>
              </a:ext>
            </a:extLst>
          </p:cNvPr>
          <p:cNvSpPr>
            <a:spLocks noGrp="1"/>
          </p:cNvSpPr>
          <p:nvPr>
            <p:ph type="subTitle" idx="1"/>
          </p:nvPr>
        </p:nvSpPr>
        <p:spPr>
          <a:xfrm>
            <a:off x="3226159" y="4843002"/>
            <a:ext cx="5760850" cy="1234345"/>
          </a:xfrm>
        </p:spPr>
        <p:txBody>
          <a:bodyPr anchor="ctr">
            <a:normAutofit/>
          </a:bodyPr>
          <a:lstStyle/>
          <a:p>
            <a:r>
              <a:rPr lang="en-US" dirty="0">
                <a:solidFill>
                  <a:schemeClr val="tx1">
                    <a:lumMod val="95000"/>
                    <a:lumOff val="5000"/>
                  </a:schemeClr>
                </a:solidFill>
              </a:rPr>
              <a:t>DAN MUSE, MD</a:t>
            </a:r>
          </a:p>
        </p:txBody>
      </p:sp>
      <p:sp>
        <p:nvSpPr>
          <p:cNvPr id="14" name="Rectangle 13">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4521270"/>
            <a:ext cx="2115455" cy="1890204"/>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155935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B92F3D-7357-D040-8D5E-1F14957B4C9D}"/>
              </a:ext>
            </a:extLst>
          </p:cNvPr>
          <p:cNvPicPr>
            <a:picLocks noChangeAspect="1"/>
          </p:cNvPicPr>
          <p:nvPr/>
        </p:nvPicPr>
        <p:blipFill rotWithShape="1">
          <a:blip r:embed="rId2"/>
          <a:srcRect r="-2" b="9539"/>
          <a:stretch/>
        </p:blipFill>
        <p:spPr>
          <a:xfrm>
            <a:off x="6015107" y="-1"/>
            <a:ext cx="6176895" cy="2937954"/>
          </a:xfrm>
          <a:prstGeom prst="rect">
            <a:avLst/>
          </a:prstGeom>
        </p:spPr>
      </p:pic>
      <p:pic>
        <p:nvPicPr>
          <p:cNvPr id="5" name="Picture 4">
            <a:extLst>
              <a:ext uri="{FF2B5EF4-FFF2-40B4-BE49-F238E27FC236}">
                <a16:creationId xmlns:a16="http://schemas.microsoft.com/office/drawing/2014/main" id="{AC4A5D8A-46ED-D64E-90D5-AEEC5362A64C}"/>
              </a:ext>
            </a:extLst>
          </p:cNvPr>
          <p:cNvPicPr>
            <a:picLocks noChangeAspect="1"/>
          </p:cNvPicPr>
          <p:nvPr/>
        </p:nvPicPr>
        <p:blipFill rotWithShape="1">
          <a:blip r:embed="rId3"/>
          <a:srcRect t="2865" b="3808"/>
          <a:stretch/>
        </p:blipFill>
        <p:spPr>
          <a:xfrm>
            <a:off x="4203638" y="2937953"/>
            <a:ext cx="7988360" cy="3920047"/>
          </a:xfrm>
          <a:prstGeom prst="rect">
            <a:avLst/>
          </a:prstGeom>
        </p:spPr>
      </p:pic>
      <p:sp>
        <p:nvSpPr>
          <p:cNvPr id="10" name="Freeform: Shape 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C0BD73B-4154-614C-AA06-41746B1EB931}"/>
              </a:ext>
            </a:extLst>
          </p:cNvPr>
          <p:cNvSpPr>
            <a:spLocks noGrp="1"/>
          </p:cNvSpPr>
          <p:nvPr>
            <p:ph type="title"/>
          </p:nvPr>
        </p:nvSpPr>
        <p:spPr>
          <a:xfrm>
            <a:off x="804672" y="365125"/>
            <a:ext cx="5266155" cy="1325563"/>
          </a:xfrm>
        </p:spPr>
        <p:txBody>
          <a:bodyPr>
            <a:normAutofit/>
          </a:bodyPr>
          <a:lstStyle/>
          <a:p>
            <a:r>
              <a:rPr lang="en-US" dirty="0"/>
              <a:t>ETIOLOGY OF FALLS</a:t>
            </a:r>
          </a:p>
        </p:txBody>
      </p:sp>
      <p:sp>
        <p:nvSpPr>
          <p:cNvPr id="3" name="Content Placeholder 2">
            <a:extLst>
              <a:ext uri="{FF2B5EF4-FFF2-40B4-BE49-F238E27FC236}">
                <a16:creationId xmlns:a16="http://schemas.microsoft.com/office/drawing/2014/main" id="{E5FBA755-D1B8-FD4C-B778-D6CCFBF4F590}"/>
              </a:ext>
            </a:extLst>
          </p:cNvPr>
          <p:cNvSpPr>
            <a:spLocks noGrp="1"/>
          </p:cNvSpPr>
          <p:nvPr>
            <p:ph idx="1"/>
          </p:nvPr>
        </p:nvSpPr>
        <p:spPr>
          <a:xfrm>
            <a:off x="804668" y="1690689"/>
            <a:ext cx="4551103" cy="4486274"/>
          </a:xfrm>
        </p:spPr>
        <p:txBody>
          <a:bodyPr>
            <a:noAutofit/>
          </a:bodyPr>
          <a:lstStyle/>
          <a:p>
            <a:pPr marL="0" indent="0">
              <a:buNone/>
            </a:pPr>
            <a:r>
              <a:rPr lang="en-US" sz="2400" dirty="0"/>
              <a:t>PRECIPITATING CAUSES OF FALLS</a:t>
            </a:r>
          </a:p>
          <a:p>
            <a:r>
              <a:rPr lang="en-US" sz="2400" dirty="0"/>
              <a:t>Cardiovascular: orthostatic hypotension, dysrhythmia and myocardial infarction. </a:t>
            </a:r>
          </a:p>
          <a:p>
            <a:r>
              <a:rPr lang="en-US" sz="2400" dirty="0"/>
              <a:t>Infection: urinary, pulmonary or soft tissue sources. </a:t>
            </a:r>
          </a:p>
          <a:p>
            <a:r>
              <a:rPr lang="en-US" sz="2400" dirty="0"/>
              <a:t>Neurologic disorders: primary or secondary seizures. Parkinson's</a:t>
            </a:r>
          </a:p>
          <a:p>
            <a:r>
              <a:rPr lang="en-US" sz="2400" b="1" i="1" u="sng" dirty="0"/>
              <a:t>The role of polypharmacy and potential disruptions to normal physiologic function cannot be understated</a:t>
            </a:r>
            <a:r>
              <a:rPr lang="en-US" sz="2400" dirty="0"/>
              <a:t>.</a:t>
            </a:r>
          </a:p>
        </p:txBody>
      </p:sp>
    </p:spTree>
    <p:extLst>
      <p:ext uri="{BB962C8B-B14F-4D97-AF65-F5344CB8AC3E}">
        <p14:creationId xmlns:p14="http://schemas.microsoft.com/office/powerpoint/2010/main" val="3630907007"/>
      </p:ext>
    </p:extLst>
  </p:cSld>
  <p:clrMapOvr>
    <a:overrideClrMapping bg1="dk1" tx1="lt1" bg2="dk2" tx2="lt2" accent1="accent1" accent2="accent2" accent3="accent3" accent4="accent4" accent5="accent5" accent6="accent6" hlink="hlink" folHlink="folHlink"/>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E8F83-80EF-714C-AE71-9C9C61C623DC}"/>
              </a:ext>
            </a:extLst>
          </p:cNvPr>
          <p:cNvSpPr>
            <a:spLocks noGrp="1"/>
          </p:cNvSpPr>
          <p:nvPr>
            <p:ph type="title"/>
          </p:nvPr>
        </p:nvSpPr>
        <p:spPr/>
        <p:txBody>
          <a:bodyPr/>
          <a:lstStyle/>
          <a:p>
            <a:r>
              <a:rPr lang="en-US" dirty="0"/>
              <a:t>injuries</a:t>
            </a:r>
          </a:p>
        </p:txBody>
      </p:sp>
      <p:sp>
        <p:nvSpPr>
          <p:cNvPr id="3" name="Text Placeholder 2">
            <a:extLst>
              <a:ext uri="{FF2B5EF4-FFF2-40B4-BE49-F238E27FC236}">
                <a16:creationId xmlns:a16="http://schemas.microsoft.com/office/drawing/2014/main" id="{1F392D87-DC15-B745-9DB7-DD1D54ED042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09217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2C7C2-ECF5-A54D-9C10-DF2656DDDEF9}"/>
              </a:ext>
            </a:extLst>
          </p:cNvPr>
          <p:cNvSpPr>
            <a:spLocks noGrp="1"/>
          </p:cNvSpPr>
          <p:nvPr>
            <p:ph type="title"/>
          </p:nvPr>
        </p:nvSpPr>
        <p:spPr/>
        <p:txBody>
          <a:bodyPr/>
          <a:lstStyle/>
          <a:p>
            <a:r>
              <a:rPr lang="en-US" dirty="0" err="1"/>
              <a:t>tbi</a:t>
            </a:r>
            <a:endParaRPr lang="en-US" dirty="0"/>
          </a:p>
        </p:txBody>
      </p:sp>
      <p:sp>
        <p:nvSpPr>
          <p:cNvPr id="3" name="Content Placeholder 2">
            <a:extLst>
              <a:ext uri="{FF2B5EF4-FFF2-40B4-BE49-F238E27FC236}">
                <a16:creationId xmlns:a16="http://schemas.microsoft.com/office/drawing/2014/main" id="{562EF379-AA36-9448-8989-02041EE0C037}"/>
              </a:ext>
            </a:extLst>
          </p:cNvPr>
          <p:cNvSpPr>
            <a:spLocks noGrp="1"/>
          </p:cNvSpPr>
          <p:nvPr>
            <p:ph idx="1"/>
          </p:nvPr>
        </p:nvSpPr>
        <p:spPr/>
        <p:txBody>
          <a:bodyPr/>
          <a:lstStyle/>
          <a:p>
            <a:r>
              <a:rPr lang="en-US" dirty="0">
                <a:hlinkClick r:id="rId2"/>
              </a:rPr>
              <a:t>https://www.youtube.com/watch?v=2z1Q7OjgFCc</a:t>
            </a:r>
            <a:endParaRPr lang="en-US" dirty="0"/>
          </a:p>
          <a:p>
            <a:endParaRPr lang="en-US" dirty="0"/>
          </a:p>
          <a:p>
            <a:r>
              <a:rPr lang="en-US" dirty="0"/>
              <a:t>https://</a:t>
            </a:r>
            <a:r>
              <a:rPr lang="en-US" dirty="0" err="1"/>
              <a:t>www.youtube.com</a:t>
            </a:r>
            <a:r>
              <a:rPr lang="en-US" dirty="0"/>
              <a:t>/</a:t>
            </a:r>
            <a:r>
              <a:rPr lang="en-US" dirty="0" err="1"/>
              <a:t>watch?v</a:t>
            </a:r>
            <a:r>
              <a:rPr lang="en-US" dirty="0"/>
              <a:t>=64fcupSbbgs</a:t>
            </a:r>
          </a:p>
        </p:txBody>
      </p:sp>
    </p:spTree>
    <p:extLst>
      <p:ext uri="{BB962C8B-B14F-4D97-AF65-F5344CB8AC3E}">
        <p14:creationId xmlns:p14="http://schemas.microsoft.com/office/powerpoint/2010/main" val="16500584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40BD6-1E2E-F147-B0BA-603CFF2ABB16}"/>
              </a:ext>
            </a:extLst>
          </p:cNvPr>
          <p:cNvSpPr>
            <a:spLocks noGrp="1"/>
          </p:cNvSpPr>
          <p:nvPr>
            <p:ph type="title"/>
          </p:nvPr>
        </p:nvSpPr>
        <p:spPr/>
        <p:txBody>
          <a:bodyPr/>
          <a:lstStyle/>
          <a:p>
            <a:r>
              <a:rPr lang="en-US" dirty="0"/>
              <a:t>TRAUMA EVALUATION</a:t>
            </a:r>
          </a:p>
        </p:txBody>
      </p:sp>
      <p:sp>
        <p:nvSpPr>
          <p:cNvPr id="3" name="Content Placeholder 2">
            <a:extLst>
              <a:ext uri="{FF2B5EF4-FFF2-40B4-BE49-F238E27FC236}">
                <a16:creationId xmlns:a16="http://schemas.microsoft.com/office/drawing/2014/main" id="{E6CE00D8-C370-2C4B-9B5D-8EDFF2864FDA}"/>
              </a:ext>
            </a:extLst>
          </p:cNvPr>
          <p:cNvSpPr>
            <a:spLocks noGrp="1"/>
          </p:cNvSpPr>
          <p:nvPr>
            <p:ph idx="1"/>
          </p:nvPr>
        </p:nvSpPr>
        <p:spPr/>
        <p:txBody>
          <a:bodyPr/>
          <a:lstStyle/>
          <a:p>
            <a:r>
              <a:rPr lang="en-US" b="1" dirty="0"/>
              <a:t>Geriatric Trauma</a:t>
            </a:r>
            <a:endParaRPr lang="en-US" dirty="0"/>
          </a:p>
          <a:p>
            <a:r>
              <a:rPr lang="en-US" dirty="0"/>
              <a:t>https://</a:t>
            </a:r>
            <a:r>
              <a:rPr lang="en-US" dirty="0" err="1"/>
              <a:t>www.ncbi.nlm.nih.gov</a:t>
            </a:r>
            <a:r>
              <a:rPr lang="en-US" dirty="0"/>
              <a:t>/books/NBK442020/</a:t>
            </a:r>
          </a:p>
        </p:txBody>
      </p:sp>
    </p:spTree>
    <p:extLst>
      <p:ext uri="{BB962C8B-B14F-4D97-AF65-F5344CB8AC3E}">
        <p14:creationId xmlns:p14="http://schemas.microsoft.com/office/powerpoint/2010/main" val="15491421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D41D8-EA2F-9942-8DE8-BC6F7B1C42D6}"/>
              </a:ext>
            </a:extLst>
          </p:cNvPr>
          <p:cNvSpPr>
            <a:spLocks noGrp="1"/>
          </p:cNvSpPr>
          <p:nvPr>
            <p:ph type="title"/>
          </p:nvPr>
        </p:nvSpPr>
        <p:spPr/>
        <p:txBody>
          <a:bodyPr/>
          <a:lstStyle/>
          <a:p>
            <a:r>
              <a:rPr lang="en-US" dirty="0"/>
              <a:t>ems</a:t>
            </a:r>
          </a:p>
        </p:txBody>
      </p:sp>
      <p:sp>
        <p:nvSpPr>
          <p:cNvPr id="3" name="Content Placeholder 2">
            <a:extLst>
              <a:ext uri="{FF2B5EF4-FFF2-40B4-BE49-F238E27FC236}">
                <a16:creationId xmlns:a16="http://schemas.microsoft.com/office/drawing/2014/main" id="{4A2454B6-7EC1-9540-895F-D36457593CED}"/>
              </a:ext>
            </a:extLst>
          </p:cNvPr>
          <p:cNvSpPr>
            <a:spLocks noGrp="1"/>
          </p:cNvSpPr>
          <p:nvPr>
            <p:ph idx="1"/>
          </p:nvPr>
        </p:nvSpPr>
        <p:spPr/>
        <p:txBody>
          <a:bodyPr/>
          <a:lstStyle/>
          <a:p>
            <a:r>
              <a:rPr lang="en-US" dirty="0"/>
              <a:t>https://</a:t>
            </a:r>
            <a:r>
              <a:rPr lang="en-US" dirty="0" err="1"/>
              <a:t>sjtrem.biomedcentral.com</a:t>
            </a:r>
            <a:r>
              <a:rPr lang="en-US" dirty="0"/>
              <a:t>/articles/10.1186/s13049-021-00922-1</a:t>
            </a:r>
          </a:p>
        </p:txBody>
      </p:sp>
    </p:spTree>
    <p:extLst>
      <p:ext uri="{BB962C8B-B14F-4D97-AF65-F5344CB8AC3E}">
        <p14:creationId xmlns:p14="http://schemas.microsoft.com/office/powerpoint/2010/main" val="148182386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B382C-02C3-2642-8FBE-468ED5F1CE0A}"/>
              </a:ext>
            </a:extLst>
          </p:cNvPr>
          <p:cNvSpPr>
            <a:spLocks noGrp="1"/>
          </p:cNvSpPr>
          <p:nvPr>
            <p:ph type="title"/>
          </p:nvPr>
        </p:nvSpPr>
        <p:spPr/>
        <p:txBody>
          <a:bodyPr/>
          <a:lstStyle/>
          <a:p>
            <a:r>
              <a:rPr lang="en-US" dirty="0"/>
              <a:t>TRAUMA EVALUATION</a:t>
            </a:r>
          </a:p>
        </p:txBody>
      </p:sp>
      <p:sp>
        <p:nvSpPr>
          <p:cNvPr id="3" name="Content Placeholder 2">
            <a:extLst>
              <a:ext uri="{FF2B5EF4-FFF2-40B4-BE49-F238E27FC236}">
                <a16:creationId xmlns:a16="http://schemas.microsoft.com/office/drawing/2014/main" id="{4DD0AF61-4DF7-2F4F-991C-C940639CAD64}"/>
              </a:ext>
            </a:extLst>
          </p:cNvPr>
          <p:cNvSpPr>
            <a:spLocks noGrp="1"/>
          </p:cNvSpPr>
          <p:nvPr>
            <p:ph idx="1"/>
          </p:nvPr>
        </p:nvSpPr>
        <p:spPr/>
        <p:txBody>
          <a:bodyPr/>
          <a:lstStyle/>
          <a:p>
            <a:r>
              <a:rPr lang="en-US" dirty="0"/>
              <a:t>https://</a:t>
            </a:r>
            <a:r>
              <a:rPr lang="en-US" dirty="0" err="1"/>
              <a:t>www.uptodate.com</a:t>
            </a:r>
            <a:r>
              <a:rPr lang="en-US" dirty="0"/>
              <a:t>/contents/geriatric-trauma-initial-evaluation-and-management</a:t>
            </a:r>
          </a:p>
        </p:txBody>
      </p:sp>
    </p:spTree>
    <p:extLst>
      <p:ext uri="{BB962C8B-B14F-4D97-AF65-F5344CB8AC3E}">
        <p14:creationId xmlns:p14="http://schemas.microsoft.com/office/powerpoint/2010/main" val="391386194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062CB-2D02-C649-BD42-7CC622C98C0D}"/>
              </a:ext>
            </a:extLst>
          </p:cNvPr>
          <p:cNvSpPr>
            <a:spLocks noGrp="1"/>
          </p:cNvSpPr>
          <p:nvPr>
            <p:ph type="title"/>
          </p:nvPr>
        </p:nvSpPr>
        <p:spPr/>
        <p:txBody>
          <a:bodyPr/>
          <a:lstStyle/>
          <a:p>
            <a:r>
              <a:rPr lang="en-US" dirty="0"/>
              <a:t>TRAUMA EVALUATION</a:t>
            </a:r>
          </a:p>
        </p:txBody>
      </p:sp>
      <p:sp>
        <p:nvSpPr>
          <p:cNvPr id="3" name="Content Placeholder 2">
            <a:extLst>
              <a:ext uri="{FF2B5EF4-FFF2-40B4-BE49-F238E27FC236}">
                <a16:creationId xmlns:a16="http://schemas.microsoft.com/office/drawing/2014/main" id="{E41293E0-668D-C64A-B37D-B38470DCCA95}"/>
              </a:ext>
            </a:extLst>
          </p:cNvPr>
          <p:cNvSpPr>
            <a:spLocks noGrp="1"/>
          </p:cNvSpPr>
          <p:nvPr>
            <p:ph idx="1"/>
          </p:nvPr>
        </p:nvSpPr>
        <p:spPr/>
        <p:txBody>
          <a:bodyPr/>
          <a:lstStyle/>
          <a:p>
            <a:r>
              <a:rPr lang="en-US" dirty="0"/>
              <a:t>https://</a:t>
            </a:r>
            <a:r>
              <a:rPr lang="en-US" dirty="0" err="1"/>
              <a:t>www.east.org</a:t>
            </a:r>
            <a:r>
              <a:rPr lang="en-US" dirty="0"/>
              <a:t>/education-career-development/practice-management-guidelines/archived/geriatric-trauma-evaluation-and-management-of</a:t>
            </a:r>
          </a:p>
        </p:txBody>
      </p:sp>
    </p:spTree>
    <p:extLst>
      <p:ext uri="{BB962C8B-B14F-4D97-AF65-F5344CB8AC3E}">
        <p14:creationId xmlns:p14="http://schemas.microsoft.com/office/powerpoint/2010/main" val="12797033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A4E2D-83AE-6F46-AAD8-4BE320C9CA9C}"/>
              </a:ext>
            </a:extLst>
          </p:cNvPr>
          <p:cNvSpPr>
            <a:spLocks noGrp="1"/>
          </p:cNvSpPr>
          <p:nvPr>
            <p:ph type="title"/>
          </p:nvPr>
        </p:nvSpPr>
        <p:spPr/>
        <p:txBody>
          <a:bodyPr/>
          <a:lstStyle/>
          <a:p>
            <a:r>
              <a:rPr lang="en-US" dirty="0"/>
              <a:t>FACS TRAUMA EVAL</a:t>
            </a:r>
          </a:p>
        </p:txBody>
      </p:sp>
      <p:sp>
        <p:nvSpPr>
          <p:cNvPr id="3" name="Content Placeholder 2">
            <a:extLst>
              <a:ext uri="{FF2B5EF4-FFF2-40B4-BE49-F238E27FC236}">
                <a16:creationId xmlns:a16="http://schemas.microsoft.com/office/drawing/2014/main" id="{900A80C8-4194-2D46-B2F8-493F7D0E8BD9}"/>
              </a:ext>
            </a:extLst>
          </p:cNvPr>
          <p:cNvSpPr>
            <a:spLocks noGrp="1"/>
          </p:cNvSpPr>
          <p:nvPr>
            <p:ph idx="1"/>
          </p:nvPr>
        </p:nvSpPr>
        <p:spPr/>
        <p:txBody>
          <a:bodyPr/>
          <a:lstStyle/>
          <a:p>
            <a:r>
              <a:rPr lang="en-US" dirty="0"/>
              <a:t>https://</a:t>
            </a:r>
            <a:r>
              <a:rPr lang="en-US" dirty="0" err="1"/>
              <a:t>www.facs.org</a:t>
            </a:r>
            <a:r>
              <a:rPr lang="en-US" dirty="0"/>
              <a:t>/-/media/files/quality-programs/trauma/</a:t>
            </a:r>
            <a:r>
              <a:rPr lang="en-US" dirty="0" err="1"/>
              <a:t>tqip</a:t>
            </a:r>
            <a:r>
              <a:rPr lang="en-US" dirty="0"/>
              <a:t>/</a:t>
            </a:r>
            <a:r>
              <a:rPr lang="en-US" dirty="0" err="1"/>
              <a:t>geriatric_guidelines.ashx</a:t>
            </a:r>
            <a:endParaRPr lang="en-US" dirty="0"/>
          </a:p>
        </p:txBody>
      </p:sp>
    </p:spTree>
    <p:extLst>
      <p:ext uri="{BB962C8B-B14F-4D97-AF65-F5344CB8AC3E}">
        <p14:creationId xmlns:p14="http://schemas.microsoft.com/office/powerpoint/2010/main" val="338738124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A4E2D-83AE-6F46-AAD8-4BE320C9CA9C}"/>
              </a:ext>
            </a:extLst>
          </p:cNvPr>
          <p:cNvSpPr>
            <a:spLocks noGrp="1"/>
          </p:cNvSpPr>
          <p:nvPr>
            <p:ph type="title"/>
          </p:nvPr>
        </p:nvSpPr>
        <p:spPr/>
        <p:txBody>
          <a:bodyPr/>
          <a:lstStyle/>
          <a:p>
            <a:r>
              <a:rPr lang="en-US" dirty="0"/>
              <a:t>TRAUMA EVAL</a:t>
            </a:r>
          </a:p>
        </p:txBody>
      </p:sp>
      <p:sp>
        <p:nvSpPr>
          <p:cNvPr id="3" name="Content Placeholder 2">
            <a:extLst>
              <a:ext uri="{FF2B5EF4-FFF2-40B4-BE49-F238E27FC236}">
                <a16:creationId xmlns:a16="http://schemas.microsoft.com/office/drawing/2014/main" id="{900A80C8-4194-2D46-B2F8-493F7D0E8BD9}"/>
              </a:ext>
            </a:extLst>
          </p:cNvPr>
          <p:cNvSpPr>
            <a:spLocks noGrp="1"/>
          </p:cNvSpPr>
          <p:nvPr>
            <p:ph idx="1"/>
          </p:nvPr>
        </p:nvSpPr>
        <p:spPr/>
        <p:txBody>
          <a:bodyPr/>
          <a:lstStyle/>
          <a:p>
            <a:r>
              <a:rPr lang="en-US" dirty="0"/>
              <a:t>https://</a:t>
            </a:r>
            <a:r>
              <a:rPr lang="en-US" dirty="0" err="1"/>
              <a:t>www.fairview.org</a:t>
            </a:r>
            <a:r>
              <a:rPr lang="en-US" dirty="0"/>
              <a:t>/~/media/Fairview/PDFs/Trauma/FV-Trauma-Geriatric-trauma-guideline-April-2018.ashx?la=</a:t>
            </a:r>
            <a:r>
              <a:rPr lang="en-US"/>
              <a:t>en</a:t>
            </a:r>
            <a:endParaRPr lang="en-US" dirty="0"/>
          </a:p>
        </p:txBody>
      </p:sp>
    </p:spTree>
    <p:extLst>
      <p:ext uri="{BB962C8B-B14F-4D97-AF65-F5344CB8AC3E}">
        <p14:creationId xmlns:p14="http://schemas.microsoft.com/office/powerpoint/2010/main" val="16970317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57880-D8F1-844A-B98E-C5EB2191F7D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6AA8AB-DD06-3C48-B33A-71D347FBDCB3}"/>
              </a:ext>
            </a:extLst>
          </p:cNvPr>
          <p:cNvSpPr>
            <a:spLocks noGrp="1"/>
          </p:cNvSpPr>
          <p:nvPr>
            <p:ph idx="1"/>
          </p:nvPr>
        </p:nvSpPr>
        <p:spPr/>
        <p:txBody>
          <a:bodyPr>
            <a:normAutofit fontScale="77500" lnSpcReduction="20000"/>
          </a:bodyPr>
          <a:lstStyle/>
          <a:p>
            <a:r>
              <a:rPr lang="en-US" dirty="0">
                <a:hlinkClick r:id="rId2"/>
              </a:rPr>
              <a:t>https://www.ncbi.nlm.nih.gov/pmc/articles/PMC8009532/</a:t>
            </a:r>
            <a:endParaRPr lang="en-US" dirty="0"/>
          </a:p>
          <a:p>
            <a:endParaRPr lang="en-US" dirty="0"/>
          </a:p>
          <a:p>
            <a:r>
              <a:rPr lang="en-US" dirty="0">
                <a:hlinkClick r:id="rId3"/>
              </a:rPr>
              <a:t>https://pubmed.ncbi.nlm.nih.gov/30827060/</a:t>
            </a:r>
            <a:endParaRPr lang="en-US" dirty="0"/>
          </a:p>
          <a:p>
            <a:endParaRPr lang="en-US" dirty="0"/>
          </a:p>
          <a:p>
            <a:r>
              <a:rPr lang="en-US" dirty="0">
                <a:hlinkClick r:id="rId4"/>
              </a:rPr>
              <a:t>https://pubmed.ncbi.nlm.nih.gov/24908590/</a:t>
            </a:r>
            <a:endParaRPr lang="en-US" dirty="0"/>
          </a:p>
          <a:p>
            <a:endParaRPr lang="en-US" dirty="0"/>
          </a:p>
          <a:p>
            <a:r>
              <a:rPr lang="en-US" dirty="0">
                <a:hlinkClick r:id="rId5"/>
              </a:rPr>
              <a:t>https://pubmed.ncbi.nlm.nih.gov/12970377/</a:t>
            </a:r>
            <a:endParaRPr lang="en-US" dirty="0"/>
          </a:p>
          <a:p>
            <a:endParaRPr lang="en-US" dirty="0"/>
          </a:p>
          <a:p>
            <a:r>
              <a:rPr lang="en-US" dirty="0">
                <a:hlinkClick r:id="rId6"/>
              </a:rPr>
              <a:t>https://pubmed.ncbi.nlm.nih.gov/32980868/</a:t>
            </a:r>
            <a:endParaRPr lang="en-US" dirty="0"/>
          </a:p>
          <a:p>
            <a:endParaRPr lang="en-US" dirty="0"/>
          </a:p>
          <a:p>
            <a:r>
              <a:rPr lang="en-US" dirty="0">
                <a:hlinkClick r:id="rId7"/>
              </a:rPr>
              <a:t>https://pubmed.ncbi.nlm.nih.gov/30135040/</a:t>
            </a:r>
            <a:endParaRPr lang="en-US" dirty="0"/>
          </a:p>
          <a:p>
            <a:r>
              <a:rPr lang="en-US" dirty="0"/>
              <a:t>https://</a:t>
            </a:r>
            <a:r>
              <a:rPr lang="en-US" dirty="0" err="1"/>
              <a:t>www.americanjournalofsurgery.com</a:t>
            </a:r>
            <a:r>
              <a:rPr lang="en-US" dirty="0"/>
              <a:t>/article/S0002-9610(21)00624-3/</a:t>
            </a:r>
            <a:r>
              <a:rPr lang="en-US" dirty="0" err="1"/>
              <a:t>fulltext</a:t>
            </a:r>
            <a:endParaRPr lang="en-US" dirty="0"/>
          </a:p>
        </p:txBody>
      </p:sp>
    </p:spTree>
    <p:extLst>
      <p:ext uri="{BB962C8B-B14F-4D97-AF65-F5344CB8AC3E}">
        <p14:creationId xmlns:p14="http://schemas.microsoft.com/office/powerpoint/2010/main" val="2351413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1D98CAC-3EFF-4342-BD5A-6C0E8CAB4C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40068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879946D-BA16-1A40-94B4-53DD3514C7D2}"/>
              </a:ext>
            </a:extLst>
          </p:cNvPr>
          <p:cNvSpPr>
            <a:spLocks noGrp="1"/>
          </p:cNvSpPr>
          <p:nvPr>
            <p:ph type="title"/>
          </p:nvPr>
        </p:nvSpPr>
        <p:spPr>
          <a:xfrm>
            <a:off x="838200" y="914402"/>
            <a:ext cx="10515600" cy="2659957"/>
          </a:xfrm>
        </p:spPr>
        <p:txBody>
          <a:bodyPr vert="horz" lIns="91440" tIns="45720" rIns="91440" bIns="45720" rtlCol="0" anchor="b">
            <a:normAutofit/>
          </a:bodyPr>
          <a:lstStyle/>
          <a:p>
            <a:pPr algn="ctr"/>
            <a:r>
              <a:rPr lang="en-US" sz="8000" kern="1200">
                <a:solidFill>
                  <a:srgbClr val="FFFFFF"/>
                </a:solidFill>
                <a:latin typeface="+mj-lt"/>
                <a:ea typeface="+mj-ea"/>
                <a:cs typeface="+mj-cs"/>
              </a:rPr>
              <a:t>PATHOPHYSIOLOGY OF GETTING OLD</a:t>
            </a:r>
          </a:p>
        </p:txBody>
      </p:sp>
      <p:sp>
        <p:nvSpPr>
          <p:cNvPr id="5" name="Text Placeholder 4">
            <a:extLst>
              <a:ext uri="{FF2B5EF4-FFF2-40B4-BE49-F238E27FC236}">
                <a16:creationId xmlns:a16="http://schemas.microsoft.com/office/drawing/2014/main" id="{089DABAB-4193-844C-B16E-33FFE828D043}"/>
              </a:ext>
            </a:extLst>
          </p:cNvPr>
          <p:cNvSpPr>
            <a:spLocks noGrp="1"/>
          </p:cNvSpPr>
          <p:nvPr>
            <p:ph type="body" idx="1"/>
          </p:nvPr>
        </p:nvSpPr>
        <p:spPr>
          <a:xfrm>
            <a:off x="838200" y="4368800"/>
            <a:ext cx="10515600" cy="1390650"/>
          </a:xfrm>
        </p:spPr>
        <p:txBody>
          <a:bodyPr vert="horz" lIns="91440" tIns="45720" rIns="91440" bIns="45720" rtlCol="0">
            <a:normAutofit/>
          </a:bodyPr>
          <a:lstStyle/>
          <a:p>
            <a:pPr algn="ctr"/>
            <a:r>
              <a:rPr lang="en-US" sz="3200" kern="1200" dirty="0">
                <a:solidFill>
                  <a:schemeClr val="tx1"/>
                </a:solidFill>
                <a:latin typeface="+mn-lt"/>
                <a:ea typeface="+mn-ea"/>
                <a:cs typeface="+mn-cs"/>
              </a:rPr>
              <a:t>THE “BABY BOOMERS”ARE BECOMING THE </a:t>
            </a:r>
          </a:p>
          <a:p>
            <a:pPr algn="ctr"/>
            <a:r>
              <a:rPr lang="en-US" sz="3200" kern="1200" dirty="0">
                <a:solidFill>
                  <a:schemeClr val="tx1"/>
                </a:solidFill>
                <a:latin typeface="+mn-lt"/>
                <a:ea typeface="+mn-ea"/>
                <a:cs typeface="+mn-cs"/>
              </a:rPr>
              <a:t>“DEPENDS GENERATION”</a:t>
            </a:r>
          </a:p>
        </p:txBody>
      </p:sp>
    </p:spTree>
    <p:extLst>
      <p:ext uri="{BB962C8B-B14F-4D97-AF65-F5344CB8AC3E}">
        <p14:creationId xmlns:p14="http://schemas.microsoft.com/office/powerpoint/2010/main" val="4143817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A5300-A90D-5146-9D21-B91548E3845F}"/>
              </a:ext>
            </a:extLst>
          </p:cNvPr>
          <p:cNvSpPr>
            <a:spLocks noGrp="1"/>
          </p:cNvSpPr>
          <p:nvPr>
            <p:ph type="title"/>
          </p:nvPr>
        </p:nvSpPr>
        <p:spPr>
          <a:xfrm>
            <a:off x="6234330" y="803325"/>
            <a:ext cx="5314536" cy="1325563"/>
          </a:xfrm>
        </p:spPr>
        <p:txBody>
          <a:bodyPr>
            <a:normAutofit/>
          </a:bodyPr>
          <a:lstStyle/>
          <a:p>
            <a:r>
              <a:rPr lang="en-US" dirty="0"/>
              <a:t>PATHOPHYSIOLOGY</a:t>
            </a: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16E8224-6FF5-3349-B101-013EFEAC58AB}"/>
              </a:ext>
            </a:extLst>
          </p:cNvPr>
          <p:cNvPicPr>
            <a:picLocks noChangeAspect="1"/>
          </p:cNvPicPr>
          <p:nvPr/>
        </p:nvPicPr>
        <p:blipFill rotWithShape="1">
          <a:blip r:embed="rId2"/>
          <a:srcRect l="1134" r="2634"/>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3" name="Content Placeholder 2">
            <a:extLst>
              <a:ext uri="{FF2B5EF4-FFF2-40B4-BE49-F238E27FC236}">
                <a16:creationId xmlns:a16="http://schemas.microsoft.com/office/drawing/2014/main" id="{6F36ACDE-06AE-3C40-846C-6CFDE1457EFE}"/>
              </a:ext>
            </a:extLst>
          </p:cNvPr>
          <p:cNvSpPr>
            <a:spLocks noGrp="1"/>
          </p:cNvSpPr>
          <p:nvPr>
            <p:ph idx="1"/>
          </p:nvPr>
        </p:nvSpPr>
        <p:spPr>
          <a:xfrm>
            <a:off x="6234329" y="2279018"/>
            <a:ext cx="5314543" cy="3375920"/>
          </a:xfrm>
        </p:spPr>
        <p:txBody>
          <a:bodyPr anchor="t">
            <a:normAutofit/>
          </a:bodyPr>
          <a:lstStyle/>
          <a:p>
            <a:pPr marL="0" indent="0">
              <a:buNone/>
            </a:pPr>
            <a:r>
              <a:rPr lang="en-US" sz="2400" dirty="0"/>
              <a:t>As we age, all our organ systems deteriorate with time and lose their underlying ability to function as they once optimally had at a younger age.</a:t>
            </a:r>
          </a:p>
        </p:txBody>
      </p:sp>
    </p:spTree>
    <p:extLst>
      <p:ext uri="{BB962C8B-B14F-4D97-AF65-F5344CB8AC3E}">
        <p14:creationId xmlns:p14="http://schemas.microsoft.com/office/powerpoint/2010/main" val="3334952760"/>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75A5300-A90D-5146-9D21-B91548E3845F}"/>
              </a:ext>
            </a:extLst>
          </p:cNvPr>
          <p:cNvSpPr>
            <a:spLocks noGrp="1"/>
          </p:cNvSpPr>
          <p:nvPr>
            <p:ph type="title"/>
          </p:nvPr>
        </p:nvSpPr>
        <p:spPr>
          <a:xfrm>
            <a:off x="524741" y="620392"/>
            <a:ext cx="3808268" cy="5504688"/>
          </a:xfrm>
        </p:spPr>
        <p:txBody>
          <a:bodyPr>
            <a:normAutofit/>
          </a:bodyPr>
          <a:lstStyle/>
          <a:p>
            <a:r>
              <a:rPr lang="en-US" sz="3300">
                <a:solidFill>
                  <a:schemeClr val="bg1"/>
                </a:solidFill>
              </a:rPr>
              <a:t>PATHOPHYSIOLOGY</a:t>
            </a:r>
          </a:p>
        </p:txBody>
      </p:sp>
      <p:graphicFrame>
        <p:nvGraphicFramePr>
          <p:cNvPr id="5" name="Content Placeholder 2">
            <a:extLst>
              <a:ext uri="{FF2B5EF4-FFF2-40B4-BE49-F238E27FC236}">
                <a16:creationId xmlns:a16="http://schemas.microsoft.com/office/drawing/2014/main" id="{6A635EC6-67DC-40CD-AB62-3586E663F115}"/>
              </a:ext>
            </a:extLst>
          </p:cNvPr>
          <p:cNvGraphicFramePr>
            <a:graphicFrameLocks noGrp="1"/>
          </p:cNvGraphicFramePr>
          <p:nvPr>
            <p:ph idx="1"/>
            <p:extLst>
              <p:ext uri="{D42A27DB-BD31-4B8C-83A1-F6EECF244321}">
                <p14:modId xmlns:p14="http://schemas.microsoft.com/office/powerpoint/2010/main" val="2339417970"/>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3912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A5300-A90D-5146-9D21-B91548E3845F}"/>
              </a:ext>
            </a:extLst>
          </p:cNvPr>
          <p:cNvSpPr>
            <a:spLocks noGrp="1"/>
          </p:cNvSpPr>
          <p:nvPr>
            <p:ph type="title"/>
          </p:nvPr>
        </p:nvSpPr>
        <p:spPr>
          <a:xfrm>
            <a:off x="801098" y="1396289"/>
            <a:ext cx="4624342" cy="1325563"/>
          </a:xfrm>
        </p:spPr>
        <p:txBody>
          <a:bodyPr>
            <a:normAutofit/>
          </a:bodyPr>
          <a:lstStyle/>
          <a:p>
            <a:r>
              <a:rPr lang="en-US" dirty="0"/>
              <a:t>PATHOPHYSIOLOGY</a:t>
            </a:r>
          </a:p>
        </p:txBody>
      </p:sp>
      <p:sp>
        <p:nvSpPr>
          <p:cNvPr id="12" name="Oval 11">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49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893B829E-C200-FF41-89A4-546A932274E7}"/>
              </a:ext>
            </a:extLst>
          </p:cNvPr>
          <p:cNvPicPr>
            <a:picLocks noChangeAspect="1"/>
          </p:cNvPicPr>
          <p:nvPr/>
        </p:nvPicPr>
        <p:blipFill rotWithShape="1">
          <a:blip r:embed="rId2"/>
          <a:srcRect l="6625" r="16872" b="-4"/>
          <a:stretch/>
        </p:blipFill>
        <p:spPr>
          <a:xfrm>
            <a:off x="568008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3" name="Content Placeholder 2">
            <a:extLst>
              <a:ext uri="{FF2B5EF4-FFF2-40B4-BE49-F238E27FC236}">
                <a16:creationId xmlns:a16="http://schemas.microsoft.com/office/drawing/2014/main" id="{6F36ACDE-06AE-3C40-846C-6CFDE1457EFE}"/>
              </a:ext>
            </a:extLst>
          </p:cNvPr>
          <p:cNvSpPr>
            <a:spLocks noGrp="1"/>
          </p:cNvSpPr>
          <p:nvPr>
            <p:ph idx="1"/>
          </p:nvPr>
        </p:nvSpPr>
        <p:spPr>
          <a:xfrm>
            <a:off x="174171" y="2557569"/>
            <a:ext cx="5664081" cy="3930317"/>
          </a:xfrm>
        </p:spPr>
        <p:txBody>
          <a:bodyPr anchor="t">
            <a:noAutofit/>
          </a:bodyPr>
          <a:lstStyle/>
          <a:p>
            <a:pPr marL="0" indent="0">
              <a:buNone/>
            </a:pPr>
            <a:r>
              <a:rPr lang="en-US" sz="2400" b="1" dirty="0"/>
              <a:t>Integument/Musculoskeletal</a:t>
            </a:r>
            <a:endParaRPr lang="en-US" sz="2400" dirty="0"/>
          </a:p>
          <a:p>
            <a:r>
              <a:rPr lang="en-US" sz="2400" dirty="0"/>
              <a:t>Elderly patients have a decrease in </a:t>
            </a:r>
          </a:p>
          <a:p>
            <a:pPr lvl="1"/>
            <a:r>
              <a:rPr lang="en-US" dirty="0"/>
              <a:t>Lean body mass, </a:t>
            </a:r>
          </a:p>
          <a:p>
            <a:pPr lvl="1"/>
            <a:r>
              <a:rPr lang="en-US" dirty="0"/>
              <a:t>Thinning of the skin </a:t>
            </a:r>
          </a:p>
          <a:p>
            <a:pPr lvl="1"/>
            <a:r>
              <a:rPr lang="en-US" dirty="0"/>
              <a:t>Overall increase in total body fat. </a:t>
            </a:r>
          </a:p>
          <a:p>
            <a:r>
              <a:rPr lang="en-US" sz="2400" dirty="0"/>
              <a:t>Thin skin means loss of thermoregulation </a:t>
            </a:r>
          </a:p>
          <a:p>
            <a:pPr lvl="1"/>
            <a:r>
              <a:rPr lang="en-US" dirty="0"/>
              <a:t>Become more susceptible to hypothermia even when in warm weather.</a:t>
            </a:r>
          </a:p>
        </p:txBody>
      </p:sp>
      <p:sp>
        <p:nvSpPr>
          <p:cNvPr id="14" name="Freeform: Shape 13">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3660" y="255756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0962003-A7EB-9F43-B723-40635C2C9924}"/>
              </a:ext>
            </a:extLst>
          </p:cNvPr>
          <p:cNvPicPr>
            <a:picLocks noChangeAspect="1"/>
          </p:cNvPicPr>
          <p:nvPr/>
        </p:nvPicPr>
        <p:blipFill rotWithShape="1">
          <a:blip r:embed="rId3"/>
          <a:srcRect l="19642" r="5742" b="-1"/>
          <a:stretch/>
        </p:blipFill>
        <p:spPr>
          <a:xfrm>
            <a:off x="5838252" y="2722161"/>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6" name="Picture 5">
            <a:extLst>
              <a:ext uri="{FF2B5EF4-FFF2-40B4-BE49-F238E27FC236}">
                <a16:creationId xmlns:a16="http://schemas.microsoft.com/office/drawing/2014/main" id="{FF08895B-4EAB-264C-ACAF-C65425D4B46A}"/>
              </a:ext>
            </a:extLst>
          </p:cNvPr>
          <p:cNvPicPr>
            <a:picLocks noChangeAspect="1"/>
          </p:cNvPicPr>
          <p:nvPr/>
        </p:nvPicPr>
        <p:blipFill rotWithShape="1">
          <a:blip r:embed="rId4"/>
          <a:srcRect l="22044" r="11174" b="-1"/>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18" name="Freeform: Shape 17">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99FE0F4-E369-8F45-B761-EF84C9EC6E00}"/>
              </a:ext>
            </a:extLst>
          </p:cNvPr>
          <p:cNvPicPr>
            <a:picLocks noChangeAspect="1"/>
          </p:cNvPicPr>
          <p:nvPr/>
        </p:nvPicPr>
        <p:blipFill rotWithShape="1">
          <a:blip r:embed="rId5"/>
          <a:srcRect l="16305" r="6108" b="2"/>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620952847"/>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A5300-A90D-5146-9D21-B91548E3845F}"/>
              </a:ext>
            </a:extLst>
          </p:cNvPr>
          <p:cNvSpPr>
            <a:spLocks noGrp="1"/>
          </p:cNvSpPr>
          <p:nvPr>
            <p:ph type="title"/>
          </p:nvPr>
        </p:nvSpPr>
        <p:spPr>
          <a:xfrm>
            <a:off x="6400800" y="484632"/>
            <a:ext cx="5299586" cy="1609344"/>
          </a:xfrm>
          <a:ln>
            <a:noFill/>
          </a:ln>
        </p:spPr>
        <p:txBody>
          <a:bodyPr>
            <a:normAutofit/>
          </a:bodyPr>
          <a:lstStyle/>
          <a:p>
            <a:r>
              <a:rPr lang="en-US" sz="4000"/>
              <a:t>PATHOPHYSIOLOGY</a:t>
            </a:r>
          </a:p>
        </p:txBody>
      </p:sp>
      <p:pic>
        <p:nvPicPr>
          <p:cNvPr id="5" name="Picture 4" descr="A close-up of a human eye&#10;&#10;Description automatically generated with low confidence">
            <a:extLst>
              <a:ext uri="{FF2B5EF4-FFF2-40B4-BE49-F238E27FC236}">
                <a16:creationId xmlns:a16="http://schemas.microsoft.com/office/drawing/2014/main" id="{621F4FDD-B6EC-894B-9E28-22C6BECA8138}"/>
              </a:ext>
            </a:extLst>
          </p:cNvPr>
          <p:cNvPicPr>
            <a:picLocks noChangeAspect="1"/>
          </p:cNvPicPr>
          <p:nvPr/>
        </p:nvPicPr>
        <p:blipFill rotWithShape="1">
          <a:blip r:embed="rId2"/>
          <a:srcRect l="21469" r="14406" b="1"/>
          <a:stretch/>
        </p:blipFill>
        <p:spPr>
          <a:xfrm>
            <a:off x="20" y="10"/>
            <a:ext cx="2917436" cy="3407764"/>
          </a:xfrm>
          <a:prstGeom prst="rect">
            <a:avLst/>
          </a:prstGeom>
        </p:spPr>
      </p:pic>
      <p:pic>
        <p:nvPicPr>
          <p:cNvPr id="4" name="Picture 3" descr="A close-up of a wound&#10;&#10;Description automatically generated with low confidence">
            <a:extLst>
              <a:ext uri="{FF2B5EF4-FFF2-40B4-BE49-F238E27FC236}">
                <a16:creationId xmlns:a16="http://schemas.microsoft.com/office/drawing/2014/main" id="{F2CF427E-9A9D-554A-A371-8F441CFC5010}"/>
              </a:ext>
            </a:extLst>
          </p:cNvPr>
          <p:cNvPicPr>
            <a:picLocks noChangeAspect="1"/>
          </p:cNvPicPr>
          <p:nvPr/>
        </p:nvPicPr>
        <p:blipFill rotWithShape="1">
          <a:blip r:embed="rId3"/>
          <a:srcRect l="5522" r="33878" b="2"/>
          <a:stretch/>
        </p:blipFill>
        <p:spPr>
          <a:xfrm>
            <a:off x="3008896" y="-2655"/>
            <a:ext cx="2917457" cy="3407774"/>
          </a:xfrm>
          <a:prstGeom prst="rect">
            <a:avLst/>
          </a:prstGeom>
        </p:spPr>
      </p:pic>
      <p:pic>
        <p:nvPicPr>
          <p:cNvPr id="6" name="Picture 5" descr="A close-up of a human body&#10;&#10;Description automatically generated with low confidence">
            <a:extLst>
              <a:ext uri="{FF2B5EF4-FFF2-40B4-BE49-F238E27FC236}">
                <a16:creationId xmlns:a16="http://schemas.microsoft.com/office/drawing/2014/main" id="{2C6F6036-C507-1D4B-BEA9-0C2F521F36FE}"/>
              </a:ext>
            </a:extLst>
          </p:cNvPr>
          <p:cNvPicPr>
            <a:picLocks noChangeAspect="1"/>
          </p:cNvPicPr>
          <p:nvPr/>
        </p:nvPicPr>
        <p:blipFill rotWithShape="1">
          <a:blip r:embed="rId4"/>
          <a:srcRect r="-1" b="14862"/>
          <a:stretch/>
        </p:blipFill>
        <p:spPr>
          <a:xfrm>
            <a:off x="20" y="3494314"/>
            <a:ext cx="5926333" cy="3363686"/>
          </a:xfrm>
          <a:prstGeom prst="rect">
            <a:avLst/>
          </a:prstGeom>
        </p:spPr>
      </p:pic>
      <p:sp>
        <p:nvSpPr>
          <p:cNvPr id="3" name="Content Placeholder 2">
            <a:extLst>
              <a:ext uri="{FF2B5EF4-FFF2-40B4-BE49-F238E27FC236}">
                <a16:creationId xmlns:a16="http://schemas.microsoft.com/office/drawing/2014/main" id="{6F36ACDE-06AE-3C40-846C-6CFDE1457EFE}"/>
              </a:ext>
            </a:extLst>
          </p:cNvPr>
          <p:cNvSpPr>
            <a:spLocks noGrp="1"/>
          </p:cNvSpPr>
          <p:nvPr>
            <p:ph idx="1"/>
          </p:nvPr>
        </p:nvSpPr>
        <p:spPr>
          <a:xfrm>
            <a:off x="6400800" y="2121408"/>
            <a:ext cx="5118756" cy="4050792"/>
          </a:xfrm>
        </p:spPr>
        <p:txBody>
          <a:bodyPr>
            <a:normAutofit/>
          </a:bodyPr>
          <a:lstStyle/>
          <a:p>
            <a:pPr marL="0" indent="0">
              <a:buNone/>
            </a:pPr>
            <a:r>
              <a:rPr lang="en-US" sz="2400" b="1" dirty="0"/>
              <a:t>Integument/Musculoskeletal</a:t>
            </a:r>
            <a:endParaRPr lang="en-US" sz="2400" dirty="0"/>
          </a:p>
          <a:p>
            <a:r>
              <a:rPr lang="en-US" sz="2400" dirty="0"/>
              <a:t>Loss of skin elasticity makes it more susceptible to skin tears and avulsions even with minor energy transfer. </a:t>
            </a:r>
          </a:p>
          <a:p>
            <a:pPr marL="0" indent="0">
              <a:buNone/>
            </a:pPr>
            <a:endParaRPr lang="en-US" sz="2000" dirty="0"/>
          </a:p>
        </p:txBody>
      </p:sp>
    </p:spTree>
    <p:extLst>
      <p:ext uri="{BB962C8B-B14F-4D97-AF65-F5344CB8AC3E}">
        <p14:creationId xmlns:p14="http://schemas.microsoft.com/office/powerpoint/2010/main" val="3925279443"/>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5A5300-A90D-5146-9D21-B91548E3845F}"/>
              </a:ext>
            </a:extLst>
          </p:cNvPr>
          <p:cNvSpPr>
            <a:spLocks noGrp="1"/>
          </p:cNvSpPr>
          <p:nvPr>
            <p:ph type="title"/>
          </p:nvPr>
        </p:nvSpPr>
        <p:spPr>
          <a:xfrm>
            <a:off x="971368" y="371719"/>
            <a:ext cx="6125964" cy="1906863"/>
          </a:xfrm>
        </p:spPr>
        <p:txBody>
          <a:bodyPr anchor="b">
            <a:normAutofit/>
          </a:bodyPr>
          <a:lstStyle/>
          <a:p>
            <a:r>
              <a:rPr lang="en-US" dirty="0"/>
              <a:t>PATHOPHYSIOLOGY</a:t>
            </a:r>
          </a:p>
        </p:txBody>
      </p:sp>
      <p:sp>
        <p:nvSpPr>
          <p:cNvPr id="3" name="Content Placeholder 2">
            <a:extLst>
              <a:ext uri="{FF2B5EF4-FFF2-40B4-BE49-F238E27FC236}">
                <a16:creationId xmlns:a16="http://schemas.microsoft.com/office/drawing/2014/main" id="{6F36ACDE-06AE-3C40-846C-6CFDE1457EFE}"/>
              </a:ext>
            </a:extLst>
          </p:cNvPr>
          <p:cNvSpPr>
            <a:spLocks noGrp="1"/>
          </p:cNvSpPr>
          <p:nvPr>
            <p:ph idx="1"/>
          </p:nvPr>
        </p:nvSpPr>
        <p:spPr>
          <a:xfrm>
            <a:off x="971368" y="2711395"/>
            <a:ext cx="4114801" cy="3465568"/>
          </a:xfrm>
        </p:spPr>
        <p:txBody>
          <a:bodyPr>
            <a:noAutofit/>
          </a:bodyPr>
          <a:lstStyle/>
          <a:p>
            <a:pPr marL="0" indent="0">
              <a:buNone/>
            </a:pPr>
            <a:r>
              <a:rPr lang="en-US" sz="2400" b="1" dirty="0"/>
              <a:t>Integument/Musculoskeletal</a:t>
            </a:r>
            <a:endParaRPr lang="en-US" sz="2400" dirty="0"/>
          </a:p>
          <a:p>
            <a:r>
              <a:rPr lang="en-US" sz="2400" dirty="0"/>
              <a:t>Loss of lean muscle mass and overall bone density via demineralization processes such as osteopenia and osteoporosis lead to less strength, loss of locomotion, balance, and ability to produce heat through shivering. </a:t>
            </a:r>
          </a:p>
        </p:txBody>
      </p:sp>
      <p:pic>
        <p:nvPicPr>
          <p:cNvPr id="4" name="Picture 3" descr="A close-up of a person's face&#10;&#10;Description automatically generated with low confidence">
            <a:extLst>
              <a:ext uri="{FF2B5EF4-FFF2-40B4-BE49-F238E27FC236}">
                <a16:creationId xmlns:a16="http://schemas.microsoft.com/office/drawing/2014/main" id="{39A42064-3D74-E14E-9E6C-BCD5BFF781BD}"/>
              </a:ext>
            </a:extLst>
          </p:cNvPr>
          <p:cNvPicPr>
            <a:picLocks noChangeAspect="1"/>
          </p:cNvPicPr>
          <p:nvPr/>
        </p:nvPicPr>
        <p:blipFill rotWithShape="1">
          <a:blip r:embed="rId2"/>
          <a:srcRect l="10570" r="32267" b="-2"/>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5" name="Picture 4">
            <a:extLst>
              <a:ext uri="{FF2B5EF4-FFF2-40B4-BE49-F238E27FC236}">
                <a16:creationId xmlns:a16="http://schemas.microsoft.com/office/drawing/2014/main" id="{6049ECBE-63A1-BD43-BFE4-42E644B79CAC}"/>
              </a:ext>
            </a:extLst>
          </p:cNvPr>
          <p:cNvPicPr>
            <a:picLocks noChangeAspect="1"/>
          </p:cNvPicPr>
          <p:nvPr/>
        </p:nvPicPr>
        <p:blipFill rotWithShape="1">
          <a:blip r:embed="rId3"/>
          <a:srcRect l="15931" r="18702" b="-2"/>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6" name="Picture 5" descr="Chart, diagram&#10;&#10;Description automatically generated">
            <a:extLst>
              <a:ext uri="{FF2B5EF4-FFF2-40B4-BE49-F238E27FC236}">
                <a16:creationId xmlns:a16="http://schemas.microsoft.com/office/drawing/2014/main" id="{9696E1CD-F0CE-8741-8EB6-A1BC7E74D48E}"/>
              </a:ext>
            </a:extLst>
          </p:cNvPr>
          <p:cNvPicPr>
            <a:picLocks noChangeAspect="1"/>
          </p:cNvPicPr>
          <p:nvPr/>
        </p:nvPicPr>
        <p:blipFill rotWithShape="1">
          <a:blip r:embed="rId4"/>
          <a:srcRect l="13258" r="10015" b="-1"/>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1235038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A5300-A90D-5146-9D21-B91548E3845F}"/>
              </a:ext>
            </a:extLst>
          </p:cNvPr>
          <p:cNvSpPr>
            <a:spLocks noGrp="1"/>
          </p:cNvSpPr>
          <p:nvPr>
            <p:ph type="title"/>
          </p:nvPr>
        </p:nvSpPr>
        <p:spPr/>
        <p:txBody>
          <a:bodyPr/>
          <a:lstStyle/>
          <a:p>
            <a:r>
              <a:rPr lang="en-US" dirty="0"/>
              <a:t>PATHOPHYSIOLOGY</a:t>
            </a:r>
          </a:p>
        </p:txBody>
      </p:sp>
      <p:pic>
        <p:nvPicPr>
          <p:cNvPr id="4" name="Picture 3">
            <a:extLst>
              <a:ext uri="{FF2B5EF4-FFF2-40B4-BE49-F238E27FC236}">
                <a16:creationId xmlns:a16="http://schemas.microsoft.com/office/drawing/2014/main" id="{33B05304-CF42-6944-BF72-56DBB2FC01B8}"/>
              </a:ext>
            </a:extLst>
          </p:cNvPr>
          <p:cNvPicPr>
            <a:picLocks noChangeAspect="1"/>
          </p:cNvPicPr>
          <p:nvPr/>
        </p:nvPicPr>
        <p:blipFill>
          <a:blip r:embed="rId2"/>
          <a:stretch>
            <a:fillRect/>
          </a:stretch>
        </p:blipFill>
        <p:spPr>
          <a:xfrm>
            <a:off x="0" y="3073400"/>
            <a:ext cx="5981700" cy="3784600"/>
          </a:xfrm>
          <a:prstGeom prst="rect">
            <a:avLst/>
          </a:prstGeom>
        </p:spPr>
      </p:pic>
      <p:sp>
        <p:nvSpPr>
          <p:cNvPr id="3" name="Content Placeholder 2">
            <a:extLst>
              <a:ext uri="{FF2B5EF4-FFF2-40B4-BE49-F238E27FC236}">
                <a16:creationId xmlns:a16="http://schemas.microsoft.com/office/drawing/2014/main" id="{6F36ACDE-06AE-3C40-846C-6CFDE1457EFE}"/>
              </a:ext>
            </a:extLst>
          </p:cNvPr>
          <p:cNvSpPr>
            <a:spLocks noGrp="1"/>
          </p:cNvSpPr>
          <p:nvPr>
            <p:ph idx="1"/>
          </p:nvPr>
        </p:nvSpPr>
        <p:spPr/>
        <p:txBody>
          <a:bodyPr>
            <a:normAutofit/>
          </a:bodyPr>
          <a:lstStyle/>
          <a:p>
            <a:pPr marL="0" indent="0">
              <a:buNone/>
            </a:pPr>
            <a:r>
              <a:rPr lang="en-US" b="1" dirty="0"/>
              <a:t>Integument/Musculoskeletal</a:t>
            </a:r>
            <a:endParaRPr lang="en-US" dirty="0"/>
          </a:p>
          <a:p>
            <a:r>
              <a:rPr lang="en-US" dirty="0"/>
              <a:t>Loss of bone density leads to a higher risk of fracture with a lower energy transfer associated with more minor injury mechanisms.</a:t>
            </a:r>
          </a:p>
          <a:p>
            <a:pPr marL="0" indent="0">
              <a:buNone/>
            </a:pPr>
            <a:endParaRPr lang="en-US" dirty="0"/>
          </a:p>
        </p:txBody>
      </p:sp>
      <p:pic>
        <p:nvPicPr>
          <p:cNvPr id="5" name="Picture 4">
            <a:extLst>
              <a:ext uri="{FF2B5EF4-FFF2-40B4-BE49-F238E27FC236}">
                <a16:creationId xmlns:a16="http://schemas.microsoft.com/office/drawing/2014/main" id="{0475C0F5-CF5A-5B43-A442-4006413A080C}"/>
              </a:ext>
            </a:extLst>
          </p:cNvPr>
          <p:cNvPicPr>
            <a:picLocks noChangeAspect="1"/>
          </p:cNvPicPr>
          <p:nvPr/>
        </p:nvPicPr>
        <p:blipFill>
          <a:blip r:embed="rId3"/>
          <a:stretch>
            <a:fillRect/>
          </a:stretch>
        </p:blipFill>
        <p:spPr>
          <a:xfrm>
            <a:off x="7988450" y="606150"/>
            <a:ext cx="2221942" cy="1670763"/>
          </a:xfrm>
          <a:prstGeom prst="rect">
            <a:avLst/>
          </a:prstGeom>
        </p:spPr>
      </p:pic>
      <p:pic>
        <p:nvPicPr>
          <p:cNvPr id="7" name="Picture 6">
            <a:extLst>
              <a:ext uri="{FF2B5EF4-FFF2-40B4-BE49-F238E27FC236}">
                <a16:creationId xmlns:a16="http://schemas.microsoft.com/office/drawing/2014/main" id="{4C14182A-21CC-7841-B313-990E77C8FDA9}"/>
              </a:ext>
            </a:extLst>
          </p:cNvPr>
          <p:cNvPicPr>
            <a:picLocks noChangeAspect="1"/>
          </p:cNvPicPr>
          <p:nvPr/>
        </p:nvPicPr>
        <p:blipFill>
          <a:blip r:embed="rId4"/>
          <a:stretch>
            <a:fillRect/>
          </a:stretch>
        </p:blipFill>
        <p:spPr>
          <a:xfrm>
            <a:off x="10267821" y="5268441"/>
            <a:ext cx="1473200" cy="1371600"/>
          </a:xfrm>
          <a:prstGeom prst="rect">
            <a:avLst/>
          </a:prstGeom>
        </p:spPr>
      </p:pic>
      <p:pic>
        <p:nvPicPr>
          <p:cNvPr id="8" name="Picture 7">
            <a:extLst>
              <a:ext uri="{FF2B5EF4-FFF2-40B4-BE49-F238E27FC236}">
                <a16:creationId xmlns:a16="http://schemas.microsoft.com/office/drawing/2014/main" id="{9D69703F-B98D-304F-988B-60D54E223B0F}"/>
              </a:ext>
            </a:extLst>
          </p:cNvPr>
          <p:cNvPicPr>
            <a:picLocks noChangeAspect="1"/>
          </p:cNvPicPr>
          <p:nvPr/>
        </p:nvPicPr>
        <p:blipFill>
          <a:blip r:embed="rId5"/>
          <a:stretch>
            <a:fillRect/>
          </a:stretch>
        </p:blipFill>
        <p:spPr>
          <a:xfrm>
            <a:off x="9099421" y="4978401"/>
            <a:ext cx="1168400" cy="1727200"/>
          </a:xfrm>
          <a:prstGeom prst="rect">
            <a:avLst/>
          </a:prstGeom>
        </p:spPr>
      </p:pic>
      <p:pic>
        <p:nvPicPr>
          <p:cNvPr id="9" name="Picture 8">
            <a:extLst>
              <a:ext uri="{FF2B5EF4-FFF2-40B4-BE49-F238E27FC236}">
                <a16:creationId xmlns:a16="http://schemas.microsoft.com/office/drawing/2014/main" id="{83B5229F-4B3A-234E-AE30-026DF8E58B8A}"/>
              </a:ext>
            </a:extLst>
          </p:cNvPr>
          <p:cNvPicPr>
            <a:picLocks noChangeAspect="1"/>
          </p:cNvPicPr>
          <p:nvPr/>
        </p:nvPicPr>
        <p:blipFill>
          <a:blip r:embed="rId6"/>
          <a:stretch>
            <a:fillRect/>
          </a:stretch>
        </p:blipFill>
        <p:spPr>
          <a:xfrm>
            <a:off x="7194507" y="4965700"/>
            <a:ext cx="1193800" cy="1689100"/>
          </a:xfrm>
          <a:prstGeom prst="rect">
            <a:avLst/>
          </a:prstGeom>
        </p:spPr>
      </p:pic>
      <p:pic>
        <p:nvPicPr>
          <p:cNvPr id="10" name="Picture 9">
            <a:extLst>
              <a:ext uri="{FF2B5EF4-FFF2-40B4-BE49-F238E27FC236}">
                <a16:creationId xmlns:a16="http://schemas.microsoft.com/office/drawing/2014/main" id="{E10760B3-8E41-DB4D-B1E2-AB54E47B2809}"/>
              </a:ext>
            </a:extLst>
          </p:cNvPr>
          <p:cNvPicPr>
            <a:picLocks noChangeAspect="1"/>
          </p:cNvPicPr>
          <p:nvPr/>
        </p:nvPicPr>
        <p:blipFill>
          <a:blip r:embed="rId7"/>
          <a:stretch>
            <a:fillRect/>
          </a:stretch>
        </p:blipFill>
        <p:spPr>
          <a:xfrm>
            <a:off x="8938912" y="3179763"/>
            <a:ext cx="1549400" cy="1308100"/>
          </a:xfrm>
          <a:prstGeom prst="rect">
            <a:avLst/>
          </a:prstGeom>
        </p:spPr>
      </p:pic>
      <p:pic>
        <p:nvPicPr>
          <p:cNvPr id="11" name="Picture 10">
            <a:extLst>
              <a:ext uri="{FF2B5EF4-FFF2-40B4-BE49-F238E27FC236}">
                <a16:creationId xmlns:a16="http://schemas.microsoft.com/office/drawing/2014/main" id="{444F43F5-846A-5244-8D72-470183648AF4}"/>
              </a:ext>
            </a:extLst>
          </p:cNvPr>
          <p:cNvPicPr>
            <a:picLocks noChangeAspect="1"/>
          </p:cNvPicPr>
          <p:nvPr/>
        </p:nvPicPr>
        <p:blipFill>
          <a:blip r:embed="rId8"/>
          <a:stretch>
            <a:fillRect/>
          </a:stretch>
        </p:blipFill>
        <p:spPr>
          <a:xfrm>
            <a:off x="7181850" y="3224728"/>
            <a:ext cx="1574800" cy="1282700"/>
          </a:xfrm>
          <a:prstGeom prst="rect">
            <a:avLst/>
          </a:prstGeom>
        </p:spPr>
      </p:pic>
    </p:spTree>
    <p:extLst>
      <p:ext uri="{BB962C8B-B14F-4D97-AF65-F5344CB8AC3E}">
        <p14:creationId xmlns:p14="http://schemas.microsoft.com/office/powerpoint/2010/main" val="2090411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A5300-A90D-5146-9D21-B91548E3845F}"/>
              </a:ext>
            </a:extLst>
          </p:cNvPr>
          <p:cNvSpPr>
            <a:spLocks noGrp="1"/>
          </p:cNvSpPr>
          <p:nvPr>
            <p:ph type="title"/>
          </p:nvPr>
        </p:nvSpPr>
        <p:spPr/>
        <p:txBody>
          <a:bodyPr/>
          <a:lstStyle/>
          <a:p>
            <a:r>
              <a:rPr lang="en-US" dirty="0"/>
              <a:t>PATHOPHYSIOLOGY</a:t>
            </a:r>
          </a:p>
        </p:txBody>
      </p:sp>
      <p:sp>
        <p:nvSpPr>
          <p:cNvPr id="3" name="Content Placeholder 2">
            <a:extLst>
              <a:ext uri="{FF2B5EF4-FFF2-40B4-BE49-F238E27FC236}">
                <a16:creationId xmlns:a16="http://schemas.microsoft.com/office/drawing/2014/main" id="{6F36ACDE-06AE-3C40-846C-6CFDE1457EFE}"/>
              </a:ext>
            </a:extLst>
          </p:cNvPr>
          <p:cNvSpPr>
            <a:spLocks noGrp="1"/>
          </p:cNvSpPr>
          <p:nvPr>
            <p:ph idx="1"/>
          </p:nvPr>
        </p:nvSpPr>
        <p:spPr/>
        <p:txBody>
          <a:bodyPr>
            <a:normAutofit/>
          </a:bodyPr>
          <a:lstStyle/>
          <a:p>
            <a:pPr marL="0" indent="0">
              <a:buNone/>
            </a:pPr>
            <a:r>
              <a:rPr lang="en-US" b="1" dirty="0"/>
              <a:t>Neurologic</a:t>
            </a:r>
          </a:p>
          <a:p>
            <a:r>
              <a:rPr lang="en-US" dirty="0"/>
              <a:t>NEUROHUMORAL RESPONSES in the elderly patient are often blunted leading to a slower and often less vigorous response to stimuli. </a:t>
            </a:r>
          </a:p>
          <a:p>
            <a:pPr lvl="1"/>
            <a:r>
              <a:rPr lang="en-US" dirty="0"/>
              <a:t>Neurocognitive decline Dementia, Strokes </a:t>
            </a:r>
          </a:p>
          <a:p>
            <a:pPr lvl="1"/>
            <a:r>
              <a:rPr lang="en-US" dirty="0"/>
              <a:t>Co-morbidities such as diabetes can lead to peripheral neuropathy</a:t>
            </a:r>
          </a:p>
        </p:txBody>
      </p:sp>
      <p:pic>
        <p:nvPicPr>
          <p:cNvPr id="4" name="Picture 3">
            <a:extLst>
              <a:ext uri="{FF2B5EF4-FFF2-40B4-BE49-F238E27FC236}">
                <a16:creationId xmlns:a16="http://schemas.microsoft.com/office/drawing/2014/main" id="{A745AA20-4673-4749-A69E-0424E26530B7}"/>
              </a:ext>
            </a:extLst>
          </p:cNvPr>
          <p:cNvPicPr>
            <a:picLocks noChangeAspect="1"/>
          </p:cNvPicPr>
          <p:nvPr/>
        </p:nvPicPr>
        <p:blipFill>
          <a:blip r:embed="rId2"/>
          <a:stretch>
            <a:fillRect/>
          </a:stretch>
        </p:blipFill>
        <p:spPr>
          <a:xfrm>
            <a:off x="9254231" y="4001294"/>
            <a:ext cx="2740701" cy="2008452"/>
          </a:xfrm>
          <a:prstGeom prst="rect">
            <a:avLst/>
          </a:prstGeom>
        </p:spPr>
      </p:pic>
      <p:pic>
        <p:nvPicPr>
          <p:cNvPr id="5" name="Picture 4">
            <a:extLst>
              <a:ext uri="{FF2B5EF4-FFF2-40B4-BE49-F238E27FC236}">
                <a16:creationId xmlns:a16="http://schemas.microsoft.com/office/drawing/2014/main" id="{8235F67A-BE58-124D-A734-01D5EE9871AE}"/>
              </a:ext>
            </a:extLst>
          </p:cNvPr>
          <p:cNvPicPr>
            <a:picLocks noChangeAspect="1"/>
          </p:cNvPicPr>
          <p:nvPr/>
        </p:nvPicPr>
        <p:blipFill>
          <a:blip r:embed="rId3"/>
          <a:stretch>
            <a:fillRect/>
          </a:stretch>
        </p:blipFill>
        <p:spPr>
          <a:xfrm>
            <a:off x="6002532" y="4633237"/>
            <a:ext cx="3000779" cy="1859638"/>
          </a:xfrm>
          <a:prstGeom prst="rect">
            <a:avLst/>
          </a:prstGeom>
        </p:spPr>
      </p:pic>
      <p:sp>
        <p:nvSpPr>
          <p:cNvPr id="6" name="TextBox 5">
            <a:extLst>
              <a:ext uri="{FF2B5EF4-FFF2-40B4-BE49-F238E27FC236}">
                <a16:creationId xmlns:a16="http://schemas.microsoft.com/office/drawing/2014/main" id="{D1DC4068-3F2D-0840-A0C3-3707CCF1A507}"/>
              </a:ext>
            </a:extLst>
          </p:cNvPr>
          <p:cNvSpPr txBox="1"/>
          <p:nvPr/>
        </p:nvSpPr>
        <p:spPr>
          <a:xfrm>
            <a:off x="838200" y="4001294"/>
            <a:ext cx="5520333" cy="2646878"/>
          </a:xfrm>
          <a:prstGeom prst="rect">
            <a:avLst/>
          </a:prstGeom>
          <a:noFill/>
        </p:spPr>
        <p:txBody>
          <a:bodyPr wrap="square" rtlCol="0">
            <a:spAutoFit/>
          </a:bodyPr>
          <a:lstStyle/>
          <a:p>
            <a:pPr lvl="1"/>
            <a:r>
              <a:rPr lang="en-US" sz="2800" dirty="0"/>
              <a:t>STRUCTURAL CHANGES</a:t>
            </a:r>
          </a:p>
          <a:p>
            <a:pPr marL="742950" lvl="1" indent="-285750">
              <a:buFont typeface="Arial" panose="020B0604020202020204" pitchFamily="34" charset="0"/>
              <a:buChar char="•"/>
            </a:pPr>
            <a:r>
              <a:rPr lang="en-US" sz="2400" dirty="0"/>
              <a:t>Normal parenchymal atrophy </a:t>
            </a:r>
          </a:p>
          <a:p>
            <a:pPr marL="742950" lvl="1" indent="-285750">
              <a:buFont typeface="Arial" panose="020B0604020202020204" pitchFamily="34" charset="0"/>
              <a:buChar char="•"/>
            </a:pPr>
            <a:r>
              <a:rPr lang="en-US" sz="2400" dirty="0"/>
              <a:t>Decreased ability to auto-regulate cerebral blood flow and underlying atherosclerotic cerebrovascular                                                                                disease</a:t>
            </a:r>
            <a:r>
              <a:rPr lang="en-US" dirty="0"/>
              <a:t>.  </a:t>
            </a:r>
          </a:p>
          <a:p>
            <a:endParaRPr lang="en-US" dirty="0"/>
          </a:p>
        </p:txBody>
      </p:sp>
    </p:spTree>
    <p:extLst>
      <p:ext uri="{BB962C8B-B14F-4D97-AF65-F5344CB8AC3E}">
        <p14:creationId xmlns:p14="http://schemas.microsoft.com/office/powerpoint/2010/main" val="3829092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75A5300-A90D-5146-9D21-B91548E3845F}"/>
              </a:ext>
            </a:extLst>
          </p:cNvPr>
          <p:cNvSpPr>
            <a:spLocks noGrp="1"/>
          </p:cNvSpPr>
          <p:nvPr>
            <p:ph type="title"/>
          </p:nvPr>
        </p:nvSpPr>
        <p:spPr>
          <a:xfrm>
            <a:off x="524741" y="620392"/>
            <a:ext cx="3808268" cy="5504688"/>
          </a:xfrm>
        </p:spPr>
        <p:txBody>
          <a:bodyPr>
            <a:normAutofit/>
          </a:bodyPr>
          <a:lstStyle/>
          <a:p>
            <a:r>
              <a:rPr lang="en-US" sz="3300">
                <a:solidFill>
                  <a:schemeClr val="bg1"/>
                </a:solidFill>
              </a:rPr>
              <a:t>PATHOPHYSIOLOGY</a:t>
            </a:r>
          </a:p>
        </p:txBody>
      </p:sp>
      <p:graphicFrame>
        <p:nvGraphicFramePr>
          <p:cNvPr id="6" name="Content Placeholder 2">
            <a:extLst>
              <a:ext uri="{FF2B5EF4-FFF2-40B4-BE49-F238E27FC236}">
                <a16:creationId xmlns:a16="http://schemas.microsoft.com/office/drawing/2014/main" id="{DA8E28CD-1D53-469E-A44C-18D363E5F2E9}"/>
              </a:ext>
            </a:extLst>
          </p:cNvPr>
          <p:cNvGraphicFramePr>
            <a:graphicFrameLocks noGrp="1"/>
          </p:cNvGraphicFramePr>
          <p:nvPr>
            <p:ph idx="1"/>
            <p:extLst>
              <p:ext uri="{D42A27DB-BD31-4B8C-83A1-F6EECF244321}">
                <p14:modId xmlns:p14="http://schemas.microsoft.com/office/powerpoint/2010/main" val="2314359682"/>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14897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33A287D-F436-F44A-9B5F-6974BE9AD866}"/>
              </a:ext>
            </a:extLst>
          </p:cNvPr>
          <p:cNvSpPr>
            <a:spLocks noGrp="1"/>
          </p:cNvSpPr>
          <p:nvPr>
            <p:ph type="title"/>
          </p:nvPr>
        </p:nvSpPr>
        <p:spPr>
          <a:xfrm>
            <a:off x="524741" y="620392"/>
            <a:ext cx="3808268" cy="5504688"/>
          </a:xfrm>
        </p:spPr>
        <p:txBody>
          <a:bodyPr>
            <a:normAutofit/>
          </a:bodyPr>
          <a:lstStyle/>
          <a:p>
            <a:r>
              <a:rPr lang="en-US" sz="4200">
                <a:solidFill>
                  <a:schemeClr val="bg1"/>
                </a:solidFill>
              </a:rPr>
              <a:t>EPIDEMIOLOGY</a:t>
            </a:r>
          </a:p>
        </p:txBody>
      </p:sp>
      <p:graphicFrame>
        <p:nvGraphicFramePr>
          <p:cNvPr id="14" name="Content Placeholder 2">
            <a:extLst>
              <a:ext uri="{FF2B5EF4-FFF2-40B4-BE49-F238E27FC236}">
                <a16:creationId xmlns:a16="http://schemas.microsoft.com/office/drawing/2014/main" id="{6186F4C6-6172-4CFF-9A57-874CA2147904}"/>
              </a:ext>
            </a:extLst>
          </p:cNvPr>
          <p:cNvGraphicFramePr>
            <a:graphicFrameLocks noGrp="1"/>
          </p:cNvGraphicFramePr>
          <p:nvPr>
            <p:ph idx="1"/>
            <p:extLst>
              <p:ext uri="{D42A27DB-BD31-4B8C-83A1-F6EECF244321}">
                <p14:modId xmlns:p14="http://schemas.microsoft.com/office/powerpoint/2010/main" val="1320977881"/>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89750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75A5300-A90D-5146-9D21-B91548E3845F}"/>
              </a:ext>
            </a:extLst>
          </p:cNvPr>
          <p:cNvSpPr>
            <a:spLocks noGrp="1"/>
          </p:cNvSpPr>
          <p:nvPr>
            <p:ph type="title"/>
          </p:nvPr>
        </p:nvSpPr>
        <p:spPr>
          <a:xfrm>
            <a:off x="524741" y="620392"/>
            <a:ext cx="3808268" cy="5504688"/>
          </a:xfrm>
        </p:spPr>
        <p:txBody>
          <a:bodyPr>
            <a:normAutofit/>
          </a:bodyPr>
          <a:lstStyle/>
          <a:p>
            <a:r>
              <a:rPr lang="en-US" sz="3300">
                <a:solidFill>
                  <a:schemeClr val="bg1"/>
                </a:solidFill>
              </a:rPr>
              <a:t>PATHOPHYSIOLOGY</a:t>
            </a:r>
          </a:p>
        </p:txBody>
      </p:sp>
      <p:graphicFrame>
        <p:nvGraphicFramePr>
          <p:cNvPr id="5" name="Content Placeholder 2">
            <a:extLst>
              <a:ext uri="{FF2B5EF4-FFF2-40B4-BE49-F238E27FC236}">
                <a16:creationId xmlns:a16="http://schemas.microsoft.com/office/drawing/2014/main" id="{51379272-A7AB-4B80-AFA8-FA7B63F8A335}"/>
              </a:ext>
            </a:extLst>
          </p:cNvPr>
          <p:cNvGraphicFramePr>
            <a:graphicFrameLocks noGrp="1"/>
          </p:cNvGraphicFramePr>
          <p:nvPr>
            <p:ph idx="1"/>
            <p:extLst>
              <p:ext uri="{D42A27DB-BD31-4B8C-83A1-F6EECF244321}">
                <p14:modId xmlns:p14="http://schemas.microsoft.com/office/powerpoint/2010/main" val="293439798"/>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3080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B96B9-0F8C-084F-91EB-B887CF7AF0D1}"/>
              </a:ext>
            </a:extLst>
          </p:cNvPr>
          <p:cNvSpPr>
            <a:spLocks noGrp="1"/>
          </p:cNvSpPr>
          <p:nvPr>
            <p:ph type="title"/>
          </p:nvPr>
        </p:nvSpPr>
        <p:spPr/>
        <p:txBody>
          <a:bodyPr/>
          <a:lstStyle/>
          <a:p>
            <a:r>
              <a:rPr lang="en-US" dirty="0"/>
              <a:t>https://</a:t>
            </a:r>
            <a:r>
              <a:rPr lang="en-US" dirty="0" err="1"/>
              <a:t>www.youtube.com</a:t>
            </a:r>
            <a:r>
              <a:rPr lang="en-US" dirty="0"/>
              <a:t>/</a:t>
            </a:r>
            <a:r>
              <a:rPr lang="en-US" dirty="0" err="1"/>
              <a:t>watch?v</a:t>
            </a:r>
            <a:r>
              <a:rPr lang="en-US" dirty="0"/>
              <a:t>=vFRkSB46bl8</a:t>
            </a:r>
          </a:p>
        </p:txBody>
      </p:sp>
      <p:pic>
        <p:nvPicPr>
          <p:cNvPr id="4" name="Online Media 3" descr="Cardiac Output, Stroke volume, EDV, ESV, Ejection Fraction">
            <a:hlinkClick r:id="" action="ppaction://media"/>
            <a:extLst>
              <a:ext uri="{FF2B5EF4-FFF2-40B4-BE49-F238E27FC236}">
                <a16:creationId xmlns:a16="http://schemas.microsoft.com/office/drawing/2014/main" id="{43CD43DD-4735-BA4B-9B30-AA1560896455}"/>
              </a:ext>
            </a:extLst>
          </p:cNvPr>
          <p:cNvPicPr>
            <a:picLocks noGrp="1" noRot="1" noChangeAspect="1"/>
          </p:cNvPicPr>
          <p:nvPr>
            <p:ph idx="1"/>
            <a:videoFile r:link="rId1"/>
          </p:nvPr>
        </p:nvPicPr>
        <p:blipFill>
          <a:blip r:embed="rId3"/>
          <a:stretch>
            <a:fillRect/>
          </a:stretch>
        </p:blipFill>
        <p:spPr>
          <a:xfrm>
            <a:off x="2246313" y="1825625"/>
            <a:ext cx="7700962" cy="4351338"/>
          </a:xfrm>
          <a:prstGeom prst="rect">
            <a:avLst/>
          </a:prstGeom>
        </p:spPr>
      </p:pic>
    </p:spTree>
    <p:extLst>
      <p:ext uri="{BB962C8B-B14F-4D97-AF65-F5344CB8AC3E}">
        <p14:creationId xmlns:p14="http://schemas.microsoft.com/office/powerpoint/2010/main" val="207576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75A5300-A90D-5146-9D21-B91548E3845F}"/>
              </a:ext>
            </a:extLst>
          </p:cNvPr>
          <p:cNvSpPr>
            <a:spLocks noGrp="1"/>
          </p:cNvSpPr>
          <p:nvPr>
            <p:ph type="title"/>
          </p:nvPr>
        </p:nvSpPr>
        <p:spPr>
          <a:xfrm>
            <a:off x="524741" y="620392"/>
            <a:ext cx="3808268" cy="5504688"/>
          </a:xfrm>
        </p:spPr>
        <p:txBody>
          <a:bodyPr>
            <a:normAutofit/>
          </a:bodyPr>
          <a:lstStyle/>
          <a:p>
            <a:r>
              <a:rPr lang="en-US" sz="3300">
                <a:solidFill>
                  <a:schemeClr val="bg1"/>
                </a:solidFill>
              </a:rPr>
              <a:t>PATHOPHYSIOLOGY</a:t>
            </a:r>
          </a:p>
        </p:txBody>
      </p:sp>
      <p:graphicFrame>
        <p:nvGraphicFramePr>
          <p:cNvPr id="5" name="Content Placeholder 2">
            <a:extLst>
              <a:ext uri="{FF2B5EF4-FFF2-40B4-BE49-F238E27FC236}">
                <a16:creationId xmlns:a16="http://schemas.microsoft.com/office/drawing/2014/main" id="{1F9D4399-5530-402C-9003-F75E3C59B19C}"/>
              </a:ext>
            </a:extLst>
          </p:cNvPr>
          <p:cNvGraphicFramePr>
            <a:graphicFrameLocks noGrp="1"/>
          </p:cNvGraphicFramePr>
          <p:nvPr>
            <p:ph idx="1"/>
            <p:extLst>
              <p:ext uri="{D42A27DB-BD31-4B8C-83A1-F6EECF244321}">
                <p14:modId xmlns:p14="http://schemas.microsoft.com/office/powerpoint/2010/main" val="610042893"/>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21957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75A5300-A90D-5146-9D21-B91548E3845F}"/>
              </a:ext>
            </a:extLst>
          </p:cNvPr>
          <p:cNvSpPr>
            <a:spLocks noGrp="1"/>
          </p:cNvSpPr>
          <p:nvPr>
            <p:ph type="title"/>
          </p:nvPr>
        </p:nvSpPr>
        <p:spPr>
          <a:xfrm>
            <a:off x="524741" y="620392"/>
            <a:ext cx="3808268" cy="5504688"/>
          </a:xfrm>
        </p:spPr>
        <p:txBody>
          <a:bodyPr>
            <a:normAutofit/>
          </a:bodyPr>
          <a:lstStyle/>
          <a:p>
            <a:r>
              <a:rPr lang="en-US" sz="3300">
                <a:solidFill>
                  <a:schemeClr val="bg1"/>
                </a:solidFill>
              </a:rPr>
              <a:t>PATHOPHYSIOLOGY</a:t>
            </a:r>
          </a:p>
        </p:txBody>
      </p:sp>
      <p:graphicFrame>
        <p:nvGraphicFramePr>
          <p:cNvPr id="5" name="Content Placeholder 2">
            <a:extLst>
              <a:ext uri="{FF2B5EF4-FFF2-40B4-BE49-F238E27FC236}">
                <a16:creationId xmlns:a16="http://schemas.microsoft.com/office/drawing/2014/main" id="{40BA14BC-8B6C-43A5-B30B-CD9C7D841982}"/>
              </a:ext>
            </a:extLst>
          </p:cNvPr>
          <p:cNvGraphicFramePr>
            <a:graphicFrameLocks noGrp="1"/>
          </p:cNvGraphicFramePr>
          <p:nvPr>
            <p:ph idx="1"/>
            <p:extLst>
              <p:ext uri="{D42A27DB-BD31-4B8C-83A1-F6EECF244321}">
                <p14:modId xmlns:p14="http://schemas.microsoft.com/office/powerpoint/2010/main" val="1850701532"/>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4369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A5300-A90D-5146-9D21-B91548E3845F}"/>
              </a:ext>
            </a:extLst>
          </p:cNvPr>
          <p:cNvSpPr>
            <a:spLocks noGrp="1"/>
          </p:cNvSpPr>
          <p:nvPr>
            <p:ph type="title"/>
          </p:nvPr>
        </p:nvSpPr>
        <p:spPr/>
        <p:txBody>
          <a:bodyPr/>
          <a:lstStyle/>
          <a:p>
            <a:r>
              <a:rPr lang="en-US" dirty="0"/>
              <a:t>PATHOPHYSIOLOGY</a:t>
            </a:r>
          </a:p>
        </p:txBody>
      </p:sp>
      <p:sp>
        <p:nvSpPr>
          <p:cNvPr id="3" name="Content Placeholder 2">
            <a:extLst>
              <a:ext uri="{FF2B5EF4-FFF2-40B4-BE49-F238E27FC236}">
                <a16:creationId xmlns:a16="http://schemas.microsoft.com/office/drawing/2014/main" id="{6F36ACDE-06AE-3C40-846C-6CFDE1457EFE}"/>
              </a:ext>
            </a:extLst>
          </p:cNvPr>
          <p:cNvSpPr>
            <a:spLocks noGrp="1"/>
          </p:cNvSpPr>
          <p:nvPr>
            <p:ph idx="1"/>
          </p:nvPr>
        </p:nvSpPr>
        <p:spPr/>
        <p:txBody>
          <a:bodyPr>
            <a:normAutofit/>
          </a:bodyPr>
          <a:lstStyle/>
          <a:p>
            <a:pPr marL="0" indent="0">
              <a:buNone/>
            </a:pPr>
            <a:r>
              <a:rPr lang="en-US" b="1" dirty="0"/>
              <a:t>Pulmonary</a:t>
            </a:r>
          </a:p>
        </p:txBody>
      </p:sp>
      <p:pic>
        <p:nvPicPr>
          <p:cNvPr id="5" name="Picture 4">
            <a:extLst>
              <a:ext uri="{FF2B5EF4-FFF2-40B4-BE49-F238E27FC236}">
                <a16:creationId xmlns:a16="http://schemas.microsoft.com/office/drawing/2014/main" id="{5DE08D7F-8EBE-2B4E-AB81-7F3EA0704582}"/>
              </a:ext>
            </a:extLst>
          </p:cNvPr>
          <p:cNvPicPr>
            <a:picLocks noChangeAspect="1"/>
          </p:cNvPicPr>
          <p:nvPr/>
        </p:nvPicPr>
        <p:blipFill rotWithShape="1">
          <a:blip r:embed="rId2"/>
          <a:srcRect r="50000"/>
          <a:stretch/>
        </p:blipFill>
        <p:spPr>
          <a:xfrm>
            <a:off x="4780520" y="2037862"/>
            <a:ext cx="2094351" cy="2782276"/>
          </a:xfrm>
          <a:prstGeom prst="rect">
            <a:avLst/>
          </a:prstGeom>
        </p:spPr>
      </p:pic>
      <p:pic>
        <p:nvPicPr>
          <p:cNvPr id="6" name="Picture 5">
            <a:extLst>
              <a:ext uri="{FF2B5EF4-FFF2-40B4-BE49-F238E27FC236}">
                <a16:creationId xmlns:a16="http://schemas.microsoft.com/office/drawing/2014/main" id="{535C0C6B-B3DD-114B-BB3A-30BC3F13559D}"/>
              </a:ext>
            </a:extLst>
          </p:cNvPr>
          <p:cNvPicPr>
            <a:picLocks noChangeAspect="1"/>
          </p:cNvPicPr>
          <p:nvPr/>
        </p:nvPicPr>
        <p:blipFill>
          <a:blip r:embed="rId3"/>
          <a:stretch>
            <a:fillRect/>
          </a:stretch>
        </p:blipFill>
        <p:spPr>
          <a:xfrm>
            <a:off x="7392956" y="1195689"/>
            <a:ext cx="2879370" cy="2387770"/>
          </a:xfrm>
          <a:prstGeom prst="rect">
            <a:avLst/>
          </a:prstGeom>
        </p:spPr>
      </p:pic>
      <p:pic>
        <p:nvPicPr>
          <p:cNvPr id="7" name="Picture 6">
            <a:extLst>
              <a:ext uri="{FF2B5EF4-FFF2-40B4-BE49-F238E27FC236}">
                <a16:creationId xmlns:a16="http://schemas.microsoft.com/office/drawing/2014/main" id="{DF3C8F52-8403-2942-A8B3-43902915ACA2}"/>
              </a:ext>
            </a:extLst>
          </p:cNvPr>
          <p:cNvPicPr>
            <a:picLocks noChangeAspect="1"/>
          </p:cNvPicPr>
          <p:nvPr/>
        </p:nvPicPr>
        <p:blipFill>
          <a:blip r:embed="rId4"/>
          <a:stretch>
            <a:fillRect/>
          </a:stretch>
        </p:blipFill>
        <p:spPr>
          <a:xfrm>
            <a:off x="8096506" y="4545655"/>
            <a:ext cx="2247129" cy="1765601"/>
          </a:xfrm>
          <a:prstGeom prst="rect">
            <a:avLst/>
          </a:prstGeom>
        </p:spPr>
      </p:pic>
      <p:pic>
        <p:nvPicPr>
          <p:cNvPr id="8" name="Picture 7">
            <a:extLst>
              <a:ext uri="{FF2B5EF4-FFF2-40B4-BE49-F238E27FC236}">
                <a16:creationId xmlns:a16="http://schemas.microsoft.com/office/drawing/2014/main" id="{4AD7C426-1EED-6B45-8272-EC117BE70923}"/>
              </a:ext>
            </a:extLst>
          </p:cNvPr>
          <p:cNvPicPr>
            <a:picLocks noChangeAspect="1"/>
          </p:cNvPicPr>
          <p:nvPr/>
        </p:nvPicPr>
        <p:blipFill>
          <a:blip r:embed="rId5"/>
          <a:stretch>
            <a:fillRect/>
          </a:stretch>
        </p:blipFill>
        <p:spPr>
          <a:xfrm>
            <a:off x="1371600" y="4247121"/>
            <a:ext cx="2875520" cy="1980914"/>
          </a:xfrm>
          <a:prstGeom prst="rect">
            <a:avLst/>
          </a:prstGeom>
        </p:spPr>
      </p:pic>
      <p:sp>
        <p:nvSpPr>
          <p:cNvPr id="9" name="TextBox 8">
            <a:extLst>
              <a:ext uri="{FF2B5EF4-FFF2-40B4-BE49-F238E27FC236}">
                <a16:creationId xmlns:a16="http://schemas.microsoft.com/office/drawing/2014/main" id="{9245B0E2-855F-CB40-AB11-F7654A697FCA}"/>
              </a:ext>
            </a:extLst>
          </p:cNvPr>
          <p:cNvSpPr txBox="1"/>
          <p:nvPr/>
        </p:nvSpPr>
        <p:spPr>
          <a:xfrm>
            <a:off x="8189441" y="3962400"/>
            <a:ext cx="2082886" cy="461665"/>
          </a:xfrm>
          <a:prstGeom prst="rect">
            <a:avLst/>
          </a:prstGeom>
          <a:noFill/>
        </p:spPr>
        <p:txBody>
          <a:bodyPr wrap="square" rtlCol="0">
            <a:spAutoFit/>
          </a:bodyPr>
          <a:lstStyle/>
          <a:p>
            <a:r>
              <a:rPr lang="en-US" sz="2400" dirty="0"/>
              <a:t>ASBESTOSIS</a:t>
            </a:r>
          </a:p>
        </p:txBody>
      </p:sp>
      <p:sp>
        <p:nvSpPr>
          <p:cNvPr id="11" name="TextBox 10">
            <a:extLst>
              <a:ext uri="{FF2B5EF4-FFF2-40B4-BE49-F238E27FC236}">
                <a16:creationId xmlns:a16="http://schemas.microsoft.com/office/drawing/2014/main" id="{9ED7C49B-CFBC-194A-9F95-16672DB3E7BC}"/>
              </a:ext>
            </a:extLst>
          </p:cNvPr>
          <p:cNvSpPr txBox="1"/>
          <p:nvPr/>
        </p:nvSpPr>
        <p:spPr>
          <a:xfrm>
            <a:off x="7914290" y="830317"/>
            <a:ext cx="896912" cy="461665"/>
          </a:xfrm>
          <a:prstGeom prst="rect">
            <a:avLst/>
          </a:prstGeom>
          <a:noFill/>
        </p:spPr>
        <p:txBody>
          <a:bodyPr wrap="none" rtlCol="0">
            <a:spAutoFit/>
          </a:bodyPr>
          <a:lstStyle/>
          <a:p>
            <a:r>
              <a:rPr lang="en-US" sz="2400" dirty="0"/>
              <a:t>COPD</a:t>
            </a:r>
          </a:p>
        </p:txBody>
      </p:sp>
      <p:sp>
        <p:nvSpPr>
          <p:cNvPr id="12" name="TextBox 11">
            <a:extLst>
              <a:ext uri="{FF2B5EF4-FFF2-40B4-BE49-F238E27FC236}">
                <a16:creationId xmlns:a16="http://schemas.microsoft.com/office/drawing/2014/main" id="{7B94B255-FB65-4B4F-941B-91578FA5F6CB}"/>
              </a:ext>
            </a:extLst>
          </p:cNvPr>
          <p:cNvSpPr txBox="1"/>
          <p:nvPr/>
        </p:nvSpPr>
        <p:spPr>
          <a:xfrm>
            <a:off x="4981903" y="5013434"/>
            <a:ext cx="1703650" cy="461665"/>
          </a:xfrm>
          <a:prstGeom prst="rect">
            <a:avLst/>
          </a:prstGeom>
          <a:noFill/>
        </p:spPr>
        <p:txBody>
          <a:bodyPr wrap="square" rtlCol="0">
            <a:spAutoFit/>
          </a:bodyPr>
          <a:lstStyle/>
          <a:p>
            <a:r>
              <a:rPr lang="en-US" sz="2400" dirty="0"/>
              <a:t>KYPHOSIS</a:t>
            </a:r>
          </a:p>
        </p:txBody>
      </p:sp>
      <p:sp>
        <p:nvSpPr>
          <p:cNvPr id="13" name="TextBox 12">
            <a:extLst>
              <a:ext uri="{FF2B5EF4-FFF2-40B4-BE49-F238E27FC236}">
                <a16:creationId xmlns:a16="http://schemas.microsoft.com/office/drawing/2014/main" id="{3DC90B83-857B-F949-9B91-52F29584DF8C}"/>
              </a:ext>
            </a:extLst>
          </p:cNvPr>
          <p:cNvSpPr txBox="1"/>
          <p:nvPr/>
        </p:nvSpPr>
        <p:spPr>
          <a:xfrm>
            <a:off x="1681655" y="3742852"/>
            <a:ext cx="1295739" cy="461665"/>
          </a:xfrm>
          <a:prstGeom prst="rect">
            <a:avLst/>
          </a:prstGeom>
          <a:noFill/>
        </p:spPr>
        <p:txBody>
          <a:bodyPr wrap="none" rtlCol="0">
            <a:spAutoFit/>
          </a:bodyPr>
          <a:lstStyle/>
          <a:p>
            <a:r>
              <a:rPr lang="en-US" sz="2400" dirty="0"/>
              <a:t>FIBROSIS</a:t>
            </a:r>
          </a:p>
        </p:txBody>
      </p:sp>
    </p:spTree>
    <p:extLst>
      <p:ext uri="{BB962C8B-B14F-4D97-AF65-F5344CB8AC3E}">
        <p14:creationId xmlns:p14="http://schemas.microsoft.com/office/powerpoint/2010/main" val="1828229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7F7AF4-72C6-4B71-9E40-53E8BFEF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2001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27D16DA9-9EFF-C544-B36B-A641A66234A7}"/>
              </a:ext>
            </a:extLst>
          </p:cNvPr>
          <p:cNvSpPr txBox="1"/>
          <p:nvPr/>
        </p:nvSpPr>
        <p:spPr>
          <a:xfrm>
            <a:off x="424131" y="245082"/>
            <a:ext cx="10515599" cy="93268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000" kern="1200">
                <a:solidFill>
                  <a:schemeClr val="bg1"/>
                </a:solidFill>
                <a:latin typeface="+mj-lt"/>
                <a:ea typeface="+mj-ea"/>
                <a:cs typeface="+mj-cs"/>
              </a:rPr>
              <a:t>PHYSIOLOGIC CHANGES IN THE ELDERLY</a:t>
            </a:r>
          </a:p>
        </p:txBody>
      </p:sp>
      <p:graphicFrame>
        <p:nvGraphicFramePr>
          <p:cNvPr id="6" name="Table 5">
            <a:extLst>
              <a:ext uri="{FF2B5EF4-FFF2-40B4-BE49-F238E27FC236}">
                <a16:creationId xmlns:a16="http://schemas.microsoft.com/office/drawing/2014/main" id="{83964FEA-23FD-BE4D-97F2-1900ACB2A27D}"/>
              </a:ext>
            </a:extLst>
          </p:cNvPr>
          <p:cNvGraphicFramePr>
            <a:graphicFrameLocks noGrp="1"/>
          </p:cNvGraphicFramePr>
          <p:nvPr>
            <p:extLst>
              <p:ext uri="{D42A27DB-BD31-4B8C-83A1-F6EECF244321}">
                <p14:modId xmlns:p14="http://schemas.microsoft.com/office/powerpoint/2010/main" val="2189369300"/>
              </p:ext>
            </p:extLst>
          </p:nvPr>
        </p:nvGraphicFramePr>
        <p:xfrm>
          <a:off x="3276746" y="2001328"/>
          <a:ext cx="5638509" cy="5050332"/>
        </p:xfrm>
        <a:graphic>
          <a:graphicData uri="http://schemas.openxmlformats.org/drawingml/2006/table">
            <a:tbl>
              <a:tblPr firstRow="1" bandRow="1">
                <a:noFill/>
              </a:tblPr>
              <a:tblGrid>
                <a:gridCol w="1805201">
                  <a:extLst>
                    <a:ext uri="{9D8B030D-6E8A-4147-A177-3AD203B41FA5}">
                      <a16:colId xmlns:a16="http://schemas.microsoft.com/office/drawing/2014/main" val="1105283739"/>
                    </a:ext>
                  </a:extLst>
                </a:gridCol>
                <a:gridCol w="1900071">
                  <a:extLst>
                    <a:ext uri="{9D8B030D-6E8A-4147-A177-3AD203B41FA5}">
                      <a16:colId xmlns:a16="http://schemas.microsoft.com/office/drawing/2014/main" val="3850457786"/>
                    </a:ext>
                  </a:extLst>
                </a:gridCol>
                <a:gridCol w="1933237">
                  <a:extLst>
                    <a:ext uri="{9D8B030D-6E8A-4147-A177-3AD203B41FA5}">
                      <a16:colId xmlns:a16="http://schemas.microsoft.com/office/drawing/2014/main" val="1973819987"/>
                    </a:ext>
                  </a:extLst>
                </a:gridCol>
              </a:tblGrid>
              <a:tr h="291426">
                <a:tc>
                  <a:txBody>
                    <a:bodyPr/>
                    <a:lstStyle/>
                    <a:p>
                      <a:pPr algn="ctr" fontAlgn="ctr"/>
                      <a:r>
                        <a:rPr lang="en-US" sz="1000" b="1" cap="none" spc="0">
                          <a:solidFill>
                            <a:schemeClr val="bg1"/>
                          </a:solidFill>
                          <a:effectLst/>
                        </a:rPr>
                        <a:t>Organ system</a:t>
                      </a:r>
                    </a:p>
                  </a:txBody>
                  <a:tcPr marL="43709" marR="31221" marT="62442" marB="62442" anchor="ctr">
                    <a:lnL w="12700" cmpd="sng">
                      <a:noFill/>
                    </a:lnL>
                    <a:lnR w="12700" cmpd="sng">
                      <a:noFill/>
                    </a:lnR>
                    <a:lnT w="19050" cap="flat" cmpd="sng" algn="ctr">
                      <a:noFill/>
                      <a:prstDash val="solid"/>
                    </a:lnT>
                    <a:lnB w="38100" cmpd="sng">
                      <a:noFill/>
                    </a:lnB>
                    <a:solidFill>
                      <a:schemeClr val="tx1"/>
                    </a:solidFill>
                  </a:tcPr>
                </a:tc>
                <a:tc>
                  <a:txBody>
                    <a:bodyPr/>
                    <a:lstStyle/>
                    <a:p>
                      <a:pPr algn="ctr" fontAlgn="ctr"/>
                      <a:r>
                        <a:rPr lang="en-US" sz="1000" b="1" cap="none" spc="0">
                          <a:solidFill>
                            <a:schemeClr val="bg1"/>
                          </a:solidFill>
                          <a:effectLst/>
                        </a:rPr>
                        <a:t>Changes</a:t>
                      </a:r>
                    </a:p>
                  </a:txBody>
                  <a:tcPr marL="43709" marR="31221" marT="62442" marB="62442" anchor="ctr">
                    <a:lnL w="12700" cmpd="sng">
                      <a:noFill/>
                    </a:lnL>
                    <a:lnR w="12700" cmpd="sng">
                      <a:noFill/>
                    </a:lnR>
                    <a:lnT w="19050" cap="flat" cmpd="sng" algn="ctr">
                      <a:noFill/>
                      <a:prstDash val="solid"/>
                    </a:lnT>
                    <a:lnB w="38100" cmpd="sng">
                      <a:noFill/>
                    </a:lnB>
                    <a:solidFill>
                      <a:schemeClr val="tx1"/>
                    </a:solidFill>
                  </a:tcPr>
                </a:tc>
                <a:tc>
                  <a:txBody>
                    <a:bodyPr/>
                    <a:lstStyle/>
                    <a:p>
                      <a:pPr algn="ctr" fontAlgn="ctr"/>
                      <a:r>
                        <a:rPr lang="en-US" sz="1000" b="1" cap="none" spc="0">
                          <a:solidFill>
                            <a:schemeClr val="bg1"/>
                          </a:solidFill>
                          <a:effectLst/>
                        </a:rPr>
                        <a:t>Implications</a:t>
                      </a:r>
                    </a:p>
                  </a:txBody>
                  <a:tcPr marL="43709" marR="31221" marT="62442" marB="62442" anchor="ctr">
                    <a:lnL w="12700" cmpd="sng">
                      <a:noFill/>
                    </a:lnL>
                    <a:lnR w="12700" cmpd="sng">
                      <a:noFill/>
                    </a:lnR>
                    <a:lnT w="19050" cap="flat" cmpd="sng" algn="ctr">
                      <a:noFill/>
                      <a:prstDash val="solid"/>
                    </a:lnT>
                    <a:lnB w="38100" cmpd="sng">
                      <a:noFill/>
                    </a:lnB>
                    <a:solidFill>
                      <a:schemeClr val="tx1"/>
                    </a:solidFill>
                  </a:tcPr>
                </a:tc>
                <a:extLst>
                  <a:ext uri="{0D108BD9-81ED-4DB2-BD59-A6C34878D82A}">
                    <a16:rowId xmlns:a16="http://schemas.microsoft.com/office/drawing/2014/main" val="153779947"/>
                  </a:ext>
                </a:extLst>
              </a:tr>
              <a:tr h="875166">
                <a:tc>
                  <a:txBody>
                    <a:bodyPr/>
                    <a:lstStyle/>
                    <a:p>
                      <a:pPr fontAlgn="t"/>
                      <a:r>
                        <a:rPr lang="en-US" sz="1000" cap="none" spc="0">
                          <a:solidFill>
                            <a:schemeClr val="tx1"/>
                          </a:solidFill>
                          <a:effectLst/>
                        </a:rPr>
                        <a:t>Pulmonary</a:t>
                      </a:r>
                    </a:p>
                  </a:txBody>
                  <a:tcPr marL="43709" marR="31221" marT="8254" marB="62442" anchor="ctr">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pPr fontAlgn="t"/>
                      <a:r>
                        <a:rPr lang="en-US" sz="1000" cap="none" spc="0">
                          <a:solidFill>
                            <a:schemeClr val="tx1"/>
                          </a:solidFill>
                          <a:effectLst/>
                        </a:rPr>
                        <a:t>Decreased vital capacity</a:t>
                      </a:r>
                    </a:p>
                    <a:p>
                      <a:pPr fontAlgn="t"/>
                      <a:r>
                        <a:rPr lang="en-US" sz="1000" cap="none" spc="0">
                          <a:solidFill>
                            <a:schemeClr val="tx1"/>
                          </a:solidFill>
                          <a:effectLst/>
                        </a:rPr>
                        <a:t>Decreased forced expiratory volume</a:t>
                      </a:r>
                    </a:p>
                    <a:p>
                      <a:pPr fontAlgn="t"/>
                      <a:r>
                        <a:rPr lang="en-US" sz="1000" cap="none" spc="0">
                          <a:solidFill>
                            <a:schemeClr val="tx1"/>
                          </a:solidFill>
                          <a:effectLst/>
                        </a:rPr>
                        <a:t>Smaller alveolar surface area</a:t>
                      </a:r>
                    </a:p>
                    <a:p>
                      <a:pPr fontAlgn="t"/>
                      <a:r>
                        <a:rPr lang="en-US" sz="1000" cap="none" spc="0">
                          <a:solidFill>
                            <a:schemeClr val="tx1"/>
                          </a:solidFill>
                          <a:effectLst/>
                        </a:rPr>
                        <a:t>Decreased chest wall compliance</a:t>
                      </a:r>
                    </a:p>
                  </a:txBody>
                  <a:tcPr marL="43709" marR="31221" marT="8254" marB="62442" anchor="ctr">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pPr fontAlgn="t"/>
                      <a:r>
                        <a:rPr lang="en-US" sz="1000" cap="none" spc="0">
                          <a:solidFill>
                            <a:schemeClr val="tx1"/>
                          </a:solidFill>
                          <a:effectLst/>
                        </a:rPr>
                        <a:t>Reduced respiratory reserve</a:t>
                      </a:r>
                    </a:p>
                  </a:txBody>
                  <a:tcPr marL="43709" marR="31221" marT="8254" marB="62442" anchor="ctr">
                    <a:lnL w="12700" cmpd="sng">
                      <a:noFill/>
                      <a:prstDash val="solid"/>
                    </a:lnL>
                    <a:lnR w="12700" cmpd="sng">
                      <a:noFill/>
                      <a:prstDash val="solid"/>
                    </a:lnR>
                    <a:lnT w="38100" cmpd="sng">
                      <a:noFill/>
                    </a:lnT>
                    <a:lnB w="12700" cap="flat" cmpd="sng" algn="ctr">
                      <a:solidFill>
                        <a:schemeClr val="tx1"/>
                      </a:solidFill>
                      <a:prstDash val="solid"/>
                    </a:lnB>
                    <a:noFill/>
                  </a:tcPr>
                </a:tc>
                <a:extLst>
                  <a:ext uri="{0D108BD9-81ED-4DB2-BD59-A6C34878D82A}">
                    <a16:rowId xmlns:a16="http://schemas.microsoft.com/office/drawing/2014/main" val="731639156"/>
                  </a:ext>
                </a:extLst>
              </a:tr>
              <a:tr h="554820">
                <a:tc>
                  <a:txBody>
                    <a:bodyPr/>
                    <a:lstStyle/>
                    <a:p>
                      <a:pPr fontAlgn="t"/>
                      <a:r>
                        <a:rPr lang="en-US" sz="1000" cap="none" spc="0">
                          <a:solidFill>
                            <a:schemeClr val="tx1"/>
                          </a:solidFill>
                          <a:effectLst/>
                        </a:rPr>
                        <a:t>Cardiac</a:t>
                      </a:r>
                    </a:p>
                  </a:txBody>
                  <a:tcPr marL="43709" marR="31221" marT="8254" marB="62442"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fontAlgn="t"/>
                      <a:r>
                        <a:rPr lang="en-US" sz="1000" cap="none" spc="0">
                          <a:solidFill>
                            <a:schemeClr val="tx1"/>
                          </a:solidFill>
                          <a:effectLst/>
                        </a:rPr>
                        <a:t>Decreased cardiac output</a:t>
                      </a:r>
                    </a:p>
                    <a:p>
                      <a:pPr fontAlgn="t"/>
                      <a:r>
                        <a:rPr lang="en-US" sz="1000" cap="none" spc="0">
                          <a:solidFill>
                            <a:schemeClr val="tx1"/>
                          </a:solidFill>
                          <a:effectLst/>
                        </a:rPr>
                        <a:t>Decreased sensitivity to catecholamines</a:t>
                      </a:r>
                    </a:p>
                  </a:txBody>
                  <a:tcPr marL="43709" marR="31221" marT="8254" marB="62442"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fontAlgn="t"/>
                      <a:r>
                        <a:rPr lang="en-US" sz="1000" cap="none" spc="0">
                          <a:solidFill>
                            <a:schemeClr val="tx1"/>
                          </a:solidFill>
                          <a:effectLst/>
                        </a:rPr>
                        <a:t>Reduced cardiac reserve</a:t>
                      </a:r>
                    </a:p>
                    <a:p>
                      <a:pPr fontAlgn="t"/>
                      <a:r>
                        <a:rPr lang="en-US" sz="1000" cap="none" spc="0">
                          <a:solidFill>
                            <a:schemeClr val="tx1"/>
                          </a:solidFill>
                          <a:effectLst/>
                        </a:rPr>
                        <a:t>Vital signs may not reflect severity of injury</a:t>
                      </a:r>
                    </a:p>
                  </a:txBody>
                  <a:tcPr marL="43709" marR="31221" marT="8254" marB="62442"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3869059314"/>
                  </a:ext>
                </a:extLst>
              </a:tr>
              <a:tr h="1195511">
                <a:tc>
                  <a:txBody>
                    <a:bodyPr/>
                    <a:lstStyle/>
                    <a:p>
                      <a:pPr fontAlgn="t"/>
                      <a:r>
                        <a:rPr lang="en-US" sz="1000" cap="none" spc="0">
                          <a:solidFill>
                            <a:schemeClr val="tx1"/>
                          </a:solidFill>
                          <a:effectLst/>
                        </a:rPr>
                        <a:t>Renal</a:t>
                      </a:r>
                    </a:p>
                  </a:txBody>
                  <a:tcPr marL="43709" marR="31221" marT="8254" marB="62442"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fontAlgn="t"/>
                      <a:r>
                        <a:rPr lang="en-US" sz="1000" cap="none" spc="0">
                          <a:solidFill>
                            <a:schemeClr val="tx1"/>
                          </a:solidFill>
                          <a:effectLst/>
                        </a:rPr>
                        <a:t>Decreased glomerular filtration rate</a:t>
                      </a:r>
                    </a:p>
                    <a:p>
                      <a:pPr fontAlgn="t"/>
                      <a:r>
                        <a:rPr lang="en-US" sz="1000" cap="none" spc="0">
                          <a:solidFill>
                            <a:schemeClr val="tx1"/>
                          </a:solidFill>
                          <a:effectLst/>
                        </a:rPr>
                        <a:t>Decreased renal mass</a:t>
                      </a:r>
                    </a:p>
                  </a:txBody>
                  <a:tcPr marL="43709" marR="31221" marT="8254" marB="62442"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fontAlgn="t"/>
                      <a:r>
                        <a:rPr lang="en-US" sz="1000" cap="none" spc="0">
                          <a:solidFill>
                            <a:schemeClr val="tx1"/>
                          </a:solidFill>
                          <a:effectLst/>
                        </a:rPr>
                        <a:t>Increased risk of traumatic injury</a:t>
                      </a:r>
                    </a:p>
                    <a:p>
                      <a:pPr fontAlgn="t"/>
                      <a:r>
                        <a:rPr lang="en-US" sz="1000" cap="none" spc="0">
                          <a:solidFill>
                            <a:schemeClr val="tx1"/>
                          </a:solidFill>
                          <a:effectLst/>
                        </a:rPr>
                        <a:t>Increased risk of contrast-induced nephropathy</a:t>
                      </a:r>
                    </a:p>
                    <a:p>
                      <a:pPr fontAlgn="t"/>
                      <a:r>
                        <a:rPr lang="en-US" sz="1000" cap="none" spc="0">
                          <a:solidFill>
                            <a:schemeClr val="tx1"/>
                          </a:solidFill>
                          <a:effectLst/>
                        </a:rPr>
                        <a:t>Increased susceptibility to fluid overload</a:t>
                      </a:r>
                    </a:p>
                    <a:p>
                      <a:pPr fontAlgn="t"/>
                      <a:r>
                        <a:rPr lang="en-US" sz="1000" cap="none" spc="0">
                          <a:solidFill>
                            <a:schemeClr val="tx1"/>
                          </a:solidFill>
                          <a:effectLst/>
                        </a:rPr>
                        <a:t>Reduced clearance of certain medications</a:t>
                      </a:r>
                    </a:p>
                  </a:txBody>
                  <a:tcPr marL="43709" marR="31221" marT="8254" marB="62442"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286175229"/>
                  </a:ext>
                </a:extLst>
              </a:tr>
              <a:tr h="394647">
                <a:tc>
                  <a:txBody>
                    <a:bodyPr/>
                    <a:lstStyle/>
                    <a:p>
                      <a:pPr fontAlgn="t"/>
                      <a:r>
                        <a:rPr lang="en-US" sz="1000" cap="none" spc="0">
                          <a:solidFill>
                            <a:schemeClr val="tx1"/>
                          </a:solidFill>
                          <a:effectLst/>
                        </a:rPr>
                        <a:t>Hepatic</a:t>
                      </a:r>
                    </a:p>
                  </a:txBody>
                  <a:tcPr marL="43709" marR="31221" marT="8254" marB="62442"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fontAlgn="t"/>
                      <a:r>
                        <a:rPr lang="en-US" sz="1000" cap="none" spc="0">
                          <a:solidFill>
                            <a:schemeClr val="tx1"/>
                          </a:solidFill>
                          <a:effectLst/>
                        </a:rPr>
                        <a:t>Decreased hepatic function</a:t>
                      </a:r>
                    </a:p>
                  </a:txBody>
                  <a:tcPr marL="43709" marR="31221" marT="8254" marB="62442"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fontAlgn="t"/>
                      <a:r>
                        <a:rPr lang="en-US" sz="1000" cap="none" spc="0">
                          <a:solidFill>
                            <a:schemeClr val="tx1"/>
                          </a:solidFill>
                          <a:effectLst/>
                        </a:rPr>
                        <a:t>Decreased clearance of certain medications</a:t>
                      </a:r>
                    </a:p>
                  </a:txBody>
                  <a:tcPr marL="43709" marR="31221" marT="8254" marB="62442"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3391791493"/>
                  </a:ext>
                </a:extLst>
              </a:tr>
              <a:tr h="554820">
                <a:tc>
                  <a:txBody>
                    <a:bodyPr/>
                    <a:lstStyle/>
                    <a:p>
                      <a:pPr fontAlgn="t"/>
                      <a:r>
                        <a:rPr lang="en-US" sz="1000" cap="none" spc="0">
                          <a:solidFill>
                            <a:schemeClr val="tx1"/>
                          </a:solidFill>
                          <a:effectLst/>
                        </a:rPr>
                        <a:t>Gastrointestinal</a:t>
                      </a:r>
                    </a:p>
                  </a:txBody>
                  <a:tcPr marL="43709" marR="31221" marT="8254" marB="62442"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fontAlgn="t"/>
                      <a:r>
                        <a:rPr lang="en-US" sz="1000" cap="none" spc="0">
                          <a:solidFill>
                            <a:schemeClr val="tx1"/>
                          </a:solidFill>
                          <a:effectLst/>
                        </a:rPr>
                        <a:t>Diminished pain sensation</a:t>
                      </a:r>
                    </a:p>
                    <a:p>
                      <a:pPr fontAlgn="t"/>
                      <a:r>
                        <a:rPr lang="en-US" sz="1000" cap="none" spc="0">
                          <a:solidFill>
                            <a:schemeClr val="tx1"/>
                          </a:solidFill>
                          <a:effectLst/>
                        </a:rPr>
                        <a:t>Increased laxity of abdominal wall musculature</a:t>
                      </a:r>
                    </a:p>
                  </a:txBody>
                  <a:tcPr marL="43709" marR="31221" marT="8254" marB="62442"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fontAlgn="t"/>
                      <a:r>
                        <a:rPr lang="en-US" sz="1000" cap="none" spc="0">
                          <a:solidFill>
                            <a:schemeClr val="tx1"/>
                          </a:solidFill>
                          <a:effectLst/>
                        </a:rPr>
                        <a:t>Potential for significant abdominal injury without peritoneal signs</a:t>
                      </a:r>
                    </a:p>
                  </a:txBody>
                  <a:tcPr marL="43709" marR="31221" marT="8254" marB="62442"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831974412"/>
                  </a:ext>
                </a:extLst>
              </a:tr>
              <a:tr h="234475">
                <a:tc>
                  <a:txBody>
                    <a:bodyPr/>
                    <a:lstStyle/>
                    <a:p>
                      <a:pPr fontAlgn="t"/>
                      <a:r>
                        <a:rPr lang="en-US" sz="1000" cap="none" spc="0">
                          <a:solidFill>
                            <a:schemeClr val="tx1"/>
                          </a:solidFill>
                          <a:effectLst/>
                        </a:rPr>
                        <a:t>Immune</a:t>
                      </a:r>
                    </a:p>
                  </a:txBody>
                  <a:tcPr marL="43709" marR="31221" marT="8254" marB="62442"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fontAlgn="t"/>
                      <a:r>
                        <a:rPr lang="en-US" sz="1000" cap="none" spc="0">
                          <a:solidFill>
                            <a:schemeClr val="tx1"/>
                          </a:solidFill>
                          <a:effectLst/>
                        </a:rPr>
                        <a:t>Impaired immune response</a:t>
                      </a:r>
                    </a:p>
                  </a:txBody>
                  <a:tcPr marL="43709" marR="31221" marT="8254" marB="62442"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fontAlgn="t"/>
                      <a:r>
                        <a:rPr lang="en-US" sz="1000" cap="none" spc="0" dirty="0">
                          <a:solidFill>
                            <a:schemeClr val="tx1"/>
                          </a:solidFill>
                          <a:effectLst/>
                        </a:rPr>
                        <a:t>Increased risk of infection</a:t>
                      </a:r>
                    </a:p>
                  </a:txBody>
                  <a:tcPr marL="43709" marR="31221" marT="8254" marB="62442"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843206521"/>
                  </a:ext>
                </a:extLst>
              </a:tr>
              <a:tr h="394647">
                <a:tc>
                  <a:txBody>
                    <a:bodyPr/>
                    <a:lstStyle/>
                    <a:p>
                      <a:pPr fontAlgn="t"/>
                      <a:r>
                        <a:rPr lang="en-US" sz="1000" cap="none" spc="0">
                          <a:solidFill>
                            <a:schemeClr val="tx1"/>
                          </a:solidFill>
                          <a:effectLst/>
                        </a:rPr>
                        <a:t>Musculoskeletal</a:t>
                      </a:r>
                    </a:p>
                  </a:txBody>
                  <a:tcPr marL="43709" marR="31221" marT="8254" marB="62442"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fontAlgn="t"/>
                      <a:r>
                        <a:rPr lang="en-US" sz="1000" cap="none" spc="0">
                          <a:solidFill>
                            <a:schemeClr val="tx1"/>
                          </a:solidFill>
                          <a:effectLst/>
                        </a:rPr>
                        <a:t>Loss of muscle mass</a:t>
                      </a:r>
                    </a:p>
                    <a:p>
                      <a:pPr fontAlgn="t"/>
                      <a:r>
                        <a:rPr lang="en-US" sz="1000" cap="none" spc="0">
                          <a:solidFill>
                            <a:schemeClr val="tx1"/>
                          </a:solidFill>
                          <a:effectLst/>
                        </a:rPr>
                        <a:t>Osteoporosis</a:t>
                      </a:r>
                    </a:p>
                  </a:txBody>
                  <a:tcPr marL="43709" marR="31221" marT="8254" marB="62442"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fontAlgn="t"/>
                      <a:r>
                        <a:rPr lang="en-US" sz="1000" cap="none" spc="0">
                          <a:solidFill>
                            <a:schemeClr val="tx1"/>
                          </a:solidFill>
                          <a:effectLst/>
                        </a:rPr>
                        <a:t>Increased risk of fracture</a:t>
                      </a:r>
                    </a:p>
                  </a:txBody>
                  <a:tcPr marL="43709" marR="31221" marT="8254" marB="62442"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274773725"/>
                  </a:ext>
                </a:extLst>
              </a:tr>
              <a:tr h="554820">
                <a:tc>
                  <a:txBody>
                    <a:bodyPr/>
                    <a:lstStyle/>
                    <a:p>
                      <a:pPr fontAlgn="t"/>
                      <a:r>
                        <a:rPr lang="en-US" sz="1000" cap="none" spc="0">
                          <a:solidFill>
                            <a:schemeClr val="tx1"/>
                          </a:solidFill>
                          <a:effectLst/>
                        </a:rPr>
                        <a:t>Neurologic</a:t>
                      </a:r>
                    </a:p>
                  </a:txBody>
                  <a:tcPr marL="43709" marR="31221" marT="8254" marB="62442"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fontAlgn="t"/>
                      <a:r>
                        <a:rPr lang="en-US" sz="1000" cap="none" spc="0">
                          <a:solidFill>
                            <a:schemeClr val="tx1"/>
                          </a:solidFill>
                          <a:effectLst/>
                        </a:rPr>
                        <a:t>Decreased autoregulatory capability</a:t>
                      </a:r>
                    </a:p>
                    <a:p>
                      <a:pPr fontAlgn="t"/>
                      <a:r>
                        <a:rPr lang="en-US" sz="1000" cap="none" spc="0">
                          <a:solidFill>
                            <a:schemeClr val="tx1"/>
                          </a:solidFill>
                          <a:effectLst/>
                        </a:rPr>
                        <a:t>Brain atrophy</a:t>
                      </a:r>
                    </a:p>
                  </a:txBody>
                  <a:tcPr marL="43709" marR="31221" marT="8254" marB="62442"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fontAlgn="t"/>
                      <a:r>
                        <a:rPr lang="en-US" sz="1000" cap="none" spc="0" dirty="0">
                          <a:solidFill>
                            <a:schemeClr val="tx1"/>
                          </a:solidFill>
                          <a:effectLst/>
                        </a:rPr>
                        <a:t>Increased susceptibility to injury from decreased cerebral perfusion</a:t>
                      </a:r>
                    </a:p>
                    <a:p>
                      <a:pPr fontAlgn="t"/>
                      <a:r>
                        <a:rPr lang="en-US" sz="1000" cap="none" spc="0" dirty="0">
                          <a:solidFill>
                            <a:schemeClr val="tx1"/>
                          </a:solidFill>
                          <a:effectLst/>
                        </a:rPr>
                        <a:t>Increased risk for occult injury</a:t>
                      </a:r>
                    </a:p>
                  </a:txBody>
                  <a:tcPr marL="43709" marR="31221" marT="8254" marB="62442"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447760578"/>
                  </a:ext>
                </a:extLst>
              </a:tr>
            </a:tbl>
          </a:graphicData>
        </a:graphic>
      </p:graphicFrame>
    </p:spTree>
    <p:extLst>
      <p:ext uri="{BB962C8B-B14F-4D97-AF65-F5344CB8AC3E}">
        <p14:creationId xmlns:p14="http://schemas.microsoft.com/office/powerpoint/2010/main" val="1754571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08207-5AFF-C242-AE19-89CA50E72F45}"/>
              </a:ext>
            </a:extLst>
          </p:cNvPr>
          <p:cNvSpPr>
            <a:spLocks noGrp="1"/>
          </p:cNvSpPr>
          <p:nvPr>
            <p:ph type="title"/>
          </p:nvPr>
        </p:nvSpPr>
        <p:spPr/>
        <p:txBody>
          <a:bodyPr/>
          <a:lstStyle/>
          <a:p>
            <a:r>
              <a:rPr lang="en-US" dirty="0"/>
              <a:t>GERIATRIC TRAUMA</a:t>
            </a:r>
          </a:p>
        </p:txBody>
      </p:sp>
      <p:sp>
        <p:nvSpPr>
          <p:cNvPr id="3" name="Content Placeholder 2">
            <a:extLst>
              <a:ext uri="{FF2B5EF4-FFF2-40B4-BE49-F238E27FC236}">
                <a16:creationId xmlns:a16="http://schemas.microsoft.com/office/drawing/2014/main" id="{F826CCC1-65ED-9744-84C3-19388B34B6FA}"/>
              </a:ext>
            </a:extLst>
          </p:cNvPr>
          <p:cNvSpPr>
            <a:spLocks noGrp="1"/>
          </p:cNvSpPr>
          <p:nvPr>
            <p:ph idx="1"/>
          </p:nvPr>
        </p:nvSpPr>
        <p:spPr/>
        <p:txBody>
          <a:bodyPr/>
          <a:lstStyle/>
          <a:p>
            <a:pPr marL="0" indent="0">
              <a:buNone/>
            </a:pPr>
            <a:r>
              <a:rPr lang="en-US" dirty="0"/>
              <a:t>                                     MOST ALWAYS COMPLICATED</a:t>
            </a:r>
          </a:p>
        </p:txBody>
      </p:sp>
      <p:pic>
        <p:nvPicPr>
          <p:cNvPr id="9" name="Picture 8">
            <a:extLst>
              <a:ext uri="{FF2B5EF4-FFF2-40B4-BE49-F238E27FC236}">
                <a16:creationId xmlns:a16="http://schemas.microsoft.com/office/drawing/2014/main" id="{849F3B1A-55CF-EE46-8E4A-DF02EAE75FE6}"/>
              </a:ext>
            </a:extLst>
          </p:cNvPr>
          <p:cNvPicPr>
            <a:picLocks noChangeAspect="1"/>
          </p:cNvPicPr>
          <p:nvPr/>
        </p:nvPicPr>
        <p:blipFill>
          <a:blip r:embed="rId2"/>
          <a:stretch>
            <a:fillRect/>
          </a:stretch>
        </p:blipFill>
        <p:spPr>
          <a:xfrm>
            <a:off x="3888828" y="2248568"/>
            <a:ext cx="4414344" cy="2156237"/>
          </a:xfrm>
          <a:prstGeom prst="rect">
            <a:avLst/>
          </a:prstGeom>
        </p:spPr>
      </p:pic>
      <p:sp>
        <p:nvSpPr>
          <p:cNvPr id="11" name="TextBox 10">
            <a:extLst>
              <a:ext uri="{FF2B5EF4-FFF2-40B4-BE49-F238E27FC236}">
                <a16:creationId xmlns:a16="http://schemas.microsoft.com/office/drawing/2014/main" id="{1659EB07-E293-E843-AD9E-047A3A3AC8FE}"/>
              </a:ext>
            </a:extLst>
          </p:cNvPr>
          <p:cNvSpPr txBox="1"/>
          <p:nvPr/>
        </p:nvSpPr>
        <p:spPr>
          <a:xfrm>
            <a:off x="1187669" y="4435366"/>
            <a:ext cx="9217572" cy="923330"/>
          </a:xfrm>
          <a:prstGeom prst="rect">
            <a:avLst/>
          </a:prstGeom>
          <a:noFill/>
        </p:spPr>
        <p:txBody>
          <a:bodyPr wrap="square">
            <a:spAutoFit/>
          </a:bodyPr>
          <a:lstStyle/>
          <a:p>
            <a:r>
              <a:rPr lang="en-US" b="0" i="0" u="none" strike="noStrike" dirty="0">
                <a:solidFill>
                  <a:srgbClr val="505050"/>
                </a:solidFill>
                <a:effectLst/>
                <a:latin typeface="Helvetica" pitchFamily="2" charset="0"/>
              </a:rPr>
              <a:t>Geriatric trauma patients are more likely than younger adults to have prolonged prehospital scene time. This disparity may be caused by delayed recognition of injury severity or age-related cognitive biases.</a:t>
            </a:r>
            <a:endParaRPr lang="en-US" dirty="0"/>
          </a:p>
        </p:txBody>
      </p:sp>
      <p:sp>
        <p:nvSpPr>
          <p:cNvPr id="12" name="TextBox 11">
            <a:extLst>
              <a:ext uri="{FF2B5EF4-FFF2-40B4-BE49-F238E27FC236}">
                <a16:creationId xmlns:a16="http://schemas.microsoft.com/office/drawing/2014/main" id="{FD96A58C-F603-2C49-B54A-42E12951EAD6}"/>
              </a:ext>
            </a:extLst>
          </p:cNvPr>
          <p:cNvSpPr txBox="1"/>
          <p:nvPr/>
        </p:nvSpPr>
        <p:spPr>
          <a:xfrm>
            <a:off x="1187670" y="5291262"/>
            <a:ext cx="7115654" cy="307777"/>
          </a:xfrm>
          <a:prstGeom prst="rect">
            <a:avLst/>
          </a:prstGeom>
          <a:noFill/>
        </p:spPr>
        <p:txBody>
          <a:bodyPr wrap="square" rtlCol="0">
            <a:spAutoFit/>
          </a:bodyPr>
          <a:lstStyle/>
          <a:p>
            <a:r>
              <a:rPr lang="en-US" sz="1400" i="1" dirty="0"/>
              <a:t>https://</a:t>
            </a:r>
            <a:r>
              <a:rPr lang="en-US" sz="1400" i="1" dirty="0" err="1"/>
              <a:t>www.americanjournalofsurgery.com</a:t>
            </a:r>
            <a:r>
              <a:rPr lang="en-US" sz="1400" i="1" dirty="0"/>
              <a:t>/article/S0002-9610(21)00624-3/</a:t>
            </a:r>
            <a:r>
              <a:rPr lang="en-US" sz="1400" i="1" dirty="0" err="1"/>
              <a:t>fulltext</a:t>
            </a:r>
            <a:endParaRPr lang="en-US" sz="1400" i="1" dirty="0"/>
          </a:p>
        </p:txBody>
      </p:sp>
    </p:spTree>
    <p:extLst>
      <p:ext uri="{BB962C8B-B14F-4D97-AF65-F5344CB8AC3E}">
        <p14:creationId xmlns:p14="http://schemas.microsoft.com/office/powerpoint/2010/main" val="3582066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F86234-BE35-6044-BE36-189AC5D33F33}"/>
              </a:ext>
            </a:extLst>
          </p:cNvPr>
          <p:cNvSpPr>
            <a:spLocks noGrp="1"/>
          </p:cNvSpPr>
          <p:nvPr>
            <p:ph type="title"/>
          </p:nvPr>
        </p:nvSpPr>
        <p:spPr>
          <a:xfrm>
            <a:off x="943277" y="712269"/>
            <a:ext cx="3370998" cy="5502264"/>
          </a:xfrm>
        </p:spPr>
        <p:txBody>
          <a:bodyPr>
            <a:normAutofit/>
          </a:bodyPr>
          <a:lstStyle/>
          <a:p>
            <a:r>
              <a:rPr lang="en-US">
                <a:solidFill>
                  <a:srgbClr val="FFFFFF"/>
                </a:solidFill>
              </a:rPr>
              <a:t>TRAUMA TRIAGE</a:t>
            </a:r>
          </a:p>
        </p:txBody>
      </p:sp>
      <p:cxnSp>
        <p:nvCxnSpPr>
          <p:cNvPr id="11" name="Straight Connector 10">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FB058A63-31A3-4DBD-A276-58B3899E2854}"/>
              </a:ext>
            </a:extLst>
          </p:cNvPr>
          <p:cNvGraphicFramePr>
            <a:graphicFrameLocks noGrp="1"/>
          </p:cNvGraphicFramePr>
          <p:nvPr>
            <p:ph idx="1"/>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72779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2F86234-BE35-6044-BE36-189AC5D33F33}"/>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TRAUMA TRIAGE</a:t>
            </a:r>
          </a:p>
        </p:txBody>
      </p:sp>
      <p:graphicFrame>
        <p:nvGraphicFramePr>
          <p:cNvPr id="5" name="Content Placeholder 2">
            <a:extLst>
              <a:ext uri="{FF2B5EF4-FFF2-40B4-BE49-F238E27FC236}">
                <a16:creationId xmlns:a16="http://schemas.microsoft.com/office/drawing/2014/main" id="{BE73207A-EA60-4DB6-AF2D-109F1CC4707F}"/>
              </a:ext>
            </a:extLst>
          </p:cNvPr>
          <p:cNvGraphicFramePr>
            <a:graphicFrameLocks noGrp="1"/>
          </p:cNvGraphicFramePr>
          <p:nvPr>
            <p:ph idx="1"/>
            <p:extLst>
              <p:ext uri="{D42A27DB-BD31-4B8C-83A1-F6EECF244321}">
                <p14:modId xmlns:p14="http://schemas.microsoft.com/office/powerpoint/2010/main" val="1793664611"/>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92276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2F86234-BE35-6044-BE36-189AC5D33F33}"/>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TRAUMA TRIAGE</a:t>
            </a:r>
          </a:p>
        </p:txBody>
      </p:sp>
      <p:graphicFrame>
        <p:nvGraphicFramePr>
          <p:cNvPr id="5" name="Content Placeholder 2">
            <a:extLst>
              <a:ext uri="{FF2B5EF4-FFF2-40B4-BE49-F238E27FC236}">
                <a16:creationId xmlns:a16="http://schemas.microsoft.com/office/drawing/2014/main" id="{ADD6FA03-D777-45E7-844F-A48C86AB5EE5}"/>
              </a:ext>
            </a:extLst>
          </p:cNvPr>
          <p:cNvGraphicFramePr>
            <a:graphicFrameLocks noGrp="1"/>
          </p:cNvGraphicFramePr>
          <p:nvPr>
            <p:ph idx="1"/>
            <p:extLst>
              <p:ext uri="{D42A27DB-BD31-4B8C-83A1-F6EECF244321}">
                <p14:modId xmlns:p14="http://schemas.microsoft.com/office/powerpoint/2010/main" val="3295833481"/>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4989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8">
            <a:extLst>
              <a:ext uri="{FF2B5EF4-FFF2-40B4-BE49-F238E27FC236}">
                <a16:creationId xmlns:a16="http://schemas.microsoft.com/office/drawing/2014/main" id="{4B6ECB93-D7FF-4F09-A8ED-D4588EE7C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5229AC-6033-CD46-934E-22BFAB803225}"/>
              </a:ext>
            </a:extLst>
          </p:cNvPr>
          <p:cNvSpPr>
            <a:spLocks noGrp="1"/>
          </p:cNvSpPr>
          <p:nvPr>
            <p:ph type="title"/>
          </p:nvPr>
        </p:nvSpPr>
        <p:spPr>
          <a:xfrm>
            <a:off x="838200" y="365760"/>
            <a:ext cx="10515600" cy="1325563"/>
          </a:xfrm>
        </p:spPr>
        <p:txBody>
          <a:bodyPr>
            <a:normAutofit/>
          </a:bodyPr>
          <a:lstStyle/>
          <a:p>
            <a:r>
              <a:rPr lang="en-US">
                <a:solidFill>
                  <a:schemeClr val="bg1"/>
                </a:solidFill>
              </a:rPr>
              <a:t>GERIATRIC CHANGES </a:t>
            </a:r>
          </a:p>
        </p:txBody>
      </p:sp>
      <p:sp>
        <p:nvSpPr>
          <p:cNvPr id="3" name="Content Placeholder 2">
            <a:extLst>
              <a:ext uri="{FF2B5EF4-FFF2-40B4-BE49-F238E27FC236}">
                <a16:creationId xmlns:a16="http://schemas.microsoft.com/office/drawing/2014/main" id="{57A21BE9-3B57-A943-AC8A-CF4AAB50A2BA}"/>
              </a:ext>
            </a:extLst>
          </p:cNvPr>
          <p:cNvSpPr>
            <a:spLocks noGrp="1"/>
          </p:cNvSpPr>
          <p:nvPr>
            <p:ph idx="1"/>
          </p:nvPr>
        </p:nvSpPr>
        <p:spPr>
          <a:xfrm>
            <a:off x="841248" y="2276857"/>
            <a:ext cx="5015484" cy="3900106"/>
          </a:xfrm>
        </p:spPr>
        <p:txBody>
          <a:bodyPr anchor="ctr">
            <a:normAutofit/>
          </a:bodyPr>
          <a:lstStyle/>
          <a:p>
            <a:r>
              <a:rPr lang="en-US" sz="2200" dirty="0"/>
              <a:t>Aging causes physiologic changes that place the elderly at a higher risk of everyday morbidity and mortality</a:t>
            </a:r>
          </a:p>
          <a:p>
            <a:r>
              <a:rPr lang="en-US" sz="2200" dirty="0"/>
              <a:t>In trauma theses changes make even “minor” trauma “MAJOR”</a:t>
            </a:r>
          </a:p>
          <a:p>
            <a:endParaRPr lang="en-US" sz="2200" dirty="0"/>
          </a:p>
        </p:txBody>
      </p:sp>
      <p:pic>
        <p:nvPicPr>
          <p:cNvPr id="4" name="Picture 3">
            <a:extLst>
              <a:ext uri="{FF2B5EF4-FFF2-40B4-BE49-F238E27FC236}">
                <a16:creationId xmlns:a16="http://schemas.microsoft.com/office/drawing/2014/main" id="{8852C660-730B-E349-A489-A7D8BA21C024}"/>
              </a:ext>
            </a:extLst>
          </p:cNvPr>
          <p:cNvPicPr>
            <a:picLocks noChangeAspect="1"/>
          </p:cNvPicPr>
          <p:nvPr/>
        </p:nvPicPr>
        <p:blipFill rotWithShape="1">
          <a:blip r:embed="rId2"/>
          <a:srcRect r="8967" b="-2"/>
          <a:stretch/>
        </p:blipFill>
        <p:spPr>
          <a:xfrm>
            <a:off x="6335270" y="2276857"/>
            <a:ext cx="5015482" cy="3900106"/>
          </a:xfrm>
          <a:prstGeom prst="rect">
            <a:avLst/>
          </a:prstGeom>
        </p:spPr>
      </p:pic>
    </p:spTree>
    <p:extLst>
      <p:ext uri="{BB962C8B-B14F-4D97-AF65-F5344CB8AC3E}">
        <p14:creationId xmlns:p14="http://schemas.microsoft.com/office/powerpoint/2010/main" val="1237654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3775171B-68B7-F443-859C-C1B337C830A3}"/>
              </a:ext>
            </a:extLst>
          </p:cNvPr>
          <p:cNvSpPr>
            <a:spLocks noGrp="1"/>
          </p:cNvSpPr>
          <p:nvPr>
            <p:ph type="title"/>
          </p:nvPr>
        </p:nvSpPr>
        <p:spPr>
          <a:xfrm>
            <a:off x="777240" y="731519"/>
            <a:ext cx="2845191" cy="3237579"/>
          </a:xfrm>
        </p:spPr>
        <p:txBody>
          <a:bodyPr>
            <a:normAutofit/>
          </a:bodyPr>
          <a:lstStyle/>
          <a:p>
            <a:r>
              <a:rPr lang="en-US" sz="3800">
                <a:solidFill>
                  <a:srgbClr val="FFFFFF"/>
                </a:solidFill>
              </a:rPr>
              <a:t>HISTORY AND PHYSICIAL</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0"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84F8430-79BE-FC4C-A986-9B097D892165}"/>
              </a:ext>
            </a:extLst>
          </p:cNvPr>
          <p:cNvSpPr>
            <a:spLocks noGrp="1"/>
          </p:cNvSpPr>
          <p:nvPr>
            <p:ph idx="1"/>
          </p:nvPr>
        </p:nvSpPr>
        <p:spPr>
          <a:xfrm>
            <a:off x="4379709" y="686862"/>
            <a:ext cx="7037591" cy="5475129"/>
          </a:xfrm>
        </p:spPr>
        <p:txBody>
          <a:bodyPr anchor="ctr">
            <a:normAutofit/>
          </a:bodyPr>
          <a:lstStyle/>
          <a:p>
            <a:pPr marL="0" indent="0">
              <a:buNone/>
            </a:pPr>
            <a:r>
              <a:rPr lang="en-US" sz="2600"/>
              <a:t>NEED A HISTORY THAT ACCOUNTS FOR </a:t>
            </a:r>
          </a:p>
          <a:p>
            <a:pPr lvl="1"/>
            <a:r>
              <a:rPr lang="en-US" sz="2600"/>
              <a:t>How the trauma occurred: </a:t>
            </a:r>
          </a:p>
          <a:p>
            <a:pPr lvl="2"/>
            <a:r>
              <a:rPr lang="en-US" sz="2600"/>
              <a:t>Mechanical, </a:t>
            </a:r>
          </a:p>
          <a:p>
            <a:pPr lvl="3"/>
            <a:r>
              <a:rPr lang="en-US" sz="2600"/>
              <a:t>Sob, </a:t>
            </a:r>
          </a:p>
          <a:p>
            <a:pPr lvl="4"/>
            <a:r>
              <a:rPr lang="en-US" sz="2600"/>
              <a:t>Dizzy, </a:t>
            </a:r>
          </a:p>
          <a:p>
            <a:pPr lvl="5"/>
            <a:r>
              <a:rPr lang="en-US" sz="2600"/>
              <a:t>Chest pain……</a:t>
            </a:r>
          </a:p>
          <a:p>
            <a:pPr lvl="1"/>
            <a:r>
              <a:rPr lang="en-US" sz="2600"/>
              <a:t>Comorbid conditions.</a:t>
            </a:r>
          </a:p>
          <a:p>
            <a:pPr lvl="2"/>
            <a:r>
              <a:rPr lang="en-US" sz="2600"/>
              <a:t>Diabetes</a:t>
            </a:r>
          </a:p>
          <a:p>
            <a:pPr lvl="3"/>
            <a:r>
              <a:rPr lang="en-US" sz="2600"/>
              <a:t>COPD</a:t>
            </a:r>
          </a:p>
          <a:p>
            <a:pPr lvl="4"/>
            <a:r>
              <a:rPr lang="en-US" sz="2600"/>
              <a:t>CAD</a:t>
            </a:r>
          </a:p>
          <a:p>
            <a:pPr lvl="5"/>
            <a:r>
              <a:rPr lang="en-US" sz="2600"/>
              <a:t>Immunocompromised……</a:t>
            </a:r>
          </a:p>
          <a:p>
            <a:pPr marL="457200" lvl="1" indent="0">
              <a:buNone/>
            </a:pPr>
            <a:r>
              <a:rPr lang="en-US" sz="2600"/>
              <a:t>AND KNOWING THE PATIENT’S BASELINE MENTAL STATUS IS IMPERATIVE!</a:t>
            </a:r>
          </a:p>
        </p:txBody>
      </p:sp>
    </p:spTree>
    <p:extLst>
      <p:ext uri="{BB962C8B-B14F-4D97-AF65-F5344CB8AC3E}">
        <p14:creationId xmlns:p14="http://schemas.microsoft.com/office/powerpoint/2010/main" val="3195698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775171B-68B7-F443-859C-C1B337C830A3}"/>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HISTORY AND PHYSICIAL</a:t>
            </a:r>
          </a:p>
        </p:txBody>
      </p:sp>
      <p:graphicFrame>
        <p:nvGraphicFramePr>
          <p:cNvPr id="5" name="Content Placeholder 2">
            <a:extLst>
              <a:ext uri="{FF2B5EF4-FFF2-40B4-BE49-F238E27FC236}">
                <a16:creationId xmlns:a16="http://schemas.microsoft.com/office/drawing/2014/main" id="{446AB7FC-6100-4F7C-AEF4-38E5CE01DE3D}"/>
              </a:ext>
            </a:extLst>
          </p:cNvPr>
          <p:cNvGraphicFramePr>
            <a:graphicFrameLocks noGrp="1"/>
          </p:cNvGraphicFramePr>
          <p:nvPr>
            <p:ph idx="1"/>
            <p:extLst>
              <p:ext uri="{D42A27DB-BD31-4B8C-83A1-F6EECF244321}">
                <p14:modId xmlns:p14="http://schemas.microsoft.com/office/powerpoint/2010/main" val="946325868"/>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49604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75A5300-A90D-5146-9D21-B91548E3845F}"/>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HISTORY AND PHYSICAL</a:t>
            </a:r>
          </a:p>
        </p:txBody>
      </p:sp>
      <p:graphicFrame>
        <p:nvGraphicFramePr>
          <p:cNvPr id="18" name="Content Placeholder 2">
            <a:extLst>
              <a:ext uri="{FF2B5EF4-FFF2-40B4-BE49-F238E27FC236}">
                <a16:creationId xmlns:a16="http://schemas.microsoft.com/office/drawing/2014/main" id="{3B1F25B0-4A4C-4714-A52C-F91017E44187}"/>
              </a:ext>
            </a:extLst>
          </p:cNvPr>
          <p:cNvGraphicFramePr>
            <a:graphicFrameLocks noGrp="1"/>
          </p:cNvGraphicFramePr>
          <p:nvPr>
            <p:ph idx="1"/>
            <p:extLst>
              <p:ext uri="{D42A27DB-BD31-4B8C-83A1-F6EECF244321}">
                <p14:modId xmlns:p14="http://schemas.microsoft.com/office/powerpoint/2010/main" val="2615298973"/>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730500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75A5300-A90D-5146-9D21-B91548E3845F}"/>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HISTORY AND PHYSICAL</a:t>
            </a:r>
          </a:p>
        </p:txBody>
      </p:sp>
      <p:graphicFrame>
        <p:nvGraphicFramePr>
          <p:cNvPr id="5" name="Content Placeholder 2">
            <a:extLst>
              <a:ext uri="{FF2B5EF4-FFF2-40B4-BE49-F238E27FC236}">
                <a16:creationId xmlns:a16="http://schemas.microsoft.com/office/drawing/2014/main" id="{AD5CEAE6-78A2-4364-9791-1B0FE11DEBF8}"/>
              </a:ext>
            </a:extLst>
          </p:cNvPr>
          <p:cNvGraphicFramePr>
            <a:graphicFrameLocks noGrp="1"/>
          </p:cNvGraphicFramePr>
          <p:nvPr>
            <p:ph idx="1"/>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6060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75A5300-A90D-5146-9D21-B91548E3845F}"/>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HISTORY AND PHYSICAL</a:t>
            </a:r>
          </a:p>
        </p:txBody>
      </p:sp>
      <p:graphicFrame>
        <p:nvGraphicFramePr>
          <p:cNvPr id="5" name="Content Placeholder 2">
            <a:extLst>
              <a:ext uri="{FF2B5EF4-FFF2-40B4-BE49-F238E27FC236}">
                <a16:creationId xmlns:a16="http://schemas.microsoft.com/office/drawing/2014/main" id="{7897E3ED-52DF-4087-A310-31B235B8AB68}"/>
              </a:ext>
            </a:extLst>
          </p:cNvPr>
          <p:cNvGraphicFramePr>
            <a:graphicFrameLocks noGrp="1"/>
          </p:cNvGraphicFramePr>
          <p:nvPr>
            <p:ph idx="1"/>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60933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775171B-68B7-F443-859C-C1B337C830A3}"/>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HISTORY AND PHYSICIAL</a:t>
            </a:r>
          </a:p>
        </p:txBody>
      </p:sp>
      <p:graphicFrame>
        <p:nvGraphicFramePr>
          <p:cNvPr id="15" name="Content Placeholder 2">
            <a:extLst>
              <a:ext uri="{FF2B5EF4-FFF2-40B4-BE49-F238E27FC236}">
                <a16:creationId xmlns:a16="http://schemas.microsoft.com/office/drawing/2014/main" id="{A2FE2110-9719-4651-B160-CF9EB257C5F3}"/>
              </a:ext>
            </a:extLst>
          </p:cNvPr>
          <p:cNvGraphicFramePr>
            <a:graphicFrameLocks noGrp="1"/>
          </p:cNvGraphicFramePr>
          <p:nvPr>
            <p:ph idx="1"/>
            <p:extLst>
              <p:ext uri="{D42A27DB-BD31-4B8C-83A1-F6EECF244321}">
                <p14:modId xmlns:p14="http://schemas.microsoft.com/office/powerpoint/2010/main" val="2898124473"/>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84770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F47DEBBE-9BC8-CC4D-90E5-50F60E5DB18F}"/>
              </a:ext>
            </a:extLst>
          </p:cNvPr>
          <p:cNvSpPr>
            <a:spLocks noGrp="1"/>
          </p:cNvSpPr>
          <p:nvPr>
            <p:ph type="title"/>
          </p:nvPr>
        </p:nvSpPr>
        <p:spPr>
          <a:xfrm>
            <a:off x="1047280" y="759805"/>
            <a:ext cx="10306520" cy="1325563"/>
          </a:xfrm>
        </p:spPr>
        <p:txBody>
          <a:bodyPr>
            <a:normAutofit/>
          </a:bodyPr>
          <a:lstStyle/>
          <a:p>
            <a:r>
              <a:rPr lang="en-US" sz="4000">
                <a:solidFill>
                  <a:srgbClr val="FFFFFF"/>
                </a:solidFill>
              </a:rPr>
              <a:t>EVALUATION</a:t>
            </a:r>
          </a:p>
        </p:txBody>
      </p:sp>
      <p:sp>
        <p:nvSpPr>
          <p:cNvPr id="3" name="Content Placeholder 2">
            <a:extLst>
              <a:ext uri="{FF2B5EF4-FFF2-40B4-BE49-F238E27FC236}">
                <a16:creationId xmlns:a16="http://schemas.microsoft.com/office/drawing/2014/main" id="{3B1156E0-CDB2-6B47-9285-C4AD74E66625}"/>
              </a:ext>
            </a:extLst>
          </p:cNvPr>
          <p:cNvSpPr>
            <a:spLocks noGrp="1"/>
          </p:cNvSpPr>
          <p:nvPr>
            <p:ph idx="1"/>
          </p:nvPr>
        </p:nvSpPr>
        <p:spPr>
          <a:xfrm>
            <a:off x="1424904" y="2494450"/>
            <a:ext cx="4053545" cy="3563159"/>
          </a:xfrm>
        </p:spPr>
        <p:txBody>
          <a:bodyPr>
            <a:normAutofit/>
          </a:bodyPr>
          <a:lstStyle/>
          <a:p>
            <a:pPr marL="0" indent="0">
              <a:buNone/>
            </a:pPr>
            <a:r>
              <a:rPr lang="en-US" sz="2200" dirty="0"/>
              <a:t>HEAD INJURIES</a:t>
            </a:r>
          </a:p>
          <a:p>
            <a:pPr marL="0" indent="0">
              <a:buNone/>
            </a:pPr>
            <a:r>
              <a:rPr lang="en-US" sz="2200" dirty="0"/>
              <a:t>CEREBRAL ATROPHY: BRAIN SHRINKS AS YOU AGE.  </a:t>
            </a:r>
          </a:p>
          <a:p>
            <a:r>
              <a:rPr lang="en-US" sz="2200" dirty="0"/>
              <a:t>Dura veins fix to skull causing shearing injuries</a:t>
            </a:r>
          </a:p>
          <a:p>
            <a:r>
              <a:rPr lang="en-US" sz="2200" dirty="0"/>
              <a:t>Atrophy allows for bleeding without neurologic symptoms while the head fills with blood</a:t>
            </a:r>
          </a:p>
          <a:p>
            <a:r>
              <a:rPr lang="en-US" sz="2200" dirty="0"/>
              <a:t>Patients are on blood thinners</a:t>
            </a:r>
          </a:p>
        </p:txBody>
      </p:sp>
      <p:pic>
        <p:nvPicPr>
          <p:cNvPr id="4" name="Picture 3">
            <a:extLst>
              <a:ext uri="{FF2B5EF4-FFF2-40B4-BE49-F238E27FC236}">
                <a16:creationId xmlns:a16="http://schemas.microsoft.com/office/drawing/2014/main" id="{304025A2-640C-9645-9109-1774B4A4340D}"/>
              </a:ext>
            </a:extLst>
          </p:cNvPr>
          <p:cNvPicPr>
            <a:picLocks noChangeAspect="1"/>
          </p:cNvPicPr>
          <p:nvPr/>
        </p:nvPicPr>
        <p:blipFill rotWithShape="1">
          <a:blip r:embed="rId2"/>
          <a:srcRect b="1828"/>
          <a:stretch/>
        </p:blipFill>
        <p:spPr>
          <a:xfrm>
            <a:off x="6098892" y="2492376"/>
            <a:ext cx="4802404" cy="3563372"/>
          </a:xfrm>
          <a:prstGeom prst="rect">
            <a:avLst/>
          </a:prstGeom>
        </p:spPr>
      </p:pic>
    </p:spTree>
    <p:extLst>
      <p:ext uri="{BB962C8B-B14F-4D97-AF65-F5344CB8AC3E}">
        <p14:creationId xmlns:p14="http://schemas.microsoft.com/office/powerpoint/2010/main" val="2045976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95B88-52D5-F24B-B449-4D79FD0AA60B}"/>
              </a:ext>
            </a:extLst>
          </p:cNvPr>
          <p:cNvSpPr>
            <a:spLocks noGrp="1"/>
          </p:cNvSpPr>
          <p:nvPr>
            <p:ph type="title"/>
          </p:nvPr>
        </p:nvSpPr>
        <p:spPr/>
        <p:txBody>
          <a:bodyPr/>
          <a:lstStyle/>
          <a:p>
            <a:r>
              <a:rPr lang="en-US" dirty="0"/>
              <a:t>https://</a:t>
            </a:r>
            <a:r>
              <a:rPr lang="en-US" dirty="0" err="1"/>
              <a:t>www.youtube.com</a:t>
            </a:r>
            <a:r>
              <a:rPr lang="en-US" dirty="0"/>
              <a:t>/</a:t>
            </a:r>
            <a:r>
              <a:rPr lang="en-US" dirty="0" err="1"/>
              <a:t>watch?v</a:t>
            </a:r>
            <a:r>
              <a:rPr lang="en-US" dirty="0"/>
              <a:t>=64fcupSbbgs</a:t>
            </a:r>
          </a:p>
        </p:txBody>
      </p:sp>
      <p:pic>
        <p:nvPicPr>
          <p:cNvPr id="4" name="Online Media 3" descr="Minor head trauma? Not if they are older patients!">
            <a:hlinkClick r:id="" action="ppaction://media"/>
            <a:extLst>
              <a:ext uri="{FF2B5EF4-FFF2-40B4-BE49-F238E27FC236}">
                <a16:creationId xmlns:a16="http://schemas.microsoft.com/office/drawing/2014/main" id="{1BA95717-4F92-8344-8710-7738C2081211}"/>
              </a:ext>
            </a:extLst>
          </p:cNvPr>
          <p:cNvPicPr>
            <a:picLocks noGrp="1" noRot="1" noChangeAspect="1"/>
          </p:cNvPicPr>
          <p:nvPr>
            <p:ph idx="1"/>
            <a:videoFile r:link="rId1"/>
          </p:nvPr>
        </p:nvPicPr>
        <p:blipFill>
          <a:blip r:embed="rId3"/>
          <a:stretch>
            <a:fillRect/>
          </a:stretch>
        </p:blipFill>
        <p:spPr>
          <a:xfrm>
            <a:off x="2246313" y="1825625"/>
            <a:ext cx="7700962" cy="4351338"/>
          </a:xfrm>
          <a:prstGeom prst="rect">
            <a:avLst/>
          </a:prstGeom>
        </p:spPr>
      </p:pic>
    </p:spTree>
    <p:extLst>
      <p:ext uri="{BB962C8B-B14F-4D97-AF65-F5344CB8AC3E}">
        <p14:creationId xmlns:p14="http://schemas.microsoft.com/office/powerpoint/2010/main" val="196498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1D98CAC-3EFF-4342-BD5A-6C0E8CAB4C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40068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FC285A4-2D78-F64B-AC6D-84F33C757679}"/>
              </a:ext>
            </a:extLst>
          </p:cNvPr>
          <p:cNvSpPr>
            <a:spLocks noGrp="1"/>
          </p:cNvSpPr>
          <p:nvPr>
            <p:ph type="title"/>
          </p:nvPr>
        </p:nvSpPr>
        <p:spPr>
          <a:xfrm>
            <a:off x="838200" y="914402"/>
            <a:ext cx="10515600" cy="2659957"/>
          </a:xfrm>
        </p:spPr>
        <p:txBody>
          <a:bodyPr vert="horz" lIns="91440" tIns="45720" rIns="91440" bIns="45720" rtlCol="0" anchor="b">
            <a:normAutofit/>
          </a:bodyPr>
          <a:lstStyle/>
          <a:p>
            <a:pPr algn="ctr"/>
            <a:r>
              <a:rPr lang="en-US" sz="8000" kern="1200">
                <a:solidFill>
                  <a:srgbClr val="FFFFFF"/>
                </a:solidFill>
                <a:latin typeface="+mj-lt"/>
                <a:ea typeface="+mj-ea"/>
                <a:cs typeface="+mj-cs"/>
              </a:rPr>
              <a:t>CASE #1</a:t>
            </a:r>
          </a:p>
        </p:txBody>
      </p:sp>
      <p:sp>
        <p:nvSpPr>
          <p:cNvPr id="5" name="Text Placeholder 4">
            <a:extLst>
              <a:ext uri="{FF2B5EF4-FFF2-40B4-BE49-F238E27FC236}">
                <a16:creationId xmlns:a16="http://schemas.microsoft.com/office/drawing/2014/main" id="{A7D4DFA8-0977-5346-91D6-5848F20B41E6}"/>
              </a:ext>
            </a:extLst>
          </p:cNvPr>
          <p:cNvSpPr>
            <a:spLocks noGrp="1"/>
          </p:cNvSpPr>
          <p:nvPr>
            <p:ph type="body" idx="1"/>
          </p:nvPr>
        </p:nvSpPr>
        <p:spPr>
          <a:xfrm>
            <a:off x="838200" y="4368800"/>
            <a:ext cx="10515600" cy="1390650"/>
          </a:xfrm>
        </p:spPr>
        <p:txBody>
          <a:bodyPr vert="horz" lIns="91440" tIns="45720" rIns="91440" bIns="45720" rtlCol="0">
            <a:normAutofit/>
          </a:bodyPr>
          <a:lstStyle/>
          <a:p>
            <a:pPr algn="ctr"/>
            <a:r>
              <a:rPr lang="en-US" sz="3200" kern="1200">
                <a:solidFill>
                  <a:schemeClr val="tx1"/>
                </a:solidFill>
                <a:latin typeface="+mn-lt"/>
                <a:ea typeface="+mn-ea"/>
                <a:cs typeface="+mn-cs"/>
              </a:rPr>
              <a:t>“To refuse or to cancel, that is the question”</a:t>
            </a:r>
          </a:p>
        </p:txBody>
      </p:sp>
    </p:spTree>
    <p:extLst>
      <p:ext uri="{BB962C8B-B14F-4D97-AF65-F5344CB8AC3E}">
        <p14:creationId xmlns:p14="http://schemas.microsoft.com/office/powerpoint/2010/main" val="21840297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3E703B0-B25A-0044-B4FC-33F7209FA1DB}"/>
              </a:ext>
            </a:extLst>
          </p:cNvPr>
          <p:cNvSpPr>
            <a:spLocks noGrp="1"/>
          </p:cNvSpPr>
          <p:nvPr>
            <p:ph type="title"/>
          </p:nvPr>
        </p:nvSpPr>
        <p:spPr>
          <a:xfrm>
            <a:off x="838200" y="365125"/>
            <a:ext cx="10515600" cy="1325563"/>
          </a:xfrm>
        </p:spPr>
        <p:txBody>
          <a:bodyPr>
            <a:normAutofit/>
          </a:bodyPr>
          <a:lstStyle/>
          <a:p>
            <a:r>
              <a:rPr lang="en-US" sz="4600">
                <a:solidFill>
                  <a:srgbClr val="FFFFFF"/>
                </a:solidFill>
              </a:rPr>
              <a:t>EMS</a:t>
            </a:r>
          </a:p>
        </p:txBody>
      </p:sp>
      <p:sp>
        <p:nvSpPr>
          <p:cNvPr id="4" name="Content Placeholder 3">
            <a:extLst>
              <a:ext uri="{FF2B5EF4-FFF2-40B4-BE49-F238E27FC236}">
                <a16:creationId xmlns:a16="http://schemas.microsoft.com/office/drawing/2014/main" id="{F6BEFB2A-3193-524B-91FB-94426179622D}"/>
              </a:ext>
            </a:extLst>
          </p:cNvPr>
          <p:cNvSpPr>
            <a:spLocks noGrp="1"/>
          </p:cNvSpPr>
          <p:nvPr>
            <p:ph idx="1"/>
          </p:nvPr>
        </p:nvSpPr>
        <p:spPr>
          <a:xfrm>
            <a:off x="838200" y="2438400"/>
            <a:ext cx="10515600" cy="3738562"/>
          </a:xfrm>
        </p:spPr>
        <p:txBody>
          <a:bodyPr>
            <a:normAutofit/>
          </a:bodyPr>
          <a:lstStyle/>
          <a:p>
            <a:r>
              <a:rPr lang="en-US" sz="2600"/>
              <a:t>99 Y/O male with cc of hyperglycemia,  Found sitting on couch.</a:t>
            </a:r>
          </a:p>
          <a:p>
            <a:r>
              <a:rPr lang="en-US" sz="2600"/>
              <a:t>Blood Sugar: 595.  Responding only to painful stimuli</a:t>
            </a:r>
          </a:p>
          <a:p>
            <a:r>
              <a:rPr lang="en-US" sz="2600"/>
              <a:t>On Lantus and son states he took it in the morning</a:t>
            </a:r>
          </a:p>
          <a:p>
            <a:r>
              <a:rPr lang="en-US" sz="2600"/>
              <a:t>Next to patient are what looked like parts of multiple cornbread muffins</a:t>
            </a:r>
          </a:p>
          <a:p>
            <a:endParaRPr lang="en-US" sz="2600"/>
          </a:p>
        </p:txBody>
      </p:sp>
    </p:spTree>
    <p:extLst>
      <p:ext uri="{BB962C8B-B14F-4D97-AF65-F5344CB8AC3E}">
        <p14:creationId xmlns:p14="http://schemas.microsoft.com/office/powerpoint/2010/main" val="2579892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75229AC-6033-CD46-934E-22BFAB803225}"/>
              </a:ext>
            </a:extLst>
          </p:cNvPr>
          <p:cNvSpPr>
            <a:spLocks noGrp="1"/>
          </p:cNvSpPr>
          <p:nvPr>
            <p:ph type="title"/>
          </p:nvPr>
        </p:nvSpPr>
        <p:spPr>
          <a:xfrm>
            <a:off x="4384039" y="365125"/>
            <a:ext cx="7164493" cy="1325563"/>
          </a:xfrm>
        </p:spPr>
        <p:txBody>
          <a:bodyPr>
            <a:normAutofit/>
          </a:bodyPr>
          <a:lstStyle/>
          <a:p>
            <a:r>
              <a:rPr lang="en-US"/>
              <a:t>GERIATRICS CHANGES</a:t>
            </a:r>
            <a:endParaRPr lang="en-US" dirty="0"/>
          </a:p>
        </p:txBody>
      </p:sp>
      <p:pic>
        <p:nvPicPr>
          <p:cNvPr id="6" name="Picture 5" descr="Diagram, text&#10;&#10;Description automatically generated">
            <a:extLst>
              <a:ext uri="{FF2B5EF4-FFF2-40B4-BE49-F238E27FC236}">
                <a16:creationId xmlns:a16="http://schemas.microsoft.com/office/drawing/2014/main" id="{D572A1AC-C8DB-344B-97D4-326FA8BF83A8}"/>
              </a:ext>
            </a:extLst>
          </p:cNvPr>
          <p:cNvPicPr>
            <a:picLocks noChangeAspect="1"/>
          </p:cNvPicPr>
          <p:nvPr/>
        </p:nvPicPr>
        <p:blipFill>
          <a:blip r:embed="rId2"/>
          <a:stretch>
            <a:fillRect/>
          </a:stretch>
        </p:blipFill>
        <p:spPr>
          <a:xfrm>
            <a:off x="480060" y="2098682"/>
            <a:ext cx="3425957" cy="2660154"/>
          </a:xfrm>
          <a:prstGeom prst="rect">
            <a:avLst/>
          </a:prstGeom>
        </p:spPr>
      </p:pic>
      <p:sp>
        <p:nvSpPr>
          <p:cNvPr id="3" name="Content Placeholder 2">
            <a:extLst>
              <a:ext uri="{FF2B5EF4-FFF2-40B4-BE49-F238E27FC236}">
                <a16:creationId xmlns:a16="http://schemas.microsoft.com/office/drawing/2014/main" id="{57A21BE9-3B57-A943-AC8A-CF4AAB50A2BA}"/>
              </a:ext>
            </a:extLst>
          </p:cNvPr>
          <p:cNvSpPr>
            <a:spLocks noGrp="1"/>
          </p:cNvSpPr>
          <p:nvPr>
            <p:ph idx="1"/>
          </p:nvPr>
        </p:nvSpPr>
        <p:spPr>
          <a:xfrm>
            <a:off x="4387515" y="2022601"/>
            <a:ext cx="7161017" cy="4154361"/>
          </a:xfrm>
        </p:spPr>
        <p:txBody>
          <a:bodyPr>
            <a:noAutofit/>
          </a:bodyPr>
          <a:lstStyle/>
          <a:p>
            <a:r>
              <a:rPr lang="en-US" sz="2000" dirty="0"/>
              <a:t>Geriatric Changes</a:t>
            </a:r>
          </a:p>
          <a:p>
            <a:pPr lvl="1"/>
            <a:r>
              <a:rPr lang="en-US" sz="2000" dirty="0"/>
              <a:t>Mild to severe cognitive impairment</a:t>
            </a:r>
          </a:p>
          <a:p>
            <a:pPr lvl="2"/>
            <a:r>
              <a:rPr lang="en-US" dirty="0"/>
              <a:t>Cardiovascular complications; Pacer, A-fib, Hypertension, CAD. </a:t>
            </a:r>
          </a:p>
          <a:p>
            <a:pPr lvl="3"/>
            <a:r>
              <a:rPr lang="en-US" sz="2000" dirty="0"/>
              <a:t>Pulmonary; COPD</a:t>
            </a:r>
          </a:p>
          <a:p>
            <a:pPr lvl="4"/>
            <a:r>
              <a:rPr lang="en-US" sz="2000" dirty="0"/>
              <a:t>Kidney Disease</a:t>
            </a:r>
          </a:p>
          <a:p>
            <a:pPr lvl="5"/>
            <a:r>
              <a:rPr lang="en-US" sz="2000" dirty="0" err="1"/>
              <a:t>Oseoperosis</a:t>
            </a:r>
            <a:endParaRPr lang="en-US" sz="2000" dirty="0"/>
          </a:p>
          <a:p>
            <a:pPr lvl="6"/>
            <a:r>
              <a:rPr lang="en-US" sz="2000" dirty="0"/>
              <a:t>Loss of muscle mass</a:t>
            </a:r>
          </a:p>
          <a:p>
            <a:pPr lvl="7"/>
            <a:r>
              <a:rPr lang="en-US" sz="2000" dirty="0"/>
              <a:t>Hearing loss</a:t>
            </a:r>
          </a:p>
          <a:p>
            <a:pPr lvl="8"/>
            <a:r>
              <a:rPr lang="en-US" sz="2000" dirty="0"/>
              <a:t>Endocrine: Diabetes, Thyroid disease……. and other organ system insufficiency that can result in general frailty. </a:t>
            </a:r>
          </a:p>
        </p:txBody>
      </p:sp>
    </p:spTree>
    <p:extLst>
      <p:ext uri="{BB962C8B-B14F-4D97-AF65-F5344CB8AC3E}">
        <p14:creationId xmlns:p14="http://schemas.microsoft.com/office/powerpoint/2010/main" val="833983096"/>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3E703B0-B25A-0044-B4FC-33F7209FA1DB}"/>
              </a:ext>
            </a:extLst>
          </p:cNvPr>
          <p:cNvSpPr>
            <a:spLocks noGrp="1"/>
          </p:cNvSpPr>
          <p:nvPr>
            <p:ph type="title"/>
          </p:nvPr>
        </p:nvSpPr>
        <p:spPr>
          <a:xfrm>
            <a:off x="838200" y="365125"/>
            <a:ext cx="10515600" cy="1325563"/>
          </a:xfrm>
        </p:spPr>
        <p:txBody>
          <a:bodyPr>
            <a:normAutofit/>
          </a:bodyPr>
          <a:lstStyle/>
          <a:p>
            <a:r>
              <a:rPr lang="en-US" sz="4600">
                <a:solidFill>
                  <a:srgbClr val="FFFFFF"/>
                </a:solidFill>
              </a:rPr>
              <a:t>EMS</a:t>
            </a:r>
          </a:p>
        </p:txBody>
      </p:sp>
      <p:sp>
        <p:nvSpPr>
          <p:cNvPr id="4" name="Content Placeholder 3">
            <a:extLst>
              <a:ext uri="{FF2B5EF4-FFF2-40B4-BE49-F238E27FC236}">
                <a16:creationId xmlns:a16="http://schemas.microsoft.com/office/drawing/2014/main" id="{F6BEFB2A-3193-524B-91FB-94426179622D}"/>
              </a:ext>
            </a:extLst>
          </p:cNvPr>
          <p:cNvSpPr>
            <a:spLocks noGrp="1"/>
          </p:cNvSpPr>
          <p:nvPr>
            <p:ph idx="1"/>
          </p:nvPr>
        </p:nvSpPr>
        <p:spPr>
          <a:xfrm>
            <a:off x="838200" y="2438400"/>
            <a:ext cx="10515600" cy="3738562"/>
          </a:xfrm>
        </p:spPr>
        <p:txBody>
          <a:bodyPr>
            <a:normAutofit/>
          </a:bodyPr>
          <a:lstStyle/>
          <a:p>
            <a:r>
              <a:rPr lang="en-US" sz="2600"/>
              <a:t>VS: BP: 231/104  PULSE: 68 RESP: 30 “rapid &amp; regular”.  98% RA</a:t>
            </a:r>
          </a:p>
          <a:p>
            <a:r>
              <a:rPr lang="en-US" sz="2600"/>
              <a:t>IV &amp; EKG done</a:t>
            </a:r>
          </a:p>
          <a:p>
            <a:r>
              <a:rPr lang="en-US" sz="2600"/>
              <a:t>No GCS</a:t>
            </a:r>
          </a:p>
          <a:p>
            <a:endParaRPr lang="en-US" sz="2600"/>
          </a:p>
        </p:txBody>
      </p:sp>
    </p:spTree>
    <p:extLst>
      <p:ext uri="{BB962C8B-B14F-4D97-AF65-F5344CB8AC3E}">
        <p14:creationId xmlns:p14="http://schemas.microsoft.com/office/powerpoint/2010/main" val="27093624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CAAA72-337D-EB48-8393-9EE0006D4FCE}"/>
              </a:ext>
            </a:extLst>
          </p:cNvPr>
          <p:cNvSpPr>
            <a:spLocks noGrp="1"/>
          </p:cNvSpPr>
          <p:nvPr>
            <p:ph type="title"/>
          </p:nvPr>
        </p:nvSpPr>
        <p:spPr>
          <a:xfrm>
            <a:off x="838200" y="365125"/>
            <a:ext cx="10515600" cy="1325563"/>
          </a:xfrm>
        </p:spPr>
        <p:txBody>
          <a:bodyPr>
            <a:normAutofit/>
          </a:bodyPr>
          <a:lstStyle/>
          <a:p>
            <a:r>
              <a:rPr lang="en-US" sz="4600">
                <a:solidFill>
                  <a:srgbClr val="FFFFFF"/>
                </a:solidFill>
              </a:rPr>
              <a:t>BROCKTON HOSPITAL</a:t>
            </a:r>
          </a:p>
        </p:txBody>
      </p:sp>
      <p:sp>
        <p:nvSpPr>
          <p:cNvPr id="3" name="Content Placeholder 2">
            <a:extLst>
              <a:ext uri="{FF2B5EF4-FFF2-40B4-BE49-F238E27FC236}">
                <a16:creationId xmlns:a16="http://schemas.microsoft.com/office/drawing/2014/main" id="{B3F58DB5-CFDD-EF4D-9CF5-C46DB68DD13F}"/>
              </a:ext>
            </a:extLst>
          </p:cNvPr>
          <p:cNvSpPr>
            <a:spLocks noGrp="1"/>
          </p:cNvSpPr>
          <p:nvPr>
            <p:ph idx="1"/>
          </p:nvPr>
        </p:nvSpPr>
        <p:spPr>
          <a:xfrm>
            <a:off x="838200" y="2438400"/>
            <a:ext cx="10515600" cy="3738562"/>
          </a:xfrm>
        </p:spPr>
        <p:txBody>
          <a:bodyPr>
            <a:normAutofit/>
          </a:bodyPr>
          <a:lstStyle/>
          <a:p>
            <a:r>
              <a:rPr lang="en-US" sz="2600"/>
              <a:t>99 y/o male seen earlier in the day after missing the seat when going to sit down and landing on buttocks.  Neighbor call 911.  Patient noted to be alert and oriented x 3 and refused transport.</a:t>
            </a:r>
          </a:p>
          <a:p>
            <a:r>
              <a:rPr lang="en-US" sz="2600"/>
              <a:t>Later in the day, son came to check on his father and found him unresponsive.</a:t>
            </a:r>
          </a:p>
          <a:p>
            <a:r>
              <a:rPr lang="en-US" sz="2600"/>
              <a:t>Ambulance called and transported to the hospital.</a:t>
            </a:r>
          </a:p>
        </p:txBody>
      </p:sp>
    </p:spTree>
    <p:extLst>
      <p:ext uri="{BB962C8B-B14F-4D97-AF65-F5344CB8AC3E}">
        <p14:creationId xmlns:p14="http://schemas.microsoft.com/office/powerpoint/2010/main" val="24093421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CAAA72-337D-EB48-8393-9EE0006D4FCE}"/>
              </a:ext>
            </a:extLst>
          </p:cNvPr>
          <p:cNvSpPr>
            <a:spLocks noGrp="1"/>
          </p:cNvSpPr>
          <p:nvPr>
            <p:ph type="title"/>
          </p:nvPr>
        </p:nvSpPr>
        <p:spPr>
          <a:xfrm>
            <a:off x="838200" y="365125"/>
            <a:ext cx="10515600" cy="1325563"/>
          </a:xfrm>
        </p:spPr>
        <p:txBody>
          <a:bodyPr>
            <a:normAutofit/>
          </a:bodyPr>
          <a:lstStyle/>
          <a:p>
            <a:r>
              <a:rPr lang="en-US" sz="4600">
                <a:solidFill>
                  <a:srgbClr val="FFFFFF"/>
                </a:solidFill>
              </a:rPr>
              <a:t>BROCKTON HOSPITAL</a:t>
            </a:r>
          </a:p>
        </p:txBody>
      </p:sp>
      <p:sp>
        <p:nvSpPr>
          <p:cNvPr id="3" name="Content Placeholder 2">
            <a:extLst>
              <a:ext uri="{FF2B5EF4-FFF2-40B4-BE49-F238E27FC236}">
                <a16:creationId xmlns:a16="http://schemas.microsoft.com/office/drawing/2014/main" id="{B3F58DB5-CFDD-EF4D-9CF5-C46DB68DD13F}"/>
              </a:ext>
            </a:extLst>
          </p:cNvPr>
          <p:cNvSpPr>
            <a:spLocks noGrp="1"/>
          </p:cNvSpPr>
          <p:nvPr>
            <p:ph idx="1"/>
          </p:nvPr>
        </p:nvSpPr>
        <p:spPr>
          <a:xfrm>
            <a:off x="838200" y="2438400"/>
            <a:ext cx="10515600" cy="3738562"/>
          </a:xfrm>
        </p:spPr>
        <p:txBody>
          <a:bodyPr>
            <a:normAutofit/>
          </a:bodyPr>
          <a:lstStyle/>
          <a:p>
            <a:r>
              <a:rPr lang="en-US" sz="2000"/>
              <a:t>VS: TEMP: 99.1 BP: 181/87  PULSE: 87  RESP: 22 O2: 99% 2 LTS</a:t>
            </a:r>
          </a:p>
          <a:p>
            <a:r>
              <a:rPr lang="en-US" sz="2000"/>
              <a:t>General</a:t>
            </a:r>
          </a:p>
          <a:p>
            <a:r>
              <a:rPr lang="en-US" sz="2000"/>
              <a:t>Limitations: altered mental status</a:t>
            </a:r>
          </a:p>
          <a:p>
            <a:r>
              <a:rPr lang="en-US" sz="2000"/>
              <a:t>General appearance: obtunded and other (Patient is noted to have large amounts of food products in his mouth which are being suctioned out.  Unresponsive.)</a:t>
            </a:r>
          </a:p>
          <a:p>
            <a:r>
              <a:rPr lang="en-US" sz="2000"/>
              <a:t>Head exam: atraumatic and normocephalic</a:t>
            </a:r>
          </a:p>
          <a:p>
            <a:r>
              <a:rPr lang="en-US" sz="2000"/>
              <a:t>Eye exam: Present other (Reactive right slightly larger than the left.); </a:t>
            </a:r>
          </a:p>
          <a:p>
            <a:r>
              <a:rPr lang="en-US" sz="2000"/>
              <a:t>ENT exam: other (Food product in the posterior pharynx which is being suctioned.)</a:t>
            </a:r>
          </a:p>
          <a:p>
            <a:r>
              <a:rPr lang="en-US" sz="2000"/>
              <a:t>Neck exam: Present normal inspection, trachea midline and other (Collar is being applied with a history of a fall)</a:t>
            </a:r>
          </a:p>
          <a:p>
            <a:endParaRPr lang="en-US" sz="2000"/>
          </a:p>
          <a:p>
            <a:endParaRPr lang="en-US" sz="2000"/>
          </a:p>
        </p:txBody>
      </p:sp>
    </p:spTree>
    <p:extLst>
      <p:ext uri="{BB962C8B-B14F-4D97-AF65-F5344CB8AC3E}">
        <p14:creationId xmlns:p14="http://schemas.microsoft.com/office/powerpoint/2010/main" val="145694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CAAA72-337D-EB48-8393-9EE0006D4FCE}"/>
              </a:ext>
            </a:extLst>
          </p:cNvPr>
          <p:cNvSpPr>
            <a:spLocks noGrp="1"/>
          </p:cNvSpPr>
          <p:nvPr>
            <p:ph type="title"/>
          </p:nvPr>
        </p:nvSpPr>
        <p:spPr>
          <a:xfrm>
            <a:off x="838200" y="365125"/>
            <a:ext cx="10515600" cy="1325563"/>
          </a:xfrm>
        </p:spPr>
        <p:txBody>
          <a:bodyPr>
            <a:normAutofit/>
          </a:bodyPr>
          <a:lstStyle/>
          <a:p>
            <a:r>
              <a:rPr lang="en-US" sz="4600">
                <a:solidFill>
                  <a:srgbClr val="FFFFFF"/>
                </a:solidFill>
              </a:rPr>
              <a:t>BROCKTON HOSPITAL</a:t>
            </a:r>
          </a:p>
        </p:txBody>
      </p:sp>
      <p:sp>
        <p:nvSpPr>
          <p:cNvPr id="3" name="Content Placeholder 2">
            <a:extLst>
              <a:ext uri="{FF2B5EF4-FFF2-40B4-BE49-F238E27FC236}">
                <a16:creationId xmlns:a16="http://schemas.microsoft.com/office/drawing/2014/main" id="{B3F58DB5-CFDD-EF4D-9CF5-C46DB68DD13F}"/>
              </a:ext>
            </a:extLst>
          </p:cNvPr>
          <p:cNvSpPr>
            <a:spLocks noGrp="1"/>
          </p:cNvSpPr>
          <p:nvPr>
            <p:ph idx="1"/>
          </p:nvPr>
        </p:nvSpPr>
        <p:spPr>
          <a:xfrm>
            <a:off x="838200" y="2438400"/>
            <a:ext cx="10515600" cy="3738562"/>
          </a:xfrm>
        </p:spPr>
        <p:txBody>
          <a:bodyPr>
            <a:normAutofit/>
          </a:bodyPr>
          <a:lstStyle/>
          <a:p>
            <a:r>
              <a:rPr lang="en-US" sz="2200"/>
              <a:t>Chest inspection: Present normal inspection and symmetric chest wall rise</a:t>
            </a:r>
          </a:p>
          <a:p>
            <a:r>
              <a:rPr lang="en-US" sz="2200"/>
              <a:t>Respiratory exam: Present normal lung sounds bilaterally; Absent respiratory distress</a:t>
            </a:r>
          </a:p>
          <a:p>
            <a:r>
              <a:rPr lang="en-US" sz="2200"/>
              <a:t>Cardiovascular exam: Present regular rate, normal rhythm and normal heart sounds; Absent systolic murmur</a:t>
            </a:r>
          </a:p>
          <a:p>
            <a:r>
              <a:rPr lang="en-US" sz="2200"/>
              <a:t>Abdominal exam: Present soft; Absent distention, tenderness, guarding and rebound</a:t>
            </a:r>
          </a:p>
          <a:p>
            <a:r>
              <a:rPr lang="en-US" sz="2200"/>
              <a:t>Neurological exam: Present other (Patient's eyes are Closed.  Does not respond to the significant pain except the groan.  Overall, no significant motor movement is noted.  Is not responding to voice)</a:t>
            </a:r>
          </a:p>
          <a:p>
            <a:endParaRPr lang="en-US" sz="2200"/>
          </a:p>
          <a:p>
            <a:endParaRPr lang="en-US" sz="2200"/>
          </a:p>
        </p:txBody>
      </p:sp>
    </p:spTree>
    <p:extLst>
      <p:ext uri="{BB962C8B-B14F-4D97-AF65-F5344CB8AC3E}">
        <p14:creationId xmlns:p14="http://schemas.microsoft.com/office/powerpoint/2010/main" val="30799364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575A102-D95D-4D6E-8F1B-49EED0AEC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49CAAA72-337D-EB48-8393-9EE0006D4FCE}"/>
              </a:ext>
            </a:extLst>
          </p:cNvPr>
          <p:cNvSpPr>
            <a:spLocks noGrp="1"/>
          </p:cNvSpPr>
          <p:nvPr>
            <p:ph type="title"/>
          </p:nvPr>
        </p:nvSpPr>
        <p:spPr>
          <a:xfrm>
            <a:off x="793159" y="1377146"/>
            <a:ext cx="4076460" cy="3626217"/>
          </a:xfrm>
        </p:spPr>
        <p:txBody>
          <a:bodyPr vert="horz" lIns="91440" tIns="45720" rIns="91440" bIns="45720" rtlCol="0" anchor="b">
            <a:normAutofit/>
          </a:bodyPr>
          <a:lstStyle/>
          <a:p>
            <a:pPr algn="r"/>
            <a:r>
              <a:rPr lang="en-US" sz="6800" kern="1200">
                <a:solidFill>
                  <a:srgbClr val="FFFFFF"/>
                </a:solidFill>
                <a:latin typeface="+mj-lt"/>
                <a:ea typeface="+mj-ea"/>
                <a:cs typeface="+mj-cs"/>
              </a:rPr>
              <a:t>BROCKTON HOSPITAL</a:t>
            </a:r>
          </a:p>
        </p:txBody>
      </p:sp>
      <p:sp>
        <p:nvSpPr>
          <p:cNvPr id="3" name="Content Placeholder 2">
            <a:extLst>
              <a:ext uri="{FF2B5EF4-FFF2-40B4-BE49-F238E27FC236}">
                <a16:creationId xmlns:a16="http://schemas.microsoft.com/office/drawing/2014/main" id="{B3F58DB5-CFDD-EF4D-9CF5-C46DB68DD13F}"/>
              </a:ext>
            </a:extLst>
          </p:cNvPr>
          <p:cNvSpPr>
            <a:spLocks noGrp="1"/>
          </p:cNvSpPr>
          <p:nvPr>
            <p:ph idx="1"/>
          </p:nvPr>
        </p:nvSpPr>
        <p:spPr>
          <a:xfrm>
            <a:off x="793159" y="5170453"/>
            <a:ext cx="4076458" cy="990197"/>
          </a:xfrm>
        </p:spPr>
        <p:txBody>
          <a:bodyPr vert="horz" lIns="91440" tIns="45720" rIns="91440" bIns="45720" rtlCol="0">
            <a:normAutofit/>
          </a:bodyPr>
          <a:lstStyle/>
          <a:p>
            <a:pPr marL="0" indent="0" algn="r">
              <a:buNone/>
            </a:pPr>
            <a:r>
              <a:rPr lang="en-US" sz="2000" kern="1200">
                <a:solidFill>
                  <a:srgbClr val="FFFFFF"/>
                </a:solidFill>
                <a:latin typeface="+mn-lt"/>
                <a:ea typeface="+mn-ea"/>
                <a:cs typeface="+mn-cs"/>
              </a:rPr>
              <a:t>DIFFERENTIAL DIAGNOSIS AMS</a:t>
            </a:r>
          </a:p>
        </p:txBody>
      </p:sp>
      <p:pic>
        <p:nvPicPr>
          <p:cNvPr id="4" name="Picture 3">
            <a:extLst>
              <a:ext uri="{FF2B5EF4-FFF2-40B4-BE49-F238E27FC236}">
                <a16:creationId xmlns:a16="http://schemas.microsoft.com/office/drawing/2014/main" id="{EAE75607-DCC6-5F4D-A35E-1920A0AA3E17}"/>
              </a:ext>
            </a:extLst>
          </p:cNvPr>
          <p:cNvPicPr>
            <a:picLocks noChangeAspect="1"/>
          </p:cNvPicPr>
          <p:nvPr/>
        </p:nvPicPr>
        <p:blipFill>
          <a:blip r:embed="rId2">
            <a:alphaModFix/>
          </a:blip>
          <a:stretch>
            <a:fillRect/>
          </a:stretch>
        </p:blipFill>
        <p:spPr>
          <a:xfrm>
            <a:off x="5457027" y="2301925"/>
            <a:ext cx="6194967" cy="3425693"/>
          </a:xfrm>
          <a:prstGeom prst="rect">
            <a:avLst/>
          </a:prstGeom>
        </p:spPr>
      </p:pic>
      <p:grpSp>
        <p:nvGrpSpPr>
          <p:cNvPr id="13" name="Group 12">
            <a:extLst>
              <a:ext uri="{FF2B5EF4-FFF2-40B4-BE49-F238E27FC236}">
                <a16:creationId xmlns:a16="http://schemas.microsoft.com/office/drawing/2014/main" id="{CF0FFF1F-79B6-4A13-A464-070CD6F896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42198" y="814999"/>
            <a:ext cx="465458" cy="581435"/>
            <a:chOff x="10942198" y="814999"/>
            <a:chExt cx="465458" cy="581435"/>
          </a:xfrm>
          <a:solidFill>
            <a:srgbClr val="FFFFFF"/>
          </a:solidFill>
        </p:grpSpPr>
        <p:sp>
          <p:nvSpPr>
            <p:cNvPr id="14"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7738" y="81499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grpFill/>
            <a:ln w="603" cap="flat">
              <a:noFill/>
              <a:prstDash val="solid"/>
              <a:miter/>
            </a:ln>
          </p:spPr>
          <p:txBody>
            <a:bodyPr rtlCol="0" anchor="ctr"/>
            <a:lstStyle/>
            <a:p>
              <a:endParaRPr lang="en-US">
                <a:solidFill>
                  <a:srgbClr val="FFFFFF"/>
                </a:solidFill>
              </a:endParaRPr>
            </a:p>
          </p:txBody>
        </p:sp>
        <p:sp>
          <p:nvSpPr>
            <p:cNvPr id="15" name="Graphic 15">
              <a:extLst>
                <a:ext uri="{FF2B5EF4-FFF2-40B4-BE49-F238E27FC236}">
                  <a16:creationId xmlns:a16="http://schemas.microsoft.com/office/drawing/2014/main" id="{8550FED7-7C32-42BB-98DB-30272A633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16518" y="104429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grpFill/>
            <a:ln w="422" cap="flat">
              <a:noFill/>
              <a:prstDash val="solid"/>
              <a:miter/>
            </a:ln>
          </p:spPr>
          <p:txBody>
            <a:bodyPr rtlCol="0" anchor="ctr"/>
            <a:lstStyle/>
            <a:p>
              <a:endParaRPr lang="en-US">
                <a:solidFill>
                  <a:srgbClr val="FFFFFF"/>
                </a:solidFill>
              </a:endParaRPr>
            </a:p>
          </p:txBody>
        </p:sp>
        <p:sp>
          <p:nvSpPr>
            <p:cNvPr id="16"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2198" y="1268720"/>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grpFill/>
            <a:ln w="610" cap="flat">
              <a:noFill/>
              <a:prstDash val="solid"/>
              <a:miter/>
            </a:ln>
          </p:spPr>
          <p:txBody>
            <a:bodyPr rtlCol="0" anchor="ctr"/>
            <a:lstStyle/>
            <a:p>
              <a:endParaRPr lang="en-US">
                <a:solidFill>
                  <a:srgbClr val="FFFFFF"/>
                </a:solidFill>
              </a:endParaRPr>
            </a:p>
          </p:txBody>
        </p:sp>
      </p:grpSp>
      <p:cxnSp>
        <p:nvCxnSpPr>
          <p:cNvPr id="18" name="Straight Connector 17">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9322" y="6274341"/>
            <a:ext cx="11353800"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32183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9CAAA72-337D-EB48-8393-9EE0006D4FCE}"/>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BROCKTON HOSPITAL</a:t>
            </a:r>
          </a:p>
        </p:txBody>
      </p:sp>
      <p:pic>
        <p:nvPicPr>
          <p:cNvPr id="4" name="Content Placeholder 3">
            <a:extLst>
              <a:ext uri="{FF2B5EF4-FFF2-40B4-BE49-F238E27FC236}">
                <a16:creationId xmlns:a16="http://schemas.microsoft.com/office/drawing/2014/main" id="{DAD845E0-907D-8A4B-A7A9-F1CDC686F74C}"/>
              </a:ext>
            </a:extLst>
          </p:cNvPr>
          <p:cNvPicPr>
            <a:picLocks noGrp="1" noChangeAspect="1"/>
          </p:cNvPicPr>
          <p:nvPr>
            <p:ph idx="1"/>
          </p:nvPr>
        </p:nvPicPr>
        <p:blipFill>
          <a:blip r:embed="rId2"/>
          <a:stretch>
            <a:fillRect/>
          </a:stretch>
        </p:blipFill>
        <p:spPr>
          <a:xfrm>
            <a:off x="4502428" y="1541273"/>
            <a:ext cx="7225748" cy="3775453"/>
          </a:xfrm>
          <a:prstGeom prst="rect">
            <a:avLst/>
          </a:prstGeom>
        </p:spPr>
      </p:pic>
    </p:spTree>
    <p:extLst>
      <p:ext uri="{BB962C8B-B14F-4D97-AF65-F5344CB8AC3E}">
        <p14:creationId xmlns:p14="http://schemas.microsoft.com/office/powerpoint/2010/main" val="36762036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9CAAA72-337D-EB48-8393-9EE0006D4FCE}"/>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BROCKTON HOSPITAL</a:t>
            </a:r>
          </a:p>
        </p:txBody>
      </p:sp>
      <p:sp>
        <p:nvSpPr>
          <p:cNvPr id="3" name="Content Placeholder 2">
            <a:extLst>
              <a:ext uri="{FF2B5EF4-FFF2-40B4-BE49-F238E27FC236}">
                <a16:creationId xmlns:a16="http://schemas.microsoft.com/office/drawing/2014/main" id="{B3F58DB5-CFDD-EF4D-9CF5-C46DB68DD13F}"/>
              </a:ext>
            </a:extLst>
          </p:cNvPr>
          <p:cNvSpPr>
            <a:spLocks noGrp="1"/>
          </p:cNvSpPr>
          <p:nvPr>
            <p:ph idx="1"/>
          </p:nvPr>
        </p:nvSpPr>
        <p:spPr>
          <a:xfrm>
            <a:off x="1367624" y="2490436"/>
            <a:ext cx="9708995" cy="3567173"/>
          </a:xfrm>
        </p:spPr>
        <p:txBody>
          <a:bodyPr anchor="ctr">
            <a:normAutofit/>
          </a:bodyPr>
          <a:lstStyle/>
          <a:p>
            <a:r>
              <a:rPr lang="en-US" sz="2400"/>
              <a:t>Sent for CT Scans of whole body.</a:t>
            </a:r>
          </a:p>
          <a:p>
            <a:r>
              <a:rPr lang="en-US" sz="2400"/>
              <a:t>On way back had short seizure and RN/FF/Paramedic caring for him felt he started to posture.</a:t>
            </a:r>
          </a:p>
          <a:p>
            <a:r>
              <a:rPr lang="en-US" sz="2400"/>
              <a:t>Also thought pupils now with right side larger.</a:t>
            </a:r>
          </a:p>
        </p:txBody>
      </p:sp>
    </p:spTree>
    <p:extLst>
      <p:ext uri="{BB962C8B-B14F-4D97-AF65-F5344CB8AC3E}">
        <p14:creationId xmlns:p14="http://schemas.microsoft.com/office/powerpoint/2010/main" val="23015289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CAAA72-337D-EB48-8393-9EE0006D4FCE}"/>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rgbClr val="FFFFFF"/>
                </a:solidFill>
              </a:rPr>
              <a:t>BROCKTON HOSPITAL</a:t>
            </a:r>
          </a:p>
        </p:txBody>
      </p:sp>
      <p:pic>
        <p:nvPicPr>
          <p:cNvPr id="11" name="Picture 10">
            <a:extLst>
              <a:ext uri="{FF2B5EF4-FFF2-40B4-BE49-F238E27FC236}">
                <a16:creationId xmlns:a16="http://schemas.microsoft.com/office/drawing/2014/main" id="{7DCE2297-0EC5-FB4B-B8F8-0AC427BA600D}"/>
              </a:ext>
            </a:extLst>
          </p:cNvPr>
          <p:cNvPicPr>
            <a:picLocks noChangeAspect="1"/>
          </p:cNvPicPr>
          <p:nvPr/>
        </p:nvPicPr>
        <p:blipFill rotWithShape="1">
          <a:blip r:embed="rId2"/>
          <a:srcRect l="20798" r="17935"/>
          <a:stretch/>
        </p:blipFill>
        <p:spPr>
          <a:xfrm>
            <a:off x="400023" y="307731"/>
            <a:ext cx="3265643" cy="3997637"/>
          </a:xfrm>
          <a:prstGeom prst="rect">
            <a:avLst/>
          </a:prstGeom>
        </p:spPr>
      </p:pic>
      <p:pic>
        <p:nvPicPr>
          <p:cNvPr id="7" name="Content Placeholder 6">
            <a:extLst>
              <a:ext uri="{FF2B5EF4-FFF2-40B4-BE49-F238E27FC236}">
                <a16:creationId xmlns:a16="http://schemas.microsoft.com/office/drawing/2014/main" id="{EA505640-B8E7-E94A-BB22-F9092BDDC0C3}"/>
              </a:ext>
            </a:extLst>
          </p:cNvPr>
          <p:cNvPicPr>
            <a:picLocks noGrp="1" noChangeAspect="1"/>
          </p:cNvPicPr>
          <p:nvPr>
            <p:ph sz="half" idx="1"/>
          </p:nvPr>
        </p:nvPicPr>
        <p:blipFill rotWithShape="1">
          <a:blip r:embed="rId3"/>
          <a:srcRect l="27488" r="7976"/>
          <a:stretch/>
        </p:blipFill>
        <p:spPr>
          <a:xfrm>
            <a:off x="4385729" y="311545"/>
            <a:ext cx="3433324" cy="3990009"/>
          </a:xfrm>
          <a:prstGeom prst="rect">
            <a:avLst/>
          </a:prstGeom>
        </p:spPr>
      </p:pic>
      <p:cxnSp>
        <p:nvCxnSpPr>
          <p:cNvPr id="20" name="Straight Connector 19">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 name="Content Placeholder 8" descr="A close-up of a drawing&#10;&#10;Description automatically generated with low confidence">
            <a:extLst>
              <a:ext uri="{FF2B5EF4-FFF2-40B4-BE49-F238E27FC236}">
                <a16:creationId xmlns:a16="http://schemas.microsoft.com/office/drawing/2014/main" id="{4268B0B1-5D68-B140-8306-DE0B469FA339}"/>
              </a:ext>
            </a:extLst>
          </p:cNvPr>
          <p:cNvPicPr>
            <a:picLocks noGrp="1" noChangeAspect="1"/>
          </p:cNvPicPr>
          <p:nvPr>
            <p:ph sz="half" idx="2"/>
          </p:nvPr>
        </p:nvPicPr>
        <p:blipFill rotWithShape="1">
          <a:blip r:embed="rId4"/>
          <a:srcRect l="38110"/>
          <a:stretch/>
        </p:blipFill>
        <p:spPr>
          <a:xfrm>
            <a:off x="8512258" y="330045"/>
            <a:ext cx="3298850" cy="3997637"/>
          </a:xfrm>
          <a:prstGeom prst="rect">
            <a:avLst/>
          </a:prstGeom>
        </p:spPr>
      </p:pic>
      <p:cxnSp>
        <p:nvCxnSpPr>
          <p:cNvPr id="22" name="Straight Connector 21">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01299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1AA1E1C-DA67-488F-A983-F3ABD792C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79"/>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086AFD1D-0853-411E-8130-FF867E71A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429760"/>
            <a:ext cx="12192000" cy="2435066"/>
          </a:xfrm>
          <a:custGeom>
            <a:avLst/>
            <a:gdLst>
              <a:gd name="connsiteX0" fmla="*/ 1479835 w 12192000"/>
              <a:gd name="connsiteY0" fmla="*/ 0 h 2693565"/>
              <a:gd name="connsiteX1" fmla="*/ 1511804 w 12192000"/>
              <a:gd name="connsiteY1" fmla="*/ 3644 h 2693565"/>
              <a:gd name="connsiteX2" fmla="*/ 1540872 w 12192000"/>
              <a:gd name="connsiteY2" fmla="*/ 15524 h 2693565"/>
              <a:gd name="connsiteX3" fmla="*/ 1540229 w 12192000"/>
              <a:gd name="connsiteY3" fmla="*/ 18447 h 2693565"/>
              <a:gd name="connsiteX4" fmla="*/ 1544831 w 12192000"/>
              <a:gd name="connsiteY4" fmla="*/ 20367 h 2693565"/>
              <a:gd name="connsiteX5" fmla="*/ 1549414 w 12192000"/>
              <a:gd name="connsiteY5" fmla="*/ 19016 h 2693565"/>
              <a:gd name="connsiteX6" fmla="*/ 1554920 w 12192000"/>
              <a:gd name="connsiteY6" fmla="*/ 21266 h 2693565"/>
              <a:gd name="connsiteX7" fmla="*/ 1570090 w 12192000"/>
              <a:gd name="connsiteY7" fmla="*/ 26625 h 2693565"/>
              <a:gd name="connsiteX8" fmla="*/ 1574449 w 12192000"/>
              <a:gd name="connsiteY8" fmla="*/ 33255 h 2693565"/>
              <a:gd name="connsiteX9" fmla="*/ 1634129 w 12192000"/>
              <a:gd name="connsiteY9" fmla="*/ 52786 h 2693565"/>
              <a:gd name="connsiteX10" fmla="*/ 1653408 w 12192000"/>
              <a:gd name="connsiteY10" fmla="*/ 50933 h 2693565"/>
              <a:gd name="connsiteX11" fmla="*/ 1673821 w 12192000"/>
              <a:gd name="connsiteY11" fmla="*/ 63320 h 2693565"/>
              <a:gd name="connsiteX12" fmla="*/ 1735578 w 12192000"/>
              <a:gd name="connsiteY12" fmla="*/ 74197 h 2693565"/>
              <a:gd name="connsiteX13" fmla="*/ 1803240 w 12192000"/>
              <a:gd name="connsiteY13" fmla="*/ 93803 h 2693565"/>
              <a:gd name="connsiteX14" fmla="*/ 1850407 w 12192000"/>
              <a:gd name="connsiteY14" fmla="*/ 112482 h 2693565"/>
              <a:gd name="connsiteX15" fmla="*/ 1981598 w 12192000"/>
              <a:gd name="connsiteY15" fmla="*/ 136278 h 2693565"/>
              <a:gd name="connsiteX16" fmla="*/ 2203718 w 12192000"/>
              <a:gd name="connsiteY16" fmla="*/ 165797 h 2693565"/>
              <a:gd name="connsiteX17" fmla="*/ 2249831 w 12192000"/>
              <a:gd name="connsiteY17" fmla="*/ 174273 h 2693565"/>
              <a:gd name="connsiteX18" fmla="*/ 2284800 w 12192000"/>
              <a:gd name="connsiteY18" fmla="*/ 190263 h 2693565"/>
              <a:gd name="connsiteX19" fmla="*/ 2288840 w 12192000"/>
              <a:gd name="connsiteY19" fmla="*/ 201561 h 2693565"/>
              <a:gd name="connsiteX20" fmla="*/ 2313454 w 12192000"/>
              <a:gd name="connsiteY20" fmla="*/ 207617 h 2693565"/>
              <a:gd name="connsiteX21" fmla="*/ 2319021 w 12192000"/>
              <a:gd name="connsiteY21" fmla="*/ 211049 h 2693565"/>
              <a:gd name="connsiteX22" fmla="*/ 2351943 w 12192000"/>
              <a:gd name="connsiteY22" fmla="*/ 228899 h 2693565"/>
              <a:gd name="connsiteX23" fmla="*/ 2446476 w 12192000"/>
              <a:gd name="connsiteY23" fmla="*/ 221823 h 2693565"/>
              <a:gd name="connsiteX24" fmla="*/ 2514466 w 12192000"/>
              <a:gd name="connsiteY24" fmla="*/ 225768 h 2693565"/>
              <a:gd name="connsiteX25" fmla="*/ 2519045 w 12192000"/>
              <a:gd name="connsiteY25" fmla="*/ 229167 h 2693565"/>
              <a:gd name="connsiteX26" fmla="*/ 2521518 w 12192000"/>
              <a:gd name="connsiteY26" fmla="*/ 236740 h 2693565"/>
              <a:gd name="connsiteX27" fmla="*/ 2532948 w 12192000"/>
              <a:gd name="connsiteY27" fmla="*/ 240920 h 2693565"/>
              <a:gd name="connsiteX28" fmla="*/ 2542831 w 12192000"/>
              <a:gd name="connsiteY28" fmla="*/ 250292 h 2693565"/>
              <a:gd name="connsiteX29" fmla="*/ 2951466 w 12192000"/>
              <a:gd name="connsiteY29" fmla="*/ 331735 h 2693565"/>
              <a:gd name="connsiteX30" fmla="*/ 3145677 w 12192000"/>
              <a:gd name="connsiteY30" fmla="*/ 312283 h 2693565"/>
              <a:gd name="connsiteX31" fmla="*/ 3221782 w 12192000"/>
              <a:gd name="connsiteY31" fmla="*/ 315740 h 2693565"/>
              <a:gd name="connsiteX32" fmla="*/ 3230913 w 12192000"/>
              <a:gd name="connsiteY32" fmla="*/ 323864 h 2693565"/>
              <a:gd name="connsiteX33" fmla="*/ 3343537 w 12192000"/>
              <a:gd name="connsiteY33" fmla="*/ 298906 h 2693565"/>
              <a:gd name="connsiteX34" fmla="*/ 3493591 w 12192000"/>
              <a:gd name="connsiteY34" fmla="*/ 322860 h 2693565"/>
              <a:gd name="connsiteX35" fmla="*/ 3604486 w 12192000"/>
              <a:gd name="connsiteY35" fmla="*/ 350634 h 2693565"/>
              <a:gd name="connsiteX36" fmla="*/ 3667668 w 12192000"/>
              <a:gd name="connsiteY36" fmla="*/ 362018 h 2693565"/>
              <a:gd name="connsiteX37" fmla="*/ 3712536 w 12192000"/>
              <a:gd name="connsiteY37" fmla="*/ 374952 h 2693565"/>
              <a:gd name="connsiteX38" fmla="*/ 3832709 w 12192000"/>
              <a:gd name="connsiteY38" fmla="*/ 382853 h 2693565"/>
              <a:gd name="connsiteX39" fmla="*/ 4034400 w 12192000"/>
              <a:gd name="connsiteY39" fmla="*/ 385496 h 2693565"/>
              <a:gd name="connsiteX40" fmla="*/ 4176121 w 12192000"/>
              <a:gd name="connsiteY40" fmla="*/ 430521 h 2693565"/>
              <a:gd name="connsiteX41" fmla="*/ 4258735 w 12192000"/>
              <a:gd name="connsiteY41" fmla="*/ 412077 h 2693565"/>
              <a:gd name="connsiteX42" fmla="*/ 4348797 w 12192000"/>
              <a:gd name="connsiteY42" fmla="*/ 428832 h 2693565"/>
              <a:gd name="connsiteX43" fmla="*/ 4707799 w 12192000"/>
              <a:gd name="connsiteY43" fmla="*/ 430789 h 2693565"/>
              <a:gd name="connsiteX44" fmla="*/ 4939895 w 12192000"/>
              <a:gd name="connsiteY44" fmla="*/ 425286 h 2693565"/>
              <a:gd name="connsiteX45" fmla="*/ 4972179 w 12192000"/>
              <a:gd name="connsiteY45" fmla="*/ 421596 h 2693565"/>
              <a:gd name="connsiteX46" fmla="*/ 4972746 w 12192000"/>
              <a:gd name="connsiteY46" fmla="*/ 418665 h 2693565"/>
              <a:gd name="connsiteX47" fmla="*/ 4977873 w 12192000"/>
              <a:gd name="connsiteY47" fmla="*/ 418043 h 2693565"/>
              <a:gd name="connsiteX48" fmla="*/ 4981666 w 12192000"/>
              <a:gd name="connsiteY48" fmla="*/ 420512 h 2693565"/>
              <a:gd name="connsiteX49" fmla="*/ 4987781 w 12192000"/>
              <a:gd name="connsiteY49" fmla="*/ 419813 h 2693565"/>
              <a:gd name="connsiteX50" fmla="*/ 5004292 w 12192000"/>
              <a:gd name="connsiteY50" fmla="*/ 418684 h 2693565"/>
              <a:gd name="connsiteX51" fmla="*/ 5011080 w 12192000"/>
              <a:gd name="connsiteY51" fmla="*/ 413543 h 2693565"/>
              <a:gd name="connsiteX52" fmla="*/ 5092908 w 12192000"/>
              <a:gd name="connsiteY52" fmla="*/ 417334 h 2693565"/>
              <a:gd name="connsiteX53" fmla="*/ 5117205 w 12192000"/>
              <a:gd name="connsiteY53" fmla="*/ 410915 h 2693565"/>
              <a:gd name="connsiteX54" fmla="*/ 5180020 w 12192000"/>
              <a:gd name="connsiteY54" fmla="*/ 416669 h 2693565"/>
              <a:gd name="connsiteX55" fmla="*/ 5251931 w 12192000"/>
              <a:gd name="connsiteY55" fmla="*/ 415698 h 2693565"/>
              <a:gd name="connsiteX56" fmla="*/ 5304075 w 12192000"/>
              <a:gd name="connsiteY56" fmla="*/ 410278 h 2693565"/>
              <a:gd name="connsiteX57" fmla="*/ 5437791 w 12192000"/>
              <a:gd name="connsiteY57" fmla="*/ 421851 h 2693565"/>
              <a:gd name="connsiteX58" fmla="*/ 5659855 w 12192000"/>
              <a:gd name="connsiteY58" fmla="*/ 451638 h 2693565"/>
              <a:gd name="connsiteX59" fmla="*/ 5706898 w 12192000"/>
              <a:gd name="connsiteY59" fmla="*/ 455600 h 2693565"/>
              <a:gd name="connsiteX60" fmla="*/ 5754782 w 12192000"/>
              <a:gd name="connsiteY60" fmla="*/ 439912 h 2693565"/>
              <a:gd name="connsiteX61" fmla="*/ 5780510 w 12192000"/>
              <a:gd name="connsiteY61" fmla="*/ 440576 h 2693565"/>
              <a:gd name="connsiteX62" fmla="*/ 5787158 w 12192000"/>
              <a:gd name="connsiteY62" fmla="*/ 438777 h 2693565"/>
              <a:gd name="connsiteX63" fmla="*/ 5825490 w 12192000"/>
              <a:gd name="connsiteY63" fmla="*/ 430438 h 2693565"/>
              <a:gd name="connsiteX64" fmla="*/ 5912104 w 12192000"/>
              <a:gd name="connsiteY64" fmla="*/ 461700 h 2693565"/>
              <a:gd name="connsiteX65" fmla="*/ 5978031 w 12192000"/>
              <a:gd name="connsiteY65" fmla="*/ 475635 h 2693565"/>
              <a:gd name="connsiteX66" fmla="*/ 5983729 w 12192000"/>
              <a:gd name="connsiteY66" fmla="*/ 473608 h 2693565"/>
              <a:gd name="connsiteX67" fmla="*/ 5989115 w 12192000"/>
              <a:gd name="connsiteY67" fmla="*/ 467085 h 2693565"/>
              <a:gd name="connsiteX68" fmla="*/ 6001610 w 12192000"/>
              <a:gd name="connsiteY68" fmla="*/ 466101 h 2693565"/>
              <a:gd name="connsiteX69" fmla="*/ 6014731 w 12192000"/>
              <a:gd name="connsiteY69" fmla="*/ 459798 h 2693565"/>
              <a:gd name="connsiteX70" fmla="*/ 6409381 w 12192000"/>
              <a:gd name="connsiteY70" fmla="*/ 515501 h 2693565"/>
              <a:gd name="connsiteX71" fmla="*/ 6487437 w 12192000"/>
              <a:gd name="connsiteY71" fmla="*/ 553647 h 2693565"/>
              <a:gd name="connsiteX72" fmla="*/ 6610142 w 12192000"/>
              <a:gd name="connsiteY72" fmla="*/ 557790 h 2693565"/>
              <a:gd name="connsiteX73" fmla="*/ 6683551 w 12192000"/>
              <a:gd name="connsiteY73" fmla="*/ 574296 h 2693565"/>
              <a:gd name="connsiteX74" fmla="*/ 6695459 w 12192000"/>
              <a:gd name="connsiteY74" fmla="*/ 568981 h 2693565"/>
              <a:gd name="connsiteX75" fmla="*/ 6792010 w 12192000"/>
              <a:gd name="connsiteY75" fmla="*/ 621866 h 2693565"/>
              <a:gd name="connsiteX76" fmla="*/ 6943635 w 12192000"/>
              <a:gd name="connsiteY76" fmla="*/ 638192 h 2693565"/>
              <a:gd name="connsiteX77" fmla="*/ 7059745 w 12192000"/>
              <a:gd name="connsiteY77" fmla="*/ 640725 h 2693565"/>
              <a:gd name="connsiteX78" fmla="*/ 7124112 w 12192000"/>
              <a:gd name="connsiteY78" fmla="*/ 646371 h 2693565"/>
              <a:gd name="connsiteX79" fmla="*/ 7171770 w 12192000"/>
              <a:gd name="connsiteY79" fmla="*/ 645791 h 2693565"/>
              <a:gd name="connsiteX80" fmla="*/ 7288670 w 12192000"/>
              <a:gd name="connsiteY80" fmla="*/ 669540 h 2693565"/>
              <a:gd name="connsiteX81" fmla="*/ 7480598 w 12192000"/>
              <a:gd name="connsiteY81" fmla="*/ 719452 h 2693565"/>
              <a:gd name="connsiteX82" fmla="*/ 7703580 w 12192000"/>
              <a:gd name="connsiteY82" fmla="*/ 752595 h 2693565"/>
              <a:gd name="connsiteX83" fmla="*/ 7795544 w 12192000"/>
              <a:gd name="connsiteY83" fmla="*/ 760142 h 2693565"/>
              <a:gd name="connsiteX84" fmla="*/ 8234397 w 12192000"/>
              <a:gd name="connsiteY84" fmla="*/ 817628 h 2693565"/>
              <a:gd name="connsiteX85" fmla="*/ 8335061 w 12192000"/>
              <a:gd name="connsiteY85" fmla="*/ 849146 h 2693565"/>
              <a:gd name="connsiteX86" fmla="*/ 8537578 w 12192000"/>
              <a:gd name="connsiteY86" fmla="*/ 956663 h 2693565"/>
              <a:gd name="connsiteX87" fmla="*/ 8796979 w 12192000"/>
              <a:gd name="connsiteY87" fmla="*/ 1002770 h 2693565"/>
              <a:gd name="connsiteX88" fmla="*/ 8813274 w 12192000"/>
              <a:gd name="connsiteY88" fmla="*/ 1021683 h 2693565"/>
              <a:gd name="connsiteX89" fmla="*/ 8817811 w 12192000"/>
              <a:gd name="connsiteY89" fmla="*/ 1024375 h 2693565"/>
              <a:gd name="connsiteX90" fmla="*/ 8819508 w 12192000"/>
              <a:gd name="connsiteY90" fmla="*/ 1023536 h 2693565"/>
              <a:gd name="connsiteX91" fmla="*/ 8844321 w 12192000"/>
              <a:gd name="connsiteY91" fmla="*/ 1022121 h 2693565"/>
              <a:gd name="connsiteX92" fmla="*/ 8901176 w 12192000"/>
              <a:gd name="connsiteY92" fmla="*/ 999714 h 2693565"/>
              <a:gd name="connsiteX93" fmla="*/ 8970456 w 12192000"/>
              <a:gd name="connsiteY93" fmla="*/ 971358 h 2693565"/>
              <a:gd name="connsiteX94" fmla="*/ 9021279 w 12192000"/>
              <a:gd name="connsiteY94" fmla="*/ 968334 h 2693565"/>
              <a:gd name="connsiteX95" fmla="*/ 9144634 w 12192000"/>
              <a:gd name="connsiteY95" fmla="*/ 945164 h 2693565"/>
              <a:gd name="connsiteX96" fmla="*/ 9224215 w 12192000"/>
              <a:gd name="connsiteY96" fmla="*/ 935769 h 2693565"/>
              <a:gd name="connsiteX97" fmla="*/ 9226449 w 12192000"/>
              <a:gd name="connsiteY97" fmla="*/ 935197 h 2693565"/>
              <a:gd name="connsiteX98" fmla="*/ 9242615 w 12192000"/>
              <a:gd name="connsiteY98" fmla="*/ 940365 h 2693565"/>
              <a:gd name="connsiteX99" fmla="*/ 9241484 w 12192000"/>
              <a:gd name="connsiteY99" fmla="*/ 947917 h 2693565"/>
              <a:gd name="connsiteX100" fmla="*/ 9255340 w 12192000"/>
              <a:gd name="connsiteY100" fmla="*/ 954591 h 2693565"/>
              <a:gd name="connsiteX101" fmla="*/ 9284189 w 12192000"/>
              <a:gd name="connsiteY101" fmla="*/ 954041 h 2693565"/>
              <a:gd name="connsiteX102" fmla="*/ 9294504 w 12192000"/>
              <a:gd name="connsiteY102" fmla="*/ 958215 h 2693565"/>
              <a:gd name="connsiteX103" fmla="*/ 9298497 w 12192000"/>
              <a:gd name="connsiteY103" fmla="*/ 958155 h 2693565"/>
              <a:gd name="connsiteX104" fmla="*/ 9307861 w 12192000"/>
              <a:gd name="connsiteY104" fmla="*/ 958940 h 2693565"/>
              <a:gd name="connsiteX105" fmla="*/ 9307085 w 12192000"/>
              <a:gd name="connsiteY105" fmla="*/ 954092 h 2693565"/>
              <a:gd name="connsiteX106" fmla="*/ 9319074 w 12192000"/>
              <a:gd name="connsiteY106" fmla="*/ 946047 h 2693565"/>
              <a:gd name="connsiteX107" fmla="*/ 9372632 w 12192000"/>
              <a:gd name="connsiteY107" fmla="*/ 953006 h 2693565"/>
              <a:gd name="connsiteX108" fmla="*/ 9375071 w 12192000"/>
              <a:gd name="connsiteY108" fmla="*/ 958595 h 2693565"/>
              <a:gd name="connsiteX109" fmla="*/ 9381767 w 12192000"/>
              <a:gd name="connsiteY109" fmla="*/ 959998 h 2693565"/>
              <a:gd name="connsiteX110" fmla="*/ 9387324 w 12192000"/>
              <a:gd name="connsiteY110" fmla="*/ 955424 h 2693565"/>
              <a:gd name="connsiteX111" fmla="*/ 9478921 w 12192000"/>
              <a:gd name="connsiteY111" fmla="*/ 950802 h 2693565"/>
              <a:gd name="connsiteX112" fmla="*/ 9600789 w 12192000"/>
              <a:gd name="connsiteY112" fmla="*/ 953342 h 2693565"/>
              <a:gd name="connsiteX113" fmla="*/ 9685744 w 12192000"/>
              <a:gd name="connsiteY113" fmla="*/ 982941 h 2693565"/>
              <a:gd name="connsiteX114" fmla="*/ 9694172 w 12192000"/>
              <a:gd name="connsiteY114" fmla="*/ 978796 h 2693565"/>
              <a:gd name="connsiteX115" fmla="*/ 9754661 w 12192000"/>
              <a:gd name="connsiteY115" fmla="*/ 985691 h 2693565"/>
              <a:gd name="connsiteX116" fmla="*/ 9961620 w 12192000"/>
              <a:gd name="connsiteY116" fmla="*/ 1043270 h 2693565"/>
              <a:gd name="connsiteX117" fmla="*/ 10079965 w 12192000"/>
              <a:gd name="connsiteY117" fmla="*/ 1055820 h 2693565"/>
              <a:gd name="connsiteX118" fmla="*/ 10122766 w 12192000"/>
              <a:gd name="connsiteY118" fmla="*/ 1054885 h 2693565"/>
              <a:gd name="connsiteX119" fmla="*/ 10194425 w 12192000"/>
              <a:gd name="connsiteY119" fmla="*/ 1053652 h 2693565"/>
              <a:gd name="connsiteX120" fmla="*/ 10249948 w 12192000"/>
              <a:gd name="connsiteY120" fmla="*/ 1039456 h 2693565"/>
              <a:gd name="connsiteX121" fmla="*/ 10309089 w 12192000"/>
              <a:gd name="connsiteY121" fmla="*/ 1043685 h 2693565"/>
              <a:gd name="connsiteX122" fmla="*/ 10320289 w 12192000"/>
              <a:gd name="connsiteY122" fmla="*/ 1061835 h 2693565"/>
              <a:gd name="connsiteX123" fmla="*/ 10384377 w 12192000"/>
              <a:gd name="connsiteY123" fmla="*/ 1060786 h 2693565"/>
              <a:gd name="connsiteX124" fmla="*/ 10481874 w 12192000"/>
              <a:gd name="connsiteY124" fmla="*/ 1057315 h 2693565"/>
              <a:gd name="connsiteX125" fmla="*/ 10537450 w 12192000"/>
              <a:gd name="connsiteY125" fmla="*/ 1059745 h 2693565"/>
              <a:gd name="connsiteX126" fmla="*/ 10689967 w 12192000"/>
              <a:gd name="connsiteY126" fmla="*/ 1061568 h 2693565"/>
              <a:gd name="connsiteX127" fmla="*/ 10843272 w 12192000"/>
              <a:gd name="connsiteY127" fmla="*/ 1059725 h 2693565"/>
              <a:gd name="connsiteX128" fmla="*/ 10937143 w 12192000"/>
              <a:gd name="connsiteY128" fmla="*/ 1037919 h 2693565"/>
              <a:gd name="connsiteX129" fmla="*/ 11062831 w 12192000"/>
              <a:gd name="connsiteY129" fmla="*/ 1038640 h 2693565"/>
              <a:gd name="connsiteX130" fmla="*/ 11084314 w 12192000"/>
              <a:gd name="connsiteY130" fmla="*/ 1035726 h 2693565"/>
              <a:gd name="connsiteX131" fmla="*/ 11112761 w 12192000"/>
              <a:gd name="connsiteY131" fmla="*/ 1041304 h 2693565"/>
              <a:gd name="connsiteX132" fmla="*/ 11226650 w 12192000"/>
              <a:gd name="connsiteY132" fmla="*/ 1064615 h 2693565"/>
              <a:gd name="connsiteX133" fmla="*/ 11315138 w 12192000"/>
              <a:gd name="connsiteY133" fmla="*/ 1091562 h 2693565"/>
              <a:gd name="connsiteX134" fmla="*/ 11430149 w 12192000"/>
              <a:gd name="connsiteY134" fmla="*/ 1089068 h 2693565"/>
              <a:gd name="connsiteX135" fmla="*/ 11498691 w 12192000"/>
              <a:gd name="connsiteY135" fmla="*/ 1099602 h 2693565"/>
              <a:gd name="connsiteX136" fmla="*/ 11608544 w 12192000"/>
              <a:gd name="connsiteY136" fmla="*/ 1135250 h 2693565"/>
              <a:gd name="connsiteX137" fmla="*/ 11758635 w 12192000"/>
              <a:gd name="connsiteY137" fmla="*/ 1141533 h 2693565"/>
              <a:gd name="connsiteX138" fmla="*/ 11792628 w 12192000"/>
              <a:gd name="connsiteY138" fmla="*/ 1118443 h 2693565"/>
              <a:gd name="connsiteX139" fmla="*/ 11835851 w 12192000"/>
              <a:gd name="connsiteY139" fmla="*/ 1106547 h 2693565"/>
              <a:gd name="connsiteX140" fmla="*/ 11848808 w 12192000"/>
              <a:gd name="connsiteY140" fmla="*/ 1144622 h 2693565"/>
              <a:gd name="connsiteX141" fmla="*/ 11974416 w 12192000"/>
              <a:gd name="connsiteY141" fmla="*/ 1183759 h 2693565"/>
              <a:gd name="connsiteX142" fmla="*/ 12037690 w 12192000"/>
              <a:gd name="connsiteY142" fmla="*/ 1199182 h 2693565"/>
              <a:gd name="connsiteX143" fmla="*/ 12137350 w 12192000"/>
              <a:gd name="connsiteY143" fmla="*/ 1214847 h 2693565"/>
              <a:gd name="connsiteX144" fmla="*/ 12167506 w 12192000"/>
              <a:gd name="connsiteY144" fmla="*/ 1221091 h 2693565"/>
              <a:gd name="connsiteX145" fmla="*/ 12192000 w 12192000"/>
              <a:gd name="connsiteY145" fmla="*/ 1225437 h 2693565"/>
              <a:gd name="connsiteX146" fmla="*/ 12192000 w 12192000"/>
              <a:gd name="connsiteY146" fmla="*/ 2693565 h 2693565"/>
              <a:gd name="connsiteX147" fmla="*/ 0 w 12192000"/>
              <a:gd name="connsiteY147" fmla="*/ 2693565 h 2693565"/>
              <a:gd name="connsiteX148" fmla="*/ 0 w 12192000"/>
              <a:gd name="connsiteY148" fmla="*/ 305932 h 2693565"/>
              <a:gd name="connsiteX149" fmla="*/ 7453 w 12192000"/>
              <a:gd name="connsiteY149" fmla="*/ 309471 h 2693565"/>
              <a:gd name="connsiteX150" fmla="*/ 56573 w 12192000"/>
              <a:gd name="connsiteY150" fmla="*/ 335374 h 2693565"/>
              <a:gd name="connsiteX151" fmla="*/ 184586 w 12192000"/>
              <a:gd name="connsiteY151" fmla="*/ 353266 h 2693565"/>
              <a:gd name="connsiteX152" fmla="*/ 235650 w 12192000"/>
              <a:gd name="connsiteY152" fmla="*/ 342210 h 2693565"/>
              <a:gd name="connsiteX153" fmla="*/ 333156 w 12192000"/>
              <a:gd name="connsiteY153" fmla="*/ 324339 h 2693565"/>
              <a:gd name="connsiteX154" fmla="*/ 414362 w 12192000"/>
              <a:gd name="connsiteY154" fmla="*/ 275773 h 2693565"/>
              <a:gd name="connsiteX155" fmla="*/ 509613 w 12192000"/>
              <a:gd name="connsiteY155" fmla="*/ 242197 h 2693565"/>
              <a:gd name="connsiteX156" fmla="*/ 521640 w 12192000"/>
              <a:gd name="connsiteY156" fmla="*/ 245434 h 2693565"/>
              <a:gd name="connsiteX157" fmla="*/ 575469 w 12192000"/>
              <a:gd name="connsiteY157" fmla="*/ 224434 h 2693565"/>
              <a:gd name="connsiteX158" fmla="*/ 727704 w 12192000"/>
              <a:gd name="connsiteY158" fmla="*/ 167150 h 2693565"/>
              <a:gd name="connsiteX159" fmla="*/ 835654 w 12192000"/>
              <a:gd name="connsiteY159" fmla="*/ 71601 h 2693565"/>
              <a:gd name="connsiteX160" fmla="*/ 878896 w 12192000"/>
              <a:gd name="connsiteY160" fmla="*/ 63761 h 2693565"/>
              <a:gd name="connsiteX161" fmla="*/ 951001 w 12192000"/>
              <a:gd name="connsiteY161" fmla="*/ 50233 h 2693565"/>
              <a:gd name="connsiteX162" fmla="*/ 965408 w 12192000"/>
              <a:gd name="connsiteY162" fmla="*/ 55880 h 2693565"/>
              <a:gd name="connsiteX163" fmla="*/ 971791 w 12192000"/>
              <a:gd name="connsiteY163" fmla="*/ 54603 h 2693565"/>
              <a:gd name="connsiteX164" fmla="*/ 972435 w 12192000"/>
              <a:gd name="connsiteY164" fmla="*/ 54961 h 2693565"/>
              <a:gd name="connsiteX165" fmla="*/ 973799 w 12192000"/>
              <a:gd name="connsiteY165" fmla="*/ 54202 h 2693565"/>
              <a:gd name="connsiteX166" fmla="*/ 987946 w 12192000"/>
              <a:gd name="connsiteY166" fmla="*/ 51373 h 2693565"/>
              <a:gd name="connsiteX167" fmla="*/ 1018608 w 12192000"/>
              <a:gd name="connsiteY167" fmla="*/ 55733 h 2693565"/>
              <a:gd name="connsiteX168" fmla="*/ 1037218 w 12192000"/>
              <a:gd name="connsiteY168" fmla="*/ 55219 h 2693565"/>
              <a:gd name="connsiteX169" fmla="*/ 1055961 w 12192000"/>
              <a:gd name="connsiteY169" fmla="*/ 39838 h 2693565"/>
              <a:gd name="connsiteX170" fmla="*/ 1068713 w 12192000"/>
              <a:gd name="connsiteY170" fmla="*/ 38669 h 2693565"/>
              <a:gd name="connsiteX171" fmla="*/ 1071331 w 12192000"/>
              <a:gd name="connsiteY171" fmla="*/ 36555 h 2693565"/>
              <a:gd name="connsiteX172" fmla="*/ 1078748 w 12192000"/>
              <a:gd name="connsiteY172" fmla="*/ 32518 h 2693565"/>
              <a:gd name="connsiteX173" fmla="*/ 1071510 w 12192000"/>
              <a:gd name="connsiteY173" fmla="*/ 28114 h 2693565"/>
              <a:gd name="connsiteX174" fmla="*/ 1158018 w 12192000"/>
              <a:gd name="connsiteY174" fmla="*/ 14155 h 2693565"/>
              <a:gd name="connsiteX175" fmla="*/ 1231493 w 12192000"/>
              <a:gd name="connsiteY175" fmla="*/ 2246 h 2693565"/>
              <a:gd name="connsiteX176" fmla="*/ 1355072 w 12192000"/>
              <a:gd name="connsiteY176" fmla="*/ 31208 h 2693565"/>
              <a:gd name="connsiteX177" fmla="*/ 1479835 w 12192000"/>
              <a:gd name="connsiteY177" fmla="*/ 0 h 269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12192000" h="2693565">
                <a:moveTo>
                  <a:pt x="1479835" y="0"/>
                </a:moveTo>
                <a:lnTo>
                  <a:pt x="1511804" y="3644"/>
                </a:lnTo>
                <a:lnTo>
                  <a:pt x="1540872" y="15524"/>
                </a:lnTo>
                <a:lnTo>
                  <a:pt x="1540229" y="18447"/>
                </a:lnTo>
                <a:cubicBezTo>
                  <a:pt x="1540641" y="20467"/>
                  <a:pt x="1542255" y="20832"/>
                  <a:pt x="1544831" y="20367"/>
                </a:cubicBezTo>
                <a:lnTo>
                  <a:pt x="1549414" y="19016"/>
                </a:lnTo>
                <a:lnTo>
                  <a:pt x="1554920" y="21266"/>
                </a:lnTo>
                <a:lnTo>
                  <a:pt x="1570090" y="26625"/>
                </a:lnTo>
                <a:lnTo>
                  <a:pt x="1574449" y="33255"/>
                </a:lnTo>
                <a:cubicBezTo>
                  <a:pt x="1588372" y="44475"/>
                  <a:pt x="1624928" y="36962"/>
                  <a:pt x="1634129" y="52786"/>
                </a:cubicBezTo>
                <a:lnTo>
                  <a:pt x="1653408" y="50933"/>
                </a:lnTo>
                <a:lnTo>
                  <a:pt x="1673821" y="63320"/>
                </a:lnTo>
                <a:cubicBezTo>
                  <a:pt x="1692776" y="73767"/>
                  <a:pt x="1712758" y="80831"/>
                  <a:pt x="1735578" y="74197"/>
                </a:cubicBezTo>
                <a:cubicBezTo>
                  <a:pt x="1725769" y="94019"/>
                  <a:pt x="1790078" y="74373"/>
                  <a:pt x="1803240" y="93803"/>
                </a:cubicBezTo>
                <a:cubicBezTo>
                  <a:pt x="1811054" y="109566"/>
                  <a:pt x="1832389" y="107278"/>
                  <a:pt x="1850407" y="112482"/>
                </a:cubicBezTo>
                <a:cubicBezTo>
                  <a:pt x="1866338" y="128260"/>
                  <a:pt x="1953255" y="139774"/>
                  <a:pt x="1981598" y="136278"/>
                </a:cubicBezTo>
                <a:cubicBezTo>
                  <a:pt x="2059030" y="116852"/>
                  <a:pt x="2141385" y="179647"/>
                  <a:pt x="2203718" y="165797"/>
                </a:cubicBezTo>
                <a:cubicBezTo>
                  <a:pt x="2221190" y="166649"/>
                  <a:pt x="2236289" y="169766"/>
                  <a:pt x="2249831" y="174273"/>
                </a:cubicBezTo>
                <a:lnTo>
                  <a:pt x="2284800" y="190263"/>
                </a:lnTo>
                <a:lnTo>
                  <a:pt x="2288840" y="201561"/>
                </a:lnTo>
                <a:lnTo>
                  <a:pt x="2313454" y="207617"/>
                </a:lnTo>
                <a:lnTo>
                  <a:pt x="2319021" y="211049"/>
                </a:lnTo>
                <a:cubicBezTo>
                  <a:pt x="2329636" y="217639"/>
                  <a:pt x="2340334" y="223880"/>
                  <a:pt x="2351943" y="228899"/>
                </a:cubicBezTo>
                <a:cubicBezTo>
                  <a:pt x="2369139" y="185217"/>
                  <a:pt x="2453517" y="264393"/>
                  <a:pt x="2446476" y="221823"/>
                </a:cubicBezTo>
                <a:cubicBezTo>
                  <a:pt x="2496555" y="236811"/>
                  <a:pt x="2495450" y="214816"/>
                  <a:pt x="2514466" y="225768"/>
                </a:cubicBezTo>
                <a:lnTo>
                  <a:pt x="2519045" y="229167"/>
                </a:lnTo>
                <a:lnTo>
                  <a:pt x="2521518" y="236740"/>
                </a:lnTo>
                <a:lnTo>
                  <a:pt x="2532948" y="240920"/>
                </a:lnTo>
                <a:lnTo>
                  <a:pt x="2542831" y="250292"/>
                </a:lnTo>
                <a:cubicBezTo>
                  <a:pt x="2670524" y="253866"/>
                  <a:pt x="2831439" y="351801"/>
                  <a:pt x="2951466" y="331735"/>
                </a:cubicBezTo>
                <a:lnTo>
                  <a:pt x="3145677" y="312283"/>
                </a:lnTo>
                <a:cubicBezTo>
                  <a:pt x="3166736" y="299982"/>
                  <a:pt x="3200809" y="301529"/>
                  <a:pt x="3221782" y="315740"/>
                </a:cubicBezTo>
                <a:cubicBezTo>
                  <a:pt x="3225389" y="318185"/>
                  <a:pt x="3228464" y="320921"/>
                  <a:pt x="3230913" y="323864"/>
                </a:cubicBezTo>
                <a:cubicBezTo>
                  <a:pt x="3292781" y="295375"/>
                  <a:pt x="3311084" y="320413"/>
                  <a:pt x="3343537" y="298906"/>
                </a:cubicBezTo>
                <a:cubicBezTo>
                  <a:pt x="3418860" y="303711"/>
                  <a:pt x="3463951" y="341454"/>
                  <a:pt x="3493591" y="322860"/>
                </a:cubicBezTo>
                <a:cubicBezTo>
                  <a:pt x="3529011" y="332105"/>
                  <a:pt x="3566223" y="369362"/>
                  <a:pt x="3604486" y="350634"/>
                </a:cubicBezTo>
                <a:cubicBezTo>
                  <a:pt x="3599050" y="371574"/>
                  <a:pt x="3652814" y="344238"/>
                  <a:pt x="3667668" y="362018"/>
                </a:cubicBezTo>
                <a:cubicBezTo>
                  <a:pt x="3677181" y="376788"/>
                  <a:pt x="3695715" y="371937"/>
                  <a:pt x="3712536" y="374952"/>
                </a:cubicBezTo>
                <a:cubicBezTo>
                  <a:pt x="3729245" y="388755"/>
                  <a:pt x="3808162" y="389754"/>
                  <a:pt x="3832709" y="382853"/>
                </a:cubicBezTo>
                <a:cubicBezTo>
                  <a:pt x="3898137" y="354155"/>
                  <a:pt x="3981432" y="406816"/>
                  <a:pt x="4034400" y="385496"/>
                </a:cubicBezTo>
                <a:cubicBezTo>
                  <a:pt x="4096895" y="380474"/>
                  <a:pt x="4131671" y="416106"/>
                  <a:pt x="4176121" y="430521"/>
                </a:cubicBezTo>
                <a:cubicBezTo>
                  <a:pt x="4184188" y="384912"/>
                  <a:pt x="4271961" y="453654"/>
                  <a:pt x="4258735" y="412077"/>
                </a:cubicBezTo>
                <a:cubicBezTo>
                  <a:pt x="4321188" y="423941"/>
                  <a:pt x="4292211" y="381252"/>
                  <a:pt x="4348797" y="428832"/>
                </a:cubicBezTo>
                <a:cubicBezTo>
                  <a:pt x="4462546" y="417000"/>
                  <a:pt x="4604724" y="465257"/>
                  <a:pt x="4707799" y="430789"/>
                </a:cubicBezTo>
                <a:lnTo>
                  <a:pt x="4939895" y="425286"/>
                </a:lnTo>
                <a:lnTo>
                  <a:pt x="4972179" y="421596"/>
                </a:lnTo>
                <a:cubicBezTo>
                  <a:pt x="4972369" y="420619"/>
                  <a:pt x="4972557" y="419642"/>
                  <a:pt x="4972746" y="418665"/>
                </a:cubicBezTo>
                <a:cubicBezTo>
                  <a:pt x="4973950" y="416860"/>
                  <a:pt x="4975622" y="416934"/>
                  <a:pt x="4977873" y="418043"/>
                </a:cubicBezTo>
                <a:lnTo>
                  <a:pt x="4981666" y="420512"/>
                </a:lnTo>
                <a:lnTo>
                  <a:pt x="4987781" y="419813"/>
                </a:lnTo>
                <a:lnTo>
                  <a:pt x="5004292" y="418684"/>
                </a:lnTo>
                <a:lnTo>
                  <a:pt x="5011080" y="413543"/>
                </a:lnTo>
                <a:lnTo>
                  <a:pt x="5092908" y="417334"/>
                </a:lnTo>
                <a:lnTo>
                  <a:pt x="5117205" y="410915"/>
                </a:lnTo>
                <a:cubicBezTo>
                  <a:pt x="5139341" y="405953"/>
                  <a:pt x="5161092" y="404460"/>
                  <a:pt x="5180020" y="416669"/>
                </a:cubicBezTo>
                <a:cubicBezTo>
                  <a:pt x="5178705" y="395362"/>
                  <a:pt x="5231666" y="430665"/>
                  <a:pt x="5251931" y="415698"/>
                </a:cubicBezTo>
                <a:cubicBezTo>
                  <a:pt x="5265663" y="402811"/>
                  <a:pt x="5284931" y="410521"/>
                  <a:pt x="5304075" y="410278"/>
                </a:cubicBezTo>
                <a:cubicBezTo>
                  <a:pt x="5325492" y="399487"/>
                  <a:pt x="5412373" y="411177"/>
                  <a:pt x="5437791" y="421851"/>
                </a:cubicBezTo>
                <a:cubicBezTo>
                  <a:pt x="5503260" y="460357"/>
                  <a:pt x="5606433" y="422332"/>
                  <a:pt x="5659855" y="451638"/>
                </a:cubicBezTo>
                <a:cubicBezTo>
                  <a:pt x="5676731" y="455370"/>
                  <a:pt x="5692271" y="456345"/>
                  <a:pt x="5706898" y="455600"/>
                </a:cubicBezTo>
                <a:lnTo>
                  <a:pt x="5754782" y="439912"/>
                </a:lnTo>
                <a:lnTo>
                  <a:pt x="5780510" y="440576"/>
                </a:lnTo>
                <a:lnTo>
                  <a:pt x="5787158" y="438777"/>
                </a:lnTo>
                <a:cubicBezTo>
                  <a:pt x="5799851" y="435298"/>
                  <a:pt x="5812485" y="432173"/>
                  <a:pt x="5825490" y="430438"/>
                </a:cubicBezTo>
                <a:cubicBezTo>
                  <a:pt x="5824203" y="476245"/>
                  <a:pt x="5935878" y="423245"/>
                  <a:pt x="5912104" y="461700"/>
                </a:cubicBezTo>
                <a:cubicBezTo>
                  <a:pt x="5965520" y="460532"/>
                  <a:pt x="5955632" y="481057"/>
                  <a:pt x="5978031" y="475635"/>
                </a:cubicBezTo>
                <a:lnTo>
                  <a:pt x="5983729" y="473608"/>
                </a:lnTo>
                <a:lnTo>
                  <a:pt x="5989115" y="467085"/>
                </a:lnTo>
                <a:lnTo>
                  <a:pt x="6001610" y="466101"/>
                </a:lnTo>
                <a:lnTo>
                  <a:pt x="6014731" y="459798"/>
                </a:lnTo>
                <a:cubicBezTo>
                  <a:pt x="6137008" y="489599"/>
                  <a:pt x="6303861" y="465321"/>
                  <a:pt x="6409381" y="515501"/>
                </a:cubicBezTo>
                <a:lnTo>
                  <a:pt x="6487437" y="553647"/>
                </a:lnTo>
                <a:cubicBezTo>
                  <a:pt x="6528113" y="569393"/>
                  <a:pt x="6571143" y="527170"/>
                  <a:pt x="6610142" y="557790"/>
                </a:cubicBezTo>
                <a:cubicBezTo>
                  <a:pt x="6625126" y="574906"/>
                  <a:pt x="6657993" y="582294"/>
                  <a:pt x="6683551" y="574296"/>
                </a:cubicBezTo>
                <a:cubicBezTo>
                  <a:pt x="6687949" y="572920"/>
                  <a:pt x="6691959" y="571129"/>
                  <a:pt x="6695459" y="568981"/>
                </a:cubicBezTo>
                <a:cubicBezTo>
                  <a:pt x="6742555" y="612018"/>
                  <a:pt x="6769939" y="593080"/>
                  <a:pt x="6792010" y="621866"/>
                </a:cubicBezTo>
                <a:cubicBezTo>
                  <a:pt x="6865220" y="636894"/>
                  <a:pt x="6923060" y="612894"/>
                  <a:pt x="6943635" y="638192"/>
                </a:cubicBezTo>
                <a:cubicBezTo>
                  <a:pt x="6980872" y="638645"/>
                  <a:pt x="7031062" y="613058"/>
                  <a:pt x="7059745" y="640725"/>
                </a:cubicBezTo>
                <a:cubicBezTo>
                  <a:pt x="7063016" y="619497"/>
                  <a:pt x="7102907" y="659336"/>
                  <a:pt x="7124112" y="646371"/>
                </a:cubicBezTo>
                <a:cubicBezTo>
                  <a:pt x="7139051" y="634866"/>
                  <a:pt x="7154640" y="644272"/>
                  <a:pt x="7171770" y="645791"/>
                </a:cubicBezTo>
                <a:cubicBezTo>
                  <a:pt x="7193129" y="637070"/>
                  <a:pt x="7268212" y="656632"/>
                  <a:pt x="7288670" y="669540"/>
                </a:cubicBezTo>
                <a:cubicBezTo>
                  <a:pt x="7339052" y="713700"/>
                  <a:pt x="7439044" y="685512"/>
                  <a:pt x="7480598" y="719452"/>
                </a:cubicBezTo>
                <a:cubicBezTo>
                  <a:pt x="7549749" y="733295"/>
                  <a:pt x="7651088" y="745813"/>
                  <a:pt x="7703580" y="752595"/>
                </a:cubicBezTo>
                <a:cubicBezTo>
                  <a:pt x="7767450" y="757595"/>
                  <a:pt x="7722870" y="790464"/>
                  <a:pt x="7795544" y="760142"/>
                </a:cubicBezTo>
                <a:cubicBezTo>
                  <a:pt x="7898433" y="800898"/>
                  <a:pt x="8150708" y="758225"/>
                  <a:pt x="8234397" y="817628"/>
                </a:cubicBezTo>
                <a:cubicBezTo>
                  <a:pt x="8324317" y="832462"/>
                  <a:pt x="8268141" y="831633"/>
                  <a:pt x="8335061" y="849146"/>
                </a:cubicBezTo>
                <a:cubicBezTo>
                  <a:pt x="8342399" y="903105"/>
                  <a:pt x="8500207" y="925631"/>
                  <a:pt x="8537578" y="956663"/>
                </a:cubicBezTo>
                <a:cubicBezTo>
                  <a:pt x="8631361" y="970564"/>
                  <a:pt x="8701947" y="1017329"/>
                  <a:pt x="8796979" y="1002770"/>
                </a:cubicBezTo>
                <a:cubicBezTo>
                  <a:pt x="8800805" y="1010082"/>
                  <a:pt x="8806424" y="1016287"/>
                  <a:pt x="8813274" y="1021683"/>
                </a:cubicBezTo>
                <a:lnTo>
                  <a:pt x="8817811" y="1024375"/>
                </a:lnTo>
                <a:lnTo>
                  <a:pt x="8819508" y="1023536"/>
                </a:lnTo>
                <a:cubicBezTo>
                  <a:pt x="8825917" y="1021803"/>
                  <a:pt x="8833699" y="1021195"/>
                  <a:pt x="8844321" y="1022121"/>
                </a:cubicBezTo>
                <a:cubicBezTo>
                  <a:pt x="8849047" y="973708"/>
                  <a:pt x="8866578" y="1007760"/>
                  <a:pt x="8901176" y="999714"/>
                </a:cubicBezTo>
                <a:cubicBezTo>
                  <a:pt x="8931141" y="995841"/>
                  <a:pt x="8945799" y="979520"/>
                  <a:pt x="8970456" y="971358"/>
                </a:cubicBezTo>
                <a:cubicBezTo>
                  <a:pt x="8990473" y="966128"/>
                  <a:pt x="8994851" y="980867"/>
                  <a:pt x="9021279" y="968334"/>
                </a:cubicBezTo>
                <a:cubicBezTo>
                  <a:pt x="9068612" y="982595"/>
                  <a:pt x="9107817" y="950499"/>
                  <a:pt x="9144634" y="945164"/>
                </a:cubicBezTo>
                <a:cubicBezTo>
                  <a:pt x="9156291" y="946681"/>
                  <a:pt x="9191524" y="942385"/>
                  <a:pt x="9224215" y="935769"/>
                </a:cubicBezTo>
                <a:lnTo>
                  <a:pt x="9226449" y="935197"/>
                </a:lnTo>
                <a:lnTo>
                  <a:pt x="9242615" y="940365"/>
                </a:lnTo>
                <a:cubicBezTo>
                  <a:pt x="9246547" y="942524"/>
                  <a:pt x="9247167" y="944945"/>
                  <a:pt x="9241484" y="947917"/>
                </a:cubicBezTo>
                <a:cubicBezTo>
                  <a:pt x="9245969" y="951992"/>
                  <a:pt x="9250611" y="953857"/>
                  <a:pt x="9255340" y="954591"/>
                </a:cubicBezTo>
                <a:cubicBezTo>
                  <a:pt x="9264796" y="956057"/>
                  <a:pt x="9274598" y="952996"/>
                  <a:pt x="9284189" y="954041"/>
                </a:cubicBezTo>
                <a:lnTo>
                  <a:pt x="9294504" y="958215"/>
                </a:lnTo>
                <a:lnTo>
                  <a:pt x="9298497" y="958155"/>
                </a:lnTo>
                <a:lnTo>
                  <a:pt x="9307861" y="958940"/>
                </a:lnTo>
                <a:lnTo>
                  <a:pt x="9307085" y="954092"/>
                </a:lnTo>
                <a:cubicBezTo>
                  <a:pt x="9305463" y="949397"/>
                  <a:pt x="9304383" y="944306"/>
                  <a:pt x="9319074" y="946047"/>
                </a:cubicBezTo>
                <a:cubicBezTo>
                  <a:pt x="9349305" y="951935"/>
                  <a:pt x="9361374" y="933135"/>
                  <a:pt x="9372632" y="953006"/>
                </a:cubicBezTo>
                <a:lnTo>
                  <a:pt x="9375071" y="958595"/>
                </a:lnTo>
                <a:lnTo>
                  <a:pt x="9381767" y="959998"/>
                </a:lnTo>
                <a:cubicBezTo>
                  <a:pt x="9385419" y="960114"/>
                  <a:pt x="9387600" y="958963"/>
                  <a:pt x="9387324" y="955424"/>
                </a:cubicBezTo>
                <a:cubicBezTo>
                  <a:pt x="9414634" y="972091"/>
                  <a:pt x="9449605" y="952522"/>
                  <a:pt x="9478921" y="950802"/>
                </a:cubicBezTo>
                <a:cubicBezTo>
                  <a:pt x="9499452" y="966349"/>
                  <a:pt x="9540712" y="947412"/>
                  <a:pt x="9600789" y="953342"/>
                </a:cubicBezTo>
                <a:cubicBezTo>
                  <a:pt x="9623099" y="971104"/>
                  <a:pt x="9641319" y="957149"/>
                  <a:pt x="9685744" y="982941"/>
                </a:cubicBezTo>
                <a:cubicBezTo>
                  <a:pt x="9688118" y="981338"/>
                  <a:pt x="9690956" y="979942"/>
                  <a:pt x="9694172" y="978796"/>
                </a:cubicBezTo>
                <a:cubicBezTo>
                  <a:pt x="9712854" y="972144"/>
                  <a:pt x="9739938" y="975230"/>
                  <a:pt x="9754661" y="985691"/>
                </a:cubicBezTo>
                <a:cubicBezTo>
                  <a:pt x="9826496" y="1021800"/>
                  <a:pt x="9896819" y="1029553"/>
                  <a:pt x="9961620" y="1043270"/>
                </a:cubicBezTo>
                <a:cubicBezTo>
                  <a:pt x="10035471" y="1055817"/>
                  <a:pt x="9991652" y="1018987"/>
                  <a:pt x="10079965" y="1055820"/>
                </a:cubicBezTo>
                <a:cubicBezTo>
                  <a:pt x="10091885" y="1046409"/>
                  <a:pt x="10103779" y="1047350"/>
                  <a:pt x="10122766" y="1054885"/>
                </a:cubicBezTo>
                <a:cubicBezTo>
                  <a:pt x="10158792" y="1060185"/>
                  <a:pt x="10160710" y="1033074"/>
                  <a:pt x="10194425" y="1053652"/>
                </a:cubicBezTo>
                <a:cubicBezTo>
                  <a:pt x="10190401" y="1038468"/>
                  <a:pt x="10264044" y="1056450"/>
                  <a:pt x="10249948" y="1039456"/>
                </a:cubicBezTo>
                <a:cubicBezTo>
                  <a:pt x="10275818" y="1029226"/>
                  <a:pt x="10283688" y="1052223"/>
                  <a:pt x="10309089" y="1043685"/>
                </a:cubicBezTo>
                <a:cubicBezTo>
                  <a:pt x="10335955" y="1044245"/>
                  <a:pt x="10291248" y="1057215"/>
                  <a:pt x="10320289" y="1061835"/>
                </a:cubicBezTo>
                <a:cubicBezTo>
                  <a:pt x="10355953" y="1064839"/>
                  <a:pt x="10351274" y="1091207"/>
                  <a:pt x="10384377" y="1060786"/>
                </a:cubicBezTo>
                <a:cubicBezTo>
                  <a:pt x="10420069" y="1073328"/>
                  <a:pt x="10429874" y="1059045"/>
                  <a:pt x="10481874" y="1057315"/>
                </a:cubicBezTo>
                <a:cubicBezTo>
                  <a:pt x="10501680" y="1068177"/>
                  <a:pt x="10519421" y="1065993"/>
                  <a:pt x="10537450" y="1059745"/>
                </a:cubicBezTo>
                <a:cubicBezTo>
                  <a:pt x="10586493" y="1067520"/>
                  <a:pt x="10633607" y="1060262"/>
                  <a:pt x="10689967" y="1061568"/>
                </a:cubicBezTo>
                <a:cubicBezTo>
                  <a:pt x="10748426" y="1077920"/>
                  <a:pt x="10783057" y="1058234"/>
                  <a:pt x="10843272" y="1059725"/>
                </a:cubicBezTo>
                <a:cubicBezTo>
                  <a:pt x="10898437" y="1087831"/>
                  <a:pt x="10887290" y="1031628"/>
                  <a:pt x="10937143" y="1037919"/>
                </a:cubicBezTo>
                <a:cubicBezTo>
                  <a:pt x="11015338" y="1066127"/>
                  <a:pt x="10938076" y="1019729"/>
                  <a:pt x="11062831" y="1038640"/>
                </a:cubicBezTo>
                <a:cubicBezTo>
                  <a:pt x="11069397" y="1042745"/>
                  <a:pt x="11085203" y="1040603"/>
                  <a:pt x="11084314" y="1035726"/>
                </a:cubicBezTo>
                <a:cubicBezTo>
                  <a:pt x="11092072" y="1037916"/>
                  <a:pt x="11109774" y="1048720"/>
                  <a:pt x="11112761" y="1041304"/>
                </a:cubicBezTo>
                <a:cubicBezTo>
                  <a:pt x="11152966" y="1044024"/>
                  <a:pt x="11192190" y="1052052"/>
                  <a:pt x="11226650" y="1064615"/>
                </a:cubicBezTo>
                <a:cubicBezTo>
                  <a:pt x="11305689" y="1058552"/>
                  <a:pt x="11258784" y="1090166"/>
                  <a:pt x="11315138" y="1091562"/>
                </a:cubicBezTo>
                <a:cubicBezTo>
                  <a:pt x="11361985" y="1080652"/>
                  <a:pt x="11377018" y="1094351"/>
                  <a:pt x="11430149" y="1089068"/>
                </a:cubicBezTo>
                <a:cubicBezTo>
                  <a:pt x="11444825" y="1115277"/>
                  <a:pt x="11479264" y="1090856"/>
                  <a:pt x="11498691" y="1099602"/>
                </a:cubicBezTo>
                <a:cubicBezTo>
                  <a:pt x="11534287" y="1073718"/>
                  <a:pt x="11574772" y="1132835"/>
                  <a:pt x="11608544" y="1135250"/>
                </a:cubicBezTo>
                <a:cubicBezTo>
                  <a:pt x="11665899" y="1134901"/>
                  <a:pt x="11730579" y="1110553"/>
                  <a:pt x="11758635" y="1141533"/>
                </a:cubicBezTo>
                <a:cubicBezTo>
                  <a:pt x="11764015" y="1130111"/>
                  <a:pt x="11760429" y="1113687"/>
                  <a:pt x="11792628" y="1118443"/>
                </a:cubicBezTo>
                <a:cubicBezTo>
                  <a:pt x="11806166" y="1113506"/>
                  <a:pt x="11810246" y="1095634"/>
                  <a:pt x="11835851" y="1106547"/>
                </a:cubicBezTo>
                <a:cubicBezTo>
                  <a:pt x="11801664" y="1119996"/>
                  <a:pt x="11855557" y="1126304"/>
                  <a:pt x="11848808" y="1144622"/>
                </a:cubicBezTo>
                <a:cubicBezTo>
                  <a:pt x="11888209" y="1159428"/>
                  <a:pt x="11982396" y="1150542"/>
                  <a:pt x="11974416" y="1183759"/>
                </a:cubicBezTo>
                <a:cubicBezTo>
                  <a:pt x="11984558" y="1204467"/>
                  <a:pt x="12039206" y="1177765"/>
                  <a:pt x="12037690" y="1199182"/>
                </a:cubicBezTo>
                <a:cubicBezTo>
                  <a:pt x="12061583" y="1187085"/>
                  <a:pt x="12100041" y="1212725"/>
                  <a:pt x="12137350" y="1214847"/>
                </a:cubicBezTo>
                <a:cubicBezTo>
                  <a:pt x="12143663" y="1225017"/>
                  <a:pt x="12152270" y="1225179"/>
                  <a:pt x="12167506" y="1221091"/>
                </a:cubicBezTo>
                <a:lnTo>
                  <a:pt x="12192000" y="1225437"/>
                </a:lnTo>
                <a:lnTo>
                  <a:pt x="12192000" y="2693565"/>
                </a:lnTo>
                <a:lnTo>
                  <a:pt x="0" y="2693565"/>
                </a:lnTo>
                <a:lnTo>
                  <a:pt x="0" y="305932"/>
                </a:lnTo>
                <a:lnTo>
                  <a:pt x="7453" y="309471"/>
                </a:lnTo>
                <a:cubicBezTo>
                  <a:pt x="23896" y="319081"/>
                  <a:pt x="38977" y="328472"/>
                  <a:pt x="56573" y="335374"/>
                </a:cubicBezTo>
                <a:cubicBezTo>
                  <a:pt x="69155" y="358380"/>
                  <a:pt x="163342" y="348134"/>
                  <a:pt x="184586" y="353266"/>
                </a:cubicBezTo>
                <a:cubicBezTo>
                  <a:pt x="214121" y="345491"/>
                  <a:pt x="204765" y="347033"/>
                  <a:pt x="235650" y="342210"/>
                </a:cubicBezTo>
                <a:cubicBezTo>
                  <a:pt x="247937" y="316367"/>
                  <a:pt x="302580" y="328405"/>
                  <a:pt x="333156" y="324339"/>
                </a:cubicBezTo>
                <a:cubicBezTo>
                  <a:pt x="339717" y="301268"/>
                  <a:pt x="360087" y="295523"/>
                  <a:pt x="414362" y="275773"/>
                </a:cubicBezTo>
                <a:cubicBezTo>
                  <a:pt x="420721" y="249657"/>
                  <a:pt x="488456" y="282645"/>
                  <a:pt x="509613" y="242197"/>
                </a:cubicBezTo>
                <a:cubicBezTo>
                  <a:pt x="513387" y="243636"/>
                  <a:pt x="517437" y="244726"/>
                  <a:pt x="521640" y="245434"/>
                </a:cubicBezTo>
                <a:cubicBezTo>
                  <a:pt x="546049" y="249549"/>
                  <a:pt x="570152" y="240147"/>
                  <a:pt x="575469" y="224434"/>
                </a:cubicBezTo>
                <a:cubicBezTo>
                  <a:pt x="614641" y="165790"/>
                  <a:pt x="675649" y="197289"/>
                  <a:pt x="727704" y="167150"/>
                </a:cubicBezTo>
                <a:cubicBezTo>
                  <a:pt x="789763" y="136526"/>
                  <a:pt x="780796" y="134575"/>
                  <a:pt x="835654" y="71601"/>
                </a:cubicBezTo>
                <a:cubicBezTo>
                  <a:pt x="855810" y="80465"/>
                  <a:pt x="866761" y="76836"/>
                  <a:pt x="878896" y="63761"/>
                </a:cubicBezTo>
                <a:cubicBezTo>
                  <a:pt x="909898" y="49812"/>
                  <a:pt x="935837" y="82137"/>
                  <a:pt x="951001" y="50233"/>
                </a:cubicBezTo>
                <a:cubicBezTo>
                  <a:pt x="953370" y="55026"/>
                  <a:pt x="958711" y="56299"/>
                  <a:pt x="965408" y="55880"/>
                </a:cubicBezTo>
                <a:lnTo>
                  <a:pt x="971791" y="54603"/>
                </a:lnTo>
                <a:lnTo>
                  <a:pt x="972435" y="54961"/>
                </a:lnTo>
                <a:lnTo>
                  <a:pt x="973799" y="54202"/>
                </a:lnTo>
                <a:lnTo>
                  <a:pt x="987946" y="51373"/>
                </a:lnTo>
                <a:cubicBezTo>
                  <a:pt x="1003526" y="47416"/>
                  <a:pt x="1018060" y="43999"/>
                  <a:pt x="1018608" y="55733"/>
                </a:cubicBezTo>
                <a:cubicBezTo>
                  <a:pt x="1027284" y="57464"/>
                  <a:pt x="1033006" y="56925"/>
                  <a:pt x="1037218" y="55219"/>
                </a:cubicBezTo>
                <a:cubicBezTo>
                  <a:pt x="1045641" y="51809"/>
                  <a:pt x="1048029" y="43734"/>
                  <a:pt x="1055961" y="39838"/>
                </a:cubicBezTo>
                <a:lnTo>
                  <a:pt x="1068713" y="38669"/>
                </a:lnTo>
                <a:lnTo>
                  <a:pt x="1071331" y="36555"/>
                </a:lnTo>
                <a:lnTo>
                  <a:pt x="1078748" y="32518"/>
                </a:lnTo>
                <a:lnTo>
                  <a:pt x="1071510" y="28114"/>
                </a:lnTo>
                <a:cubicBezTo>
                  <a:pt x="1063911" y="24295"/>
                  <a:pt x="1145676" y="19987"/>
                  <a:pt x="1158018" y="14155"/>
                </a:cubicBezTo>
                <a:lnTo>
                  <a:pt x="1231493" y="2246"/>
                </a:lnTo>
                <a:lnTo>
                  <a:pt x="1355072" y="31208"/>
                </a:lnTo>
                <a:cubicBezTo>
                  <a:pt x="1384547" y="167"/>
                  <a:pt x="1449853" y="16313"/>
                  <a:pt x="1479835" y="0"/>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9CAAA72-337D-EB48-8393-9EE0006D4FCE}"/>
              </a:ext>
            </a:extLst>
          </p:cNvPr>
          <p:cNvSpPr>
            <a:spLocks noGrp="1"/>
          </p:cNvSpPr>
          <p:nvPr>
            <p:ph type="title"/>
          </p:nvPr>
        </p:nvSpPr>
        <p:spPr>
          <a:xfrm>
            <a:off x="1610286" y="5115846"/>
            <a:ext cx="9201644" cy="708658"/>
          </a:xfrm>
        </p:spPr>
        <p:txBody>
          <a:bodyPr vert="horz" lIns="91440" tIns="45720" rIns="91440" bIns="45720" rtlCol="0" anchor="b">
            <a:normAutofit/>
          </a:bodyPr>
          <a:lstStyle/>
          <a:p>
            <a:r>
              <a:rPr lang="en-US" sz="3600" kern="1200">
                <a:solidFill>
                  <a:schemeClr val="tx1">
                    <a:lumMod val="85000"/>
                    <a:lumOff val="15000"/>
                  </a:schemeClr>
                </a:solidFill>
                <a:latin typeface="+mj-lt"/>
                <a:ea typeface="+mj-ea"/>
                <a:cs typeface="+mj-cs"/>
              </a:rPr>
              <a:t>BROCKTON HOSPITAL</a:t>
            </a:r>
          </a:p>
        </p:txBody>
      </p:sp>
      <p:sp>
        <p:nvSpPr>
          <p:cNvPr id="20" name="Freeform: Shape 19">
            <a:extLst>
              <a:ext uri="{FF2B5EF4-FFF2-40B4-BE49-F238E27FC236}">
                <a16:creationId xmlns:a16="http://schemas.microsoft.com/office/drawing/2014/main" id="{EAD7E7B8-AA45-4F77-BF30-BBED931325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5277223" y="-1"/>
            <a:ext cx="6914777" cy="643325"/>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89566 w 6884912"/>
              <a:gd name="connsiteY39" fmla="*/ 621301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89566 w 6884912"/>
              <a:gd name="connsiteY39" fmla="*/ 621301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89566 w 6884912"/>
              <a:gd name="connsiteY39" fmla="*/ 621301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89566 w 6884912"/>
              <a:gd name="connsiteY39" fmla="*/ 621301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17462 w 6884912"/>
              <a:gd name="connsiteY43" fmla="*/ 519603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89566 w 6884912"/>
              <a:gd name="connsiteY39" fmla="*/ 621301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17462 w 6884912"/>
              <a:gd name="connsiteY43" fmla="*/ 519603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24901 w 6884912"/>
              <a:gd name="connsiteY19" fmla="*/ 71762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24901 w 6884912"/>
              <a:gd name="connsiteY19" fmla="*/ 71762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24901 w 6884912"/>
              <a:gd name="connsiteY19" fmla="*/ 71762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24901 w 6884912"/>
              <a:gd name="connsiteY19" fmla="*/ 71762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24901 w 6884912"/>
              <a:gd name="connsiteY19" fmla="*/ 71762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03986" y="741935"/>
                  <a:pt x="1124901" y="717624"/>
                </a:cubicBezTo>
                <a:lnTo>
                  <a:pt x="1158800" y="700004"/>
                </a:lnTo>
                <a:lnTo>
                  <a:pt x="1166947" y="700762"/>
                </a:lnTo>
                <a:cubicBezTo>
                  <a:pt x="1172432" y="700717"/>
                  <a:pt x="1175913" y="699961"/>
                  <a:pt x="1178135" y="698631"/>
                </a:cubicBezTo>
                <a:cubicBezTo>
                  <a:pt x="1178190" y="698452"/>
                  <a:pt x="1178246" y="698273"/>
                  <a:pt x="1178301" y="698094"/>
                </a:cubicBez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83251" y="614883"/>
                  <a:pt x="1589566" y="621301"/>
                </a:cubicBezTo>
                <a:cubicBezTo>
                  <a:pt x="1652500" y="621160"/>
                  <a:pt x="1659006" y="610309"/>
                  <a:pt x="1731986" y="589682"/>
                </a:cubicBezTo>
                <a:cubicBezTo>
                  <a:pt x="1772526" y="597621"/>
                  <a:pt x="1896056" y="567525"/>
                  <a:pt x="1927935" y="622808"/>
                </a:cubicBezTo>
                <a:cubicBezTo>
                  <a:pt x="1983767" y="616263"/>
                  <a:pt x="1996263" y="568569"/>
                  <a:pt x="2066980" y="550413"/>
                </a:cubicBezTo>
                <a:cubicBezTo>
                  <a:pt x="2136397" y="548191"/>
                  <a:pt x="2224774" y="514787"/>
                  <a:pt x="2317462" y="519603"/>
                </a:cubicBezTo>
                <a:cubicBezTo>
                  <a:pt x="2353676" y="459395"/>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3789" y="162396"/>
                  <a:pt x="6290640" y="167441"/>
                </a:cubicBezTo>
                <a:cubicBezTo>
                  <a:pt x="6330523" y="169653"/>
                  <a:pt x="6344211" y="181356"/>
                  <a:pt x="6380420" y="173195"/>
                </a:cubicBezTo>
                <a:cubicBezTo>
                  <a:pt x="6420580" y="151473"/>
                  <a:pt x="6491390" y="127709"/>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0626625D-ED63-4E15-AC54-D7D501150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9868" y="708300"/>
            <a:ext cx="10449645" cy="409598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descr="A picture containing text&#10;&#10;Description automatically generated">
            <a:extLst>
              <a:ext uri="{FF2B5EF4-FFF2-40B4-BE49-F238E27FC236}">
                <a16:creationId xmlns:a16="http://schemas.microsoft.com/office/drawing/2014/main" id="{FE8809AF-6F3F-8848-8AA9-AB2418EA6340}"/>
              </a:ext>
            </a:extLst>
          </p:cNvPr>
          <p:cNvPicPr>
            <a:picLocks noChangeAspect="1"/>
          </p:cNvPicPr>
          <p:nvPr/>
        </p:nvPicPr>
        <p:blipFill rotWithShape="1">
          <a:blip r:embed="rId2"/>
          <a:srcRect r="451" b="1"/>
          <a:stretch/>
        </p:blipFill>
        <p:spPr>
          <a:xfrm>
            <a:off x="1050735" y="867719"/>
            <a:ext cx="5009718" cy="3774247"/>
          </a:xfrm>
          <a:prstGeom prst="rect">
            <a:avLst/>
          </a:prstGeom>
        </p:spPr>
      </p:pic>
      <p:pic>
        <p:nvPicPr>
          <p:cNvPr id="5" name="Content Placeholder 4">
            <a:extLst>
              <a:ext uri="{FF2B5EF4-FFF2-40B4-BE49-F238E27FC236}">
                <a16:creationId xmlns:a16="http://schemas.microsoft.com/office/drawing/2014/main" id="{DA3D3C59-616B-A24C-9CAA-6875342008F0}"/>
              </a:ext>
            </a:extLst>
          </p:cNvPr>
          <p:cNvPicPr>
            <a:picLocks noGrp="1" noChangeAspect="1"/>
          </p:cNvPicPr>
          <p:nvPr>
            <p:ph idx="1"/>
          </p:nvPr>
        </p:nvPicPr>
        <p:blipFill rotWithShape="1">
          <a:blip r:embed="rId3"/>
          <a:srcRect t="681"/>
          <a:stretch/>
        </p:blipFill>
        <p:spPr>
          <a:xfrm>
            <a:off x="6111822" y="867719"/>
            <a:ext cx="5066823" cy="3774247"/>
          </a:xfrm>
          <a:prstGeom prst="rect">
            <a:avLst/>
          </a:prstGeom>
        </p:spPr>
      </p:pic>
    </p:spTree>
    <p:extLst>
      <p:ext uri="{BB962C8B-B14F-4D97-AF65-F5344CB8AC3E}">
        <p14:creationId xmlns:p14="http://schemas.microsoft.com/office/powerpoint/2010/main" val="7084302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358A882-EEB0-F444-9FA0-2F55543F9210}"/>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BROCKTON HOSPITAL</a:t>
            </a:r>
          </a:p>
        </p:txBody>
      </p:sp>
      <p:graphicFrame>
        <p:nvGraphicFramePr>
          <p:cNvPr id="5" name="Content Placeholder 2">
            <a:extLst>
              <a:ext uri="{FF2B5EF4-FFF2-40B4-BE49-F238E27FC236}">
                <a16:creationId xmlns:a16="http://schemas.microsoft.com/office/drawing/2014/main" id="{E658ADFB-13C9-4B38-9C06-A13E232D98B4}"/>
              </a:ext>
            </a:extLst>
          </p:cNvPr>
          <p:cNvGraphicFramePr>
            <a:graphicFrameLocks noGrp="1"/>
          </p:cNvGraphicFramePr>
          <p:nvPr>
            <p:ph idx="1"/>
            <p:extLst>
              <p:ext uri="{D42A27DB-BD31-4B8C-83A1-F6EECF244321}">
                <p14:modId xmlns:p14="http://schemas.microsoft.com/office/powerpoint/2010/main" val="3786818358"/>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6452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B6ECB93-D7FF-4F09-A8ED-D4588EE7C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B7EF79-8098-DC44-BAA2-31EF33E1115B}"/>
              </a:ext>
            </a:extLst>
          </p:cNvPr>
          <p:cNvSpPr>
            <a:spLocks noGrp="1"/>
          </p:cNvSpPr>
          <p:nvPr>
            <p:ph type="title"/>
          </p:nvPr>
        </p:nvSpPr>
        <p:spPr>
          <a:xfrm>
            <a:off x="838200" y="365760"/>
            <a:ext cx="10515600" cy="1325563"/>
          </a:xfrm>
        </p:spPr>
        <p:txBody>
          <a:bodyPr>
            <a:normAutofit/>
          </a:bodyPr>
          <a:lstStyle/>
          <a:p>
            <a:r>
              <a:rPr lang="en-US">
                <a:solidFill>
                  <a:schemeClr val="bg1"/>
                </a:solidFill>
              </a:rPr>
              <a:t>GERIATRIC CHANGES</a:t>
            </a:r>
          </a:p>
        </p:txBody>
      </p:sp>
      <p:sp>
        <p:nvSpPr>
          <p:cNvPr id="3" name="Content Placeholder 2">
            <a:extLst>
              <a:ext uri="{FF2B5EF4-FFF2-40B4-BE49-F238E27FC236}">
                <a16:creationId xmlns:a16="http://schemas.microsoft.com/office/drawing/2014/main" id="{E4F5C669-79B4-914F-9AC7-15E34D1344D7}"/>
              </a:ext>
            </a:extLst>
          </p:cNvPr>
          <p:cNvSpPr>
            <a:spLocks noGrp="1"/>
          </p:cNvSpPr>
          <p:nvPr>
            <p:ph idx="1"/>
          </p:nvPr>
        </p:nvSpPr>
        <p:spPr>
          <a:xfrm>
            <a:off x="841248" y="2276857"/>
            <a:ext cx="5015484" cy="3900106"/>
          </a:xfrm>
        </p:spPr>
        <p:txBody>
          <a:bodyPr anchor="ctr">
            <a:normAutofit/>
          </a:bodyPr>
          <a:lstStyle/>
          <a:p>
            <a:r>
              <a:rPr lang="en-US" sz="2400" dirty="0"/>
              <a:t>These age-related physiologic changes often limit the geriatric patient’s response to traumatic injury and place them at high risk of complications and death compared to younger counterparts.</a:t>
            </a:r>
          </a:p>
          <a:p>
            <a:endParaRPr lang="en-US" sz="2200" dirty="0"/>
          </a:p>
        </p:txBody>
      </p:sp>
      <p:pic>
        <p:nvPicPr>
          <p:cNvPr id="4" name="Picture 3" descr="Text&#10;&#10;Description automatically generated">
            <a:extLst>
              <a:ext uri="{FF2B5EF4-FFF2-40B4-BE49-F238E27FC236}">
                <a16:creationId xmlns:a16="http://schemas.microsoft.com/office/drawing/2014/main" id="{28934352-F7DE-CF4A-A629-39A7E055360E}"/>
              </a:ext>
            </a:extLst>
          </p:cNvPr>
          <p:cNvPicPr>
            <a:picLocks noChangeAspect="1"/>
          </p:cNvPicPr>
          <p:nvPr/>
        </p:nvPicPr>
        <p:blipFill rotWithShape="1">
          <a:blip r:embed="rId2"/>
          <a:srcRect l="17473" r="10512"/>
          <a:stretch/>
        </p:blipFill>
        <p:spPr>
          <a:xfrm>
            <a:off x="6335270" y="2276857"/>
            <a:ext cx="5015484" cy="3900106"/>
          </a:xfrm>
          <a:prstGeom prst="rect">
            <a:avLst/>
          </a:prstGeom>
        </p:spPr>
      </p:pic>
    </p:spTree>
    <p:extLst>
      <p:ext uri="{BB962C8B-B14F-4D97-AF65-F5344CB8AC3E}">
        <p14:creationId xmlns:p14="http://schemas.microsoft.com/office/powerpoint/2010/main" val="33118587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3DCDA38-DB07-DB4D-AB1C-54CFFA514D96}"/>
              </a:ext>
            </a:extLst>
          </p:cNvPr>
          <p:cNvSpPr>
            <a:spLocks noGrp="1"/>
          </p:cNvSpPr>
          <p:nvPr>
            <p:ph type="title"/>
          </p:nvPr>
        </p:nvSpPr>
        <p:spPr>
          <a:xfrm>
            <a:off x="524741" y="620392"/>
            <a:ext cx="3808268" cy="5504688"/>
          </a:xfrm>
        </p:spPr>
        <p:txBody>
          <a:bodyPr>
            <a:normAutofit/>
          </a:bodyPr>
          <a:lstStyle/>
          <a:p>
            <a:r>
              <a:rPr lang="en-US" sz="6000" dirty="0">
                <a:solidFill>
                  <a:schemeClr val="bg1"/>
                </a:solidFill>
              </a:rPr>
              <a:t>EPILOGUE</a:t>
            </a:r>
          </a:p>
        </p:txBody>
      </p:sp>
      <p:graphicFrame>
        <p:nvGraphicFramePr>
          <p:cNvPr id="20" name="Content Placeholder 2">
            <a:extLst>
              <a:ext uri="{FF2B5EF4-FFF2-40B4-BE49-F238E27FC236}">
                <a16:creationId xmlns:a16="http://schemas.microsoft.com/office/drawing/2014/main" id="{3B6C10A9-263D-4B66-80E6-09CB98EBF6BB}"/>
              </a:ext>
            </a:extLst>
          </p:cNvPr>
          <p:cNvGraphicFramePr>
            <a:graphicFrameLocks noGrp="1"/>
          </p:cNvGraphicFramePr>
          <p:nvPr>
            <p:ph idx="1"/>
            <p:extLst>
              <p:ext uri="{D42A27DB-BD31-4B8C-83A1-F6EECF244321}">
                <p14:modId xmlns:p14="http://schemas.microsoft.com/office/powerpoint/2010/main" val="2209120760"/>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18987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CCD2AE-E370-0A4B-92E3-08D2D807DE6B}"/>
              </a:ext>
            </a:extLst>
          </p:cNvPr>
          <p:cNvSpPr>
            <a:spLocks noGrp="1"/>
          </p:cNvSpPr>
          <p:nvPr>
            <p:ph type="title"/>
          </p:nvPr>
        </p:nvSpPr>
        <p:spPr>
          <a:xfrm>
            <a:off x="838200" y="365125"/>
            <a:ext cx="10515600" cy="1325563"/>
          </a:xfrm>
        </p:spPr>
        <p:txBody>
          <a:bodyPr>
            <a:normAutofit/>
          </a:bodyPr>
          <a:lstStyle/>
          <a:p>
            <a:r>
              <a:rPr lang="en-US" sz="4600" dirty="0">
                <a:solidFill>
                  <a:srgbClr val="FFFFFF"/>
                </a:solidFill>
              </a:rPr>
              <a:t>CASE #2: AMBULANCE</a:t>
            </a:r>
          </a:p>
        </p:txBody>
      </p:sp>
      <p:pic>
        <p:nvPicPr>
          <p:cNvPr id="5" name="Content Placeholder 4" descr="A picture containing table&#10;&#10;Description automatically generated">
            <a:extLst>
              <a:ext uri="{FF2B5EF4-FFF2-40B4-BE49-F238E27FC236}">
                <a16:creationId xmlns:a16="http://schemas.microsoft.com/office/drawing/2014/main" id="{FB0E1C1B-A342-7A45-801A-D6971226174D}"/>
              </a:ext>
            </a:extLst>
          </p:cNvPr>
          <p:cNvPicPr>
            <a:picLocks noGrp="1" noChangeAspect="1"/>
          </p:cNvPicPr>
          <p:nvPr>
            <p:ph idx="1"/>
          </p:nvPr>
        </p:nvPicPr>
        <p:blipFill rotWithShape="1">
          <a:blip r:embed="rId2"/>
          <a:srcRect l="4140" t="26497" r="6760" b="44095"/>
          <a:stretch/>
        </p:blipFill>
        <p:spPr>
          <a:xfrm>
            <a:off x="124701" y="2682422"/>
            <a:ext cx="11931019" cy="2953512"/>
          </a:xfrm>
        </p:spPr>
      </p:pic>
    </p:spTree>
    <p:extLst>
      <p:ext uri="{BB962C8B-B14F-4D97-AF65-F5344CB8AC3E}">
        <p14:creationId xmlns:p14="http://schemas.microsoft.com/office/powerpoint/2010/main" val="16560611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CCD2AE-E370-0A4B-92E3-08D2D807DE6B}"/>
              </a:ext>
            </a:extLst>
          </p:cNvPr>
          <p:cNvSpPr>
            <a:spLocks noGrp="1"/>
          </p:cNvSpPr>
          <p:nvPr>
            <p:ph type="title"/>
          </p:nvPr>
        </p:nvSpPr>
        <p:spPr>
          <a:xfrm>
            <a:off x="838200" y="365125"/>
            <a:ext cx="10515600" cy="1325563"/>
          </a:xfrm>
        </p:spPr>
        <p:txBody>
          <a:bodyPr>
            <a:normAutofit/>
          </a:bodyPr>
          <a:lstStyle/>
          <a:p>
            <a:r>
              <a:rPr lang="en-US" sz="4600" dirty="0">
                <a:solidFill>
                  <a:srgbClr val="FFFFFF"/>
                </a:solidFill>
              </a:rPr>
              <a:t>CASE #2: AMBULANCE</a:t>
            </a:r>
          </a:p>
        </p:txBody>
      </p:sp>
      <p:pic>
        <p:nvPicPr>
          <p:cNvPr id="7" name="Content Placeholder 6" descr="Table&#10;&#10;Description automatically generated with low confidence">
            <a:extLst>
              <a:ext uri="{FF2B5EF4-FFF2-40B4-BE49-F238E27FC236}">
                <a16:creationId xmlns:a16="http://schemas.microsoft.com/office/drawing/2014/main" id="{DB027288-C63B-E948-B43E-AE99654E2F54}"/>
              </a:ext>
            </a:extLst>
          </p:cNvPr>
          <p:cNvPicPr>
            <a:picLocks noGrp="1" noChangeAspect="1"/>
          </p:cNvPicPr>
          <p:nvPr>
            <p:ph idx="1"/>
          </p:nvPr>
        </p:nvPicPr>
        <p:blipFill rotWithShape="1">
          <a:blip r:embed="rId2"/>
          <a:srcRect l="384" t="37024" r="22065" b="42212"/>
          <a:stretch/>
        </p:blipFill>
        <p:spPr>
          <a:xfrm>
            <a:off x="377003" y="3043464"/>
            <a:ext cx="11437994" cy="2296886"/>
          </a:xfrm>
        </p:spPr>
      </p:pic>
    </p:spTree>
    <p:extLst>
      <p:ext uri="{BB962C8B-B14F-4D97-AF65-F5344CB8AC3E}">
        <p14:creationId xmlns:p14="http://schemas.microsoft.com/office/powerpoint/2010/main" val="8485221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CCD2AE-E370-0A4B-92E3-08D2D807DE6B}"/>
              </a:ext>
            </a:extLst>
          </p:cNvPr>
          <p:cNvSpPr>
            <a:spLocks noGrp="1"/>
          </p:cNvSpPr>
          <p:nvPr>
            <p:ph type="title"/>
          </p:nvPr>
        </p:nvSpPr>
        <p:spPr>
          <a:xfrm>
            <a:off x="838200" y="365125"/>
            <a:ext cx="10515600" cy="1325563"/>
          </a:xfrm>
        </p:spPr>
        <p:txBody>
          <a:bodyPr>
            <a:normAutofit/>
          </a:bodyPr>
          <a:lstStyle/>
          <a:p>
            <a:r>
              <a:rPr lang="en-US" sz="4600" dirty="0">
                <a:solidFill>
                  <a:srgbClr val="FFFFFF"/>
                </a:solidFill>
              </a:rPr>
              <a:t>CASE #2 BROCKTON HOSPITAL</a:t>
            </a:r>
          </a:p>
        </p:txBody>
      </p:sp>
      <p:sp>
        <p:nvSpPr>
          <p:cNvPr id="3" name="Content Placeholder 2">
            <a:extLst>
              <a:ext uri="{FF2B5EF4-FFF2-40B4-BE49-F238E27FC236}">
                <a16:creationId xmlns:a16="http://schemas.microsoft.com/office/drawing/2014/main" id="{C4FD5EFA-E999-A348-87A4-9D50AC411957}"/>
              </a:ext>
            </a:extLst>
          </p:cNvPr>
          <p:cNvSpPr>
            <a:spLocks noGrp="1"/>
          </p:cNvSpPr>
          <p:nvPr>
            <p:ph idx="1"/>
          </p:nvPr>
        </p:nvSpPr>
        <p:spPr>
          <a:xfrm>
            <a:off x="838200" y="2438400"/>
            <a:ext cx="10515600" cy="3738562"/>
          </a:xfrm>
        </p:spPr>
        <p:txBody>
          <a:bodyPr>
            <a:normAutofit/>
          </a:bodyPr>
          <a:lstStyle/>
          <a:p>
            <a:r>
              <a:rPr lang="en-US" sz="2600" dirty="0"/>
              <a:t>HPI Narrative: 75 </a:t>
            </a:r>
            <a:r>
              <a:rPr lang="en-US" sz="2600" dirty="0" err="1"/>
              <a:t>yo</a:t>
            </a:r>
            <a:r>
              <a:rPr lang="en-US" sz="2600" dirty="0"/>
              <a:t> w </a:t>
            </a:r>
            <a:r>
              <a:rPr lang="en-US" sz="2600" dirty="0" err="1"/>
              <a:t>pmh</a:t>
            </a:r>
            <a:r>
              <a:rPr lang="en-US" sz="2600" dirty="0"/>
              <a:t> </a:t>
            </a:r>
            <a:r>
              <a:rPr lang="en-US" sz="2600" dirty="0" err="1"/>
              <a:t>dvt</a:t>
            </a:r>
            <a:r>
              <a:rPr lang="en-US" sz="2600" dirty="0"/>
              <a:t> on </a:t>
            </a:r>
            <a:r>
              <a:rPr lang="en-US" sz="2600" dirty="0">
                <a:solidFill>
                  <a:srgbClr val="FF0000"/>
                </a:solidFill>
              </a:rPr>
              <a:t>coumadin presents w report of fall </a:t>
            </a:r>
            <a:r>
              <a:rPr lang="en-US" sz="2600" dirty="0"/>
              <a:t>and AMS. history per wife. Last night he woke at 2 am w report of</a:t>
            </a:r>
            <a:r>
              <a:rPr lang="en-US" sz="2600" dirty="0">
                <a:solidFill>
                  <a:srgbClr val="FF0000"/>
                </a:solidFill>
              </a:rPr>
              <a:t> Headache</a:t>
            </a:r>
            <a:r>
              <a:rPr lang="en-US" sz="2600" dirty="0"/>
              <a:t>, She gave him ibuprofen , </a:t>
            </a:r>
            <a:r>
              <a:rPr lang="en-US" sz="2600" dirty="0">
                <a:solidFill>
                  <a:srgbClr val="FF0000"/>
                </a:solidFill>
              </a:rPr>
              <a:t>She heard him wake at 530 and  then she heard him fall</a:t>
            </a:r>
            <a:r>
              <a:rPr lang="en-US" sz="2600" dirty="0"/>
              <a:t>, She found him on his back with his head against the bathtub. HE has been drowsy since the fall per wife. She says </a:t>
            </a:r>
            <a:r>
              <a:rPr lang="en-US" sz="2600" dirty="0" err="1"/>
              <a:t>hes</a:t>
            </a:r>
            <a:r>
              <a:rPr lang="en-US" sz="2600" dirty="0"/>
              <a:t> been off all week. He has been sleeping more and weak all over and when walking </a:t>
            </a:r>
            <a:r>
              <a:rPr lang="en-US" sz="2600" dirty="0" err="1"/>
              <a:t>aorund</a:t>
            </a:r>
            <a:r>
              <a:rPr lang="en-US" sz="2600" dirty="0"/>
              <a:t> the house </a:t>
            </a:r>
            <a:r>
              <a:rPr lang="en-US" sz="2600" dirty="0" err="1"/>
              <a:t>hes</a:t>
            </a:r>
            <a:r>
              <a:rPr lang="en-US" sz="2600" dirty="0"/>
              <a:t> been grabbing onto the wall. He fell on </a:t>
            </a:r>
            <a:r>
              <a:rPr lang="en-US" sz="2600" dirty="0" err="1"/>
              <a:t>xmas</a:t>
            </a:r>
            <a:r>
              <a:rPr lang="en-US" sz="2600" dirty="0"/>
              <a:t> eve but did not hit his head. no fever cough sob </a:t>
            </a:r>
            <a:r>
              <a:rPr lang="en-US" sz="2600" dirty="0" err="1"/>
              <a:t>abd</a:t>
            </a:r>
            <a:r>
              <a:rPr lang="en-US" sz="2600" dirty="0"/>
              <a:t> pain n, v d no dysuria urgency She states he has been limping on his left leg for few weeks now ,she </a:t>
            </a:r>
            <a:r>
              <a:rPr lang="en-US" sz="2600" dirty="0" err="1"/>
              <a:t>wasnt</a:t>
            </a:r>
            <a:r>
              <a:rPr lang="en-US" sz="2600" dirty="0"/>
              <a:t> sure if he hurt his le g, </a:t>
            </a:r>
            <a:r>
              <a:rPr lang="en-US" sz="2600" dirty="0">
                <a:solidFill>
                  <a:srgbClr val="FF0000"/>
                </a:solidFill>
              </a:rPr>
              <a:t>he denies pain</a:t>
            </a:r>
          </a:p>
        </p:txBody>
      </p:sp>
    </p:spTree>
    <p:extLst>
      <p:ext uri="{BB962C8B-B14F-4D97-AF65-F5344CB8AC3E}">
        <p14:creationId xmlns:p14="http://schemas.microsoft.com/office/powerpoint/2010/main" val="29446805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CCD2AE-E370-0A4B-92E3-08D2D807DE6B}"/>
              </a:ext>
            </a:extLst>
          </p:cNvPr>
          <p:cNvSpPr>
            <a:spLocks noGrp="1"/>
          </p:cNvSpPr>
          <p:nvPr>
            <p:ph type="title"/>
          </p:nvPr>
        </p:nvSpPr>
        <p:spPr>
          <a:xfrm>
            <a:off x="838200" y="365125"/>
            <a:ext cx="10515600" cy="1325563"/>
          </a:xfrm>
        </p:spPr>
        <p:txBody>
          <a:bodyPr>
            <a:normAutofit/>
          </a:bodyPr>
          <a:lstStyle/>
          <a:p>
            <a:r>
              <a:rPr lang="en-US" sz="4600" dirty="0">
                <a:solidFill>
                  <a:srgbClr val="FFFFFF"/>
                </a:solidFill>
              </a:rPr>
              <a:t>CASE #2 BROCKTON HOSPITAL</a:t>
            </a:r>
          </a:p>
        </p:txBody>
      </p:sp>
      <p:sp>
        <p:nvSpPr>
          <p:cNvPr id="3" name="Content Placeholder 2">
            <a:extLst>
              <a:ext uri="{FF2B5EF4-FFF2-40B4-BE49-F238E27FC236}">
                <a16:creationId xmlns:a16="http://schemas.microsoft.com/office/drawing/2014/main" id="{C4FD5EFA-E999-A348-87A4-9D50AC411957}"/>
              </a:ext>
            </a:extLst>
          </p:cNvPr>
          <p:cNvSpPr>
            <a:spLocks noGrp="1"/>
          </p:cNvSpPr>
          <p:nvPr>
            <p:ph idx="1"/>
          </p:nvPr>
        </p:nvSpPr>
        <p:spPr>
          <a:xfrm>
            <a:off x="838200" y="2438400"/>
            <a:ext cx="10515600" cy="3738562"/>
          </a:xfrm>
        </p:spPr>
        <p:txBody>
          <a:bodyPr>
            <a:normAutofit/>
          </a:bodyPr>
          <a:lstStyle/>
          <a:p>
            <a:pPr marL="0" indent="0">
              <a:buNone/>
            </a:pPr>
            <a:r>
              <a:rPr lang="en-US" sz="2600" dirty="0"/>
              <a:t>Temperature	 		36.5 C	 	12/30/21 09:36</a:t>
            </a:r>
          </a:p>
          <a:p>
            <a:pPr marL="0" indent="0">
              <a:buNone/>
            </a:pPr>
            <a:r>
              <a:rPr lang="en-US" sz="2600" dirty="0"/>
              <a:t>Pulse Rate	 		59	 	12/30/21 09:36</a:t>
            </a:r>
          </a:p>
          <a:p>
            <a:pPr marL="0" indent="0">
              <a:buNone/>
            </a:pPr>
            <a:r>
              <a:rPr lang="en-US" sz="2600" dirty="0"/>
              <a:t>Respiratory Rate	 	20	 	12/30/21 09:36</a:t>
            </a:r>
          </a:p>
          <a:p>
            <a:pPr marL="0" indent="0">
              <a:buNone/>
            </a:pPr>
            <a:r>
              <a:rPr lang="en-US" sz="2600" dirty="0"/>
              <a:t>Blood Pressure	 	177/70	 12/30/21 09:36</a:t>
            </a:r>
          </a:p>
          <a:p>
            <a:pPr marL="0" indent="0">
              <a:buNone/>
            </a:pPr>
            <a:r>
              <a:rPr lang="en-US" sz="2600" dirty="0"/>
              <a:t>O2 Sat by Pulse Oximetry	 100	 	12/30/21 09:36</a:t>
            </a:r>
          </a:p>
          <a:p>
            <a:pPr marL="0" indent="0">
              <a:buNone/>
            </a:pPr>
            <a:endParaRPr lang="en-US" sz="2600" dirty="0"/>
          </a:p>
          <a:p>
            <a:pPr marL="0" indent="0">
              <a:buNone/>
            </a:pPr>
            <a:r>
              <a:rPr lang="en-US" sz="2600" dirty="0">
                <a:solidFill>
                  <a:srgbClr val="FF0000"/>
                </a:solidFill>
              </a:rPr>
              <a:t>LATER PT BECAME VERY HYPERTENSIVE AND HR IN 30’s</a:t>
            </a:r>
          </a:p>
        </p:txBody>
      </p:sp>
    </p:spTree>
    <p:extLst>
      <p:ext uri="{BB962C8B-B14F-4D97-AF65-F5344CB8AC3E}">
        <p14:creationId xmlns:p14="http://schemas.microsoft.com/office/powerpoint/2010/main" val="19908247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CCD2AE-E370-0A4B-92E3-08D2D807DE6B}"/>
              </a:ext>
            </a:extLst>
          </p:cNvPr>
          <p:cNvSpPr>
            <a:spLocks noGrp="1"/>
          </p:cNvSpPr>
          <p:nvPr>
            <p:ph type="title"/>
          </p:nvPr>
        </p:nvSpPr>
        <p:spPr>
          <a:xfrm>
            <a:off x="838200" y="365125"/>
            <a:ext cx="10515600" cy="1325563"/>
          </a:xfrm>
        </p:spPr>
        <p:txBody>
          <a:bodyPr>
            <a:normAutofit/>
          </a:bodyPr>
          <a:lstStyle/>
          <a:p>
            <a:r>
              <a:rPr lang="en-US" sz="4600" dirty="0">
                <a:solidFill>
                  <a:srgbClr val="FFFFFF"/>
                </a:solidFill>
              </a:rPr>
              <a:t>CASE #2 BROCKTON HOSPITAL</a:t>
            </a:r>
          </a:p>
        </p:txBody>
      </p:sp>
      <p:sp>
        <p:nvSpPr>
          <p:cNvPr id="3" name="Content Placeholder 2">
            <a:extLst>
              <a:ext uri="{FF2B5EF4-FFF2-40B4-BE49-F238E27FC236}">
                <a16:creationId xmlns:a16="http://schemas.microsoft.com/office/drawing/2014/main" id="{C4FD5EFA-E999-A348-87A4-9D50AC411957}"/>
              </a:ext>
            </a:extLst>
          </p:cNvPr>
          <p:cNvSpPr>
            <a:spLocks noGrp="1"/>
          </p:cNvSpPr>
          <p:nvPr>
            <p:ph idx="1"/>
          </p:nvPr>
        </p:nvSpPr>
        <p:spPr>
          <a:xfrm>
            <a:off x="838200" y="2438400"/>
            <a:ext cx="10515600" cy="3738562"/>
          </a:xfrm>
        </p:spPr>
        <p:txBody>
          <a:bodyPr>
            <a:normAutofit/>
          </a:bodyPr>
          <a:lstStyle/>
          <a:p>
            <a:pPr marL="0" indent="0">
              <a:buNone/>
            </a:pPr>
            <a:r>
              <a:rPr lang="en-US" sz="2600" dirty="0"/>
              <a:t>Expanded Neurological Exam</a:t>
            </a:r>
          </a:p>
          <a:p>
            <a:r>
              <a:rPr lang="en-US" sz="2600" dirty="0"/>
              <a:t>Other motor function: no obvious focal deficit, </a:t>
            </a:r>
            <a:r>
              <a:rPr lang="en-US" sz="2600" dirty="0" err="1"/>
              <a:t>pt</a:t>
            </a:r>
            <a:r>
              <a:rPr lang="en-US" sz="2600" dirty="0"/>
              <a:t> withdraws to pain, not able to obtain detailed neuro exam</a:t>
            </a:r>
          </a:p>
          <a:p>
            <a:endParaRPr lang="en-US" sz="2600" dirty="0"/>
          </a:p>
          <a:p>
            <a:r>
              <a:rPr lang="en-US" sz="2600" dirty="0"/>
              <a:t>Coma Scale Eye Opening: To Voice</a:t>
            </a:r>
          </a:p>
          <a:p>
            <a:r>
              <a:rPr lang="en-US" sz="2600" dirty="0"/>
              <a:t>Coma Scale Motor Response: Withdraws to Pain</a:t>
            </a:r>
          </a:p>
          <a:p>
            <a:r>
              <a:rPr lang="en-US" sz="2600" dirty="0"/>
              <a:t>Coma Scale Verbal Response: None</a:t>
            </a:r>
          </a:p>
          <a:p>
            <a:r>
              <a:rPr lang="en-US" sz="2600" dirty="0"/>
              <a:t>Coma Scale Total: 8</a:t>
            </a:r>
          </a:p>
        </p:txBody>
      </p:sp>
    </p:spTree>
    <p:extLst>
      <p:ext uri="{BB962C8B-B14F-4D97-AF65-F5344CB8AC3E}">
        <p14:creationId xmlns:p14="http://schemas.microsoft.com/office/powerpoint/2010/main" val="5506156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CCD2AE-E370-0A4B-92E3-08D2D807DE6B}"/>
              </a:ext>
            </a:extLst>
          </p:cNvPr>
          <p:cNvSpPr>
            <a:spLocks noGrp="1"/>
          </p:cNvSpPr>
          <p:nvPr>
            <p:ph type="title"/>
          </p:nvPr>
        </p:nvSpPr>
        <p:spPr>
          <a:xfrm>
            <a:off x="838200" y="365125"/>
            <a:ext cx="10515600" cy="1325563"/>
          </a:xfrm>
        </p:spPr>
        <p:txBody>
          <a:bodyPr>
            <a:normAutofit/>
          </a:bodyPr>
          <a:lstStyle/>
          <a:p>
            <a:r>
              <a:rPr lang="en-US" sz="4600" dirty="0">
                <a:solidFill>
                  <a:srgbClr val="FFFFFF"/>
                </a:solidFill>
              </a:rPr>
              <a:t>CASE #2 BROCKTON HOSPITAL</a:t>
            </a:r>
          </a:p>
        </p:txBody>
      </p:sp>
      <p:sp>
        <p:nvSpPr>
          <p:cNvPr id="3" name="Content Placeholder 2">
            <a:extLst>
              <a:ext uri="{FF2B5EF4-FFF2-40B4-BE49-F238E27FC236}">
                <a16:creationId xmlns:a16="http://schemas.microsoft.com/office/drawing/2014/main" id="{C4FD5EFA-E999-A348-87A4-9D50AC411957}"/>
              </a:ext>
            </a:extLst>
          </p:cNvPr>
          <p:cNvSpPr>
            <a:spLocks noGrp="1"/>
          </p:cNvSpPr>
          <p:nvPr>
            <p:ph idx="1"/>
          </p:nvPr>
        </p:nvSpPr>
        <p:spPr>
          <a:xfrm>
            <a:off x="838200" y="2438400"/>
            <a:ext cx="10515600" cy="3738562"/>
          </a:xfrm>
        </p:spPr>
        <p:txBody>
          <a:bodyPr>
            <a:normAutofit/>
          </a:bodyPr>
          <a:lstStyle/>
          <a:p>
            <a:pPr marL="0" indent="0">
              <a:buNone/>
            </a:pPr>
            <a:r>
              <a:rPr lang="en-US" sz="2600" dirty="0"/>
              <a:t>SCANNED FROM HEAD TO PELVIS</a:t>
            </a:r>
          </a:p>
          <a:p>
            <a:pPr marL="0" indent="0">
              <a:buNone/>
            </a:pPr>
            <a:r>
              <a:rPr lang="en-US" sz="2600" dirty="0"/>
              <a:t>Large acute intraparenchymal hemorrhage of the right cerebrum, as described.</a:t>
            </a:r>
          </a:p>
          <a:p>
            <a:pPr marL="0" indent="0">
              <a:buNone/>
            </a:pPr>
            <a:r>
              <a:rPr lang="en-US" sz="2600" dirty="0"/>
              <a:t>There is associated mass effect and leftward shift of the midline.</a:t>
            </a:r>
          </a:p>
          <a:p>
            <a:pPr marL="0" indent="0">
              <a:buNone/>
            </a:pPr>
            <a:endParaRPr lang="en-US" sz="2600" dirty="0"/>
          </a:p>
          <a:p>
            <a:pPr marL="0" indent="0">
              <a:buNone/>
            </a:pPr>
            <a:r>
              <a:rPr lang="en-US" sz="2600" dirty="0"/>
              <a:t>INR: 4.7</a:t>
            </a:r>
          </a:p>
        </p:txBody>
      </p:sp>
    </p:spTree>
    <p:extLst>
      <p:ext uri="{BB962C8B-B14F-4D97-AF65-F5344CB8AC3E}">
        <p14:creationId xmlns:p14="http://schemas.microsoft.com/office/powerpoint/2010/main" val="720319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CCD2AE-E370-0A4B-92E3-08D2D807DE6B}"/>
              </a:ext>
            </a:extLst>
          </p:cNvPr>
          <p:cNvSpPr>
            <a:spLocks noGrp="1"/>
          </p:cNvSpPr>
          <p:nvPr>
            <p:ph type="title"/>
          </p:nvPr>
        </p:nvSpPr>
        <p:spPr>
          <a:xfrm>
            <a:off x="838200" y="365125"/>
            <a:ext cx="10515600" cy="1325563"/>
          </a:xfrm>
        </p:spPr>
        <p:txBody>
          <a:bodyPr>
            <a:normAutofit/>
          </a:bodyPr>
          <a:lstStyle/>
          <a:p>
            <a:r>
              <a:rPr lang="en-US" sz="4600" dirty="0">
                <a:solidFill>
                  <a:srgbClr val="FFFFFF"/>
                </a:solidFill>
              </a:rPr>
              <a:t>CASE #2 BROCKTON HOSPITAL</a:t>
            </a:r>
          </a:p>
        </p:txBody>
      </p:sp>
      <p:pic>
        <p:nvPicPr>
          <p:cNvPr id="5" name="Content Placeholder 4" descr="A picture containing text, black&#10;&#10;Description automatically generated">
            <a:extLst>
              <a:ext uri="{FF2B5EF4-FFF2-40B4-BE49-F238E27FC236}">
                <a16:creationId xmlns:a16="http://schemas.microsoft.com/office/drawing/2014/main" id="{64B7ED19-E485-1040-9B99-29CA4D3B0BDC}"/>
              </a:ext>
            </a:extLst>
          </p:cNvPr>
          <p:cNvPicPr>
            <a:picLocks noGrp="1" noChangeAspect="1"/>
          </p:cNvPicPr>
          <p:nvPr>
            <p:ph idx="1"/>
          </p:nvPr>
        </p:nvPicPr>
        <p:blipFill rotWithShape="1">
          <a:blip r:embed="rId2"/>
          <a:srcRect l="5000" r="4464"/>
          <a:stretch/>
        </p:blipFill>
        <p:spPr>
          <a:xfrm>
            <a:off x="3765587" y="2381611"/>
            <a:ext cx="4415245" cy="3657600"/>
          </a:xfrm>
        </p:spPr>
      </p:pic>
      <p:pic>
        <p:nvPicPr>
          <p:cNvPr id="7" name="Picture 6" descr="A picture containing text&#10;&#10;Description automatically generated">
            <a:extLst>
              <a:ext uri="{FF2B5EF4-FFF2-40B4-BE49-F238E27FC236}">
                <a16:creationId xmlns:a16="http://schemas.microsoft.com/office/drawing/2014/main" id="{F0A25060-4560-4F4F-836D-DF816D49CE76}"/>
              </a:ext>
            </a:extLst>
          </p:cNvPr>
          <p:cNvPicPr>
            <a:picLocks noChangeAspect="1"/>
          </p:cNvPicPr>
          <p:nvPr/>
        </p:nvPicPr>
        <p:blipFill rotWithShape="1">
          <a:blip r:embed="rId3"/>
          <a:srcRect l="14286" r="9465"/>
          <a:stretch/>
        </p:blipFill>
        <p:spPr>
          <a:xfrm>
            <a:off x="8118565" y="2412866"/>
            <a:ext cx="3718560" cy="3657600"/>
          </a:xfrm>
          <a:prstGeom prst="rect">
            <a:avLst/>
          </a:prstGeom>
        </p:spPr>
      </p:pic>
      <p:pic>
        <p:nvPicPr>
          <p:cNvPr id="10" name="Picture 9" descr="A close-up of a planet&#10;&#10;Description automatically generated with low confidence">
            <a:extLst>
              <a:ext uri="{FF2B5EF4-FFF2-40B4-BE49-F238E27FC236}">
                <a16:creationId xmlns:a16="http://schemas.microsoft.com/office/drawing/2014/main" id="{DD28A05E-F9CE-1D4F-A43C-AB4D034A684B}"/>
              </a:ext>
            </a:extLst>
          </p:cNvPr>
          <p:cNvPicPr>
            <a:picLocks noChangeAspect="1"/>
          </p:cNvPicPr>
          <p:nvPr/>
        </p:nvPicPr>
        <p:blipFill rotWithShape="1">
          <a:blip r:embed="rId4"/>
          <a:srcRect l="20625" r="9464"/>
          <a:stretch/>
        </p:blipFill>
        <p:spPr>
          <a:xfrm>
            <a:off x="354875" y="2381611"/>
            <a:ext cx="3410712" cy="3659002"/>
          </a:xfrm>
          <a:prstGeom prst="rect">
            <a:avLst/>
          </a:prstGeom>
        </p:spPr>
      </p:pic>
    </p:spTree>
    <p:extLst>
      <p:ext uri="{BB962C8B-B14F-4D97-AF65-F5344CB8AC3E}">
        <p14:creationId xmlns:p14="http://schemas.microsoft.com/office/powerpoint/2010/main" val="42246861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CCD2AE-E370-0A4B-92E3-08D2D807DE6B}"/>
              </a:ext>
            </a:extLst>
          </p:cNvPr>
          <p:cNvSpPr>
            <a:spLocks noGrp="1"/>
          </p:cNvSpPr>
          <p:nvPr>
            <p:ph type="title"/>
          </p:nvPr>
        </p:nvSpPr>
        <p:spPr>
          <a:xfrm>
            <a:off x="838200" y="365125"/>
            <a:ext cx="10515600" cy="1325563"/>
          </a:xfrm>
        </p:spPr>
        <p:txBody>
          <a:bodyPr>
            <a:normAutofit/>
          </a:bodyPr>
          <a:lstStyle/>
          <a:p>
            <a:r>
              <a:rPr lang="en-US" sz="4600" dirty="0">
                <a:solidFill>
                  <a:srgbClr val="FFFFFF"/>
                </a:solidFill>
              </a:rPr>
              <a:t>CASE #2 BROCKTON HOSPITAL</a:t>
            </a:r>
          </a:p>
        </p:txBody>
      </p:sp>
      <p:sp>
        <p:nvSpPr>
          <p:cNvPr id="3" name="Content Placeholder 2">
            <a:extLst>
              <a:ext uri="{FF2B5EF4-FFF2-40B4-BE49-F238E27FC236}">
                <a16:creationId xmlns:a16="http://schemas.microsoft.com/office/drawing/2014/main" id="{C4FD5EFA-E999-A348-87A4-9D50AC411957}"/>
              </a:ext>
            </a:extLst>
          </p:cNvPr>
          <p:cNvSpPr>
            <a:spLocks noGrp="1"/>
          </p:cNvSpPr>
          <p:nvPr>
            <p:ph idx="1"/>
          </p:nvPr>
        </p:nvSpPr>
        <p:spPr>
          <a:xfrm>
            <a:off x="838200" y="2438400"/>
            <a:ext cx="10515600" cy="3738562"/>
          </a:xfrm>
        </p:spPr>
        <p:txBody>
          <a:bodyPr>
            <a:normAutofit/>
          </a:bodyPr>
          <a:lstStyle/>
          <a:p>
            <a:pPr marL="0" indent="0">
              <a:buNone/>
            </a:pPr>
            <a:r>
              <a:rPr lang="en-US" sz="2600" dirty="0"/>
              <a:t>TREATMENT</a:t>
            </a:r>
          </a:p>
          <a:p>
            <a:r>
              <a:rPr lang="en-US" sz="2600" dirty="0"/>
              <a:t>Vitamin K</a:t>
            </a:r>
          </a:p>
          <a:p>
            <a:r>
              <a:rPr lang="en-US" sz="2600" dirty="0"/>
              <a:t>Prothrombin Complex</a:t>
            </a:r>
          </a:p>
          <a:p>
            <a:r>
              <a:rPr lang="en-US" sz="2600" dirty="0" err="1"/>
              <a:t>Labetolol</a:t>
            </a:r>
            <a:r>
              <a:rPr lang="en-US" sz="2600" dirty="0"/>
              <a:t> for HTN</a:t>
            </a:r>
          </a:p>
          <a:p>
            <a:r>
              <a:rPr lang="en-US" sz="2600" dirty="0" err="1"/>
              <a:t>Manatol</a:t>
            </a:r>
            <a:endParaRPr lang="en-US" sz="2600" dirty="0"/>
          </a:p>
          <a:p>
            <a:endParaRPr lang="en-US" sz="2600" dirty="0"/>
          </a:p>
          <a:p>
            <a:r>
              <a:rPr lang="en-US" sz="2600" dirty="0"/>
              <a:t>TRANSFERRED</a:t>
            </a:r>
          </a:p>
        </p:txBody>
      </p:sp>
    </p:spTree>
    <p:extLst>
      <p:ext uri="{BB962C8B-B14F-4D97-AF65-F5344CB8AC3E}">
        <p14:creationId xmlns:p14="http://schemas.microsoft.com/office/powerpoint/2010/main" val="37206754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C06B5A20-689B-1C46-919A-D9BE9A217005}"/>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EVALUATION</a:t>
            </a:r>
          </a:p>
        </p:txBody>
      </p:sp>
      <p:sp>
        <p:nvSpPr>
          <p:cNvPr id="3" name="Content Placeholder 2">
            <a:extLst>
              <a:ext uri="{FF2B5EF4-FFF2-40B4-BE49-F238E27FC236}">
                <a16:creationId xmlns:a16="http://schemas.microsoft.com/office/drawing/2014/main" id="{23AC3852-1312-8941-85B4-B72F08D17B02}"/>
              </a:ext>
            </a:extLst>
          </p:cNvPr>
          <p:cNvSpPr>
            <a:spLocks noGrp="1"/>
          </p:cNvSpPr>
          <p:nvPr>
            <p:ph idx="1"/>
          </p:nvPr>
        </p:nvSpPr>
        <p:spPr>
          <a:xfrm>
            <a:off x="1367624" y="2490436"/>
            <a:ext cx="9708995" cy="3567173"/>
          </a:xfrm>
        </p:spPr>
        <p:txBody>
          <a:bodyPr anchor="ctr">
            <a:normAutofit/>
          </a:bodyPr>
          <a:lstStyle/>
          <a:p>
            <a:pPr marL="0" indent="0">
              <a:buNone/>
            </a:pPr>
            <a:r>
              <a:rPr lang="en-US" sz="2400"/>
              <a:t>CERVICAL SPINE INJURY</a:t>
            </a:r>
          </a:p>
          <a:p>
            <a:r>
              <a:rPr lang="en-US" sz="2400"/>
              <a:t>Older adults not part of NEXUS and other C-Spine studies</a:t>
            </a:r>
          </a:p>
          <a:p>
            <a:r>
              <a:rPr lang="en-US" sz="2400"/>
              <a:t>Difficult to evaluate for injury: dementia, arthritis, osteoporosis</a:t>
            </a:r>
          </a:p>
          <a:p>
            <a:r>
              <a:rPr lang="en-US" sz="2400"/>
              <a:t>Proportionately higher rate of cervical injuries</a:t>
            </a:r>
          </a:p>
          <a:p>
            <a:r>
              <a:rPr lang="en-US" sz="2400"/>
              <a:t>Minor mechanisms (fall from standing position) can result in cervical fracture.</a:t>
            </a:r>
          </a:p>
        </p:txBody>
      </p:sp>
    </p:spTree>
    <p:extLst>
      <p:ext uri="{BB962C8B-B14F-4D97-AF65-F5344CB8AC3E}">
        <p14:creationId xmlns:p14="http://schemas.microsoft.com/office/powerpoint/2010/main" val="1187453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49E09-1AF3-4441-8344-F5E48C8215DD}"/>
              </a:ext>
            </a:extLst>
          </p:cNvPr>
          <p:cNvSpPr>
            <a:spLocks noGrp="1"/>
          </p:cNvSpPr>
          <p:nvPr>
            <p:ph type="title"/>
          </p:nvPr>
        </p:nvSpPr>
        <p:spPr/>
        <p:txBody>
          <a:bodyPr/>
          <a:lstStyle/>
          <a:p>
            <a:r>
              <a:rPr lang="en-US" dirty="0"/>
              <a:t>YOUTHFUL TRAUMA</a:t>
            </a:r>
          </a:p>
        </p:txBody>
      </p:sp>
      <p:sp>
        <p:nvSpPr>
          <p:cNvPr id="3" name="Content Placeholder 2">
            <a:extLst>
              <a:ext uri="{FF2B5EF4-FFF2-40B4-BE49-F238E27FC236}">
                <a16:creationId xmlns:a16="http://schemas.microsoft.com/office/drawing/2014/main" id="{68DB5314-3859-5C4C-83EF-DC219A15214C}"/>
              </a:ext>
            </a:extLst>
          </p:cNvPr>
          <p:cNvSpPr>
            <a:spLocks noGrp="1"/>
          </p:cNvSpPr>
          <p:nvPr>
            <p:ph idx="1"/>
          </p:nvPr>
        </p:nvSpPr>
        <p:spPr/>
        <p:txBody>
          <a:bodyPr/>
          <a:lstStyle/>
          <a:p>
            <a:pPr marL="0" indent="0">
              <a:buNone/>
            </a:pPr>
            <a:r>
              <a:rPr lang="en-US" sz="3200" dirty="0"/>
              <a:t>Usually is straight forward</a:t>
            </a:r>
          </a:p>
          <a:p>
            <a:r>
              <a:rPr lang="en-US" sz="3200" dirty="0"/>
              <a:t>Accidents</a:t>
            </a:r>
          </a:p>
          <a:p>
            <a:pPr marL="0" indent="0">
              <a:buNone/>
            </a:pPr>
            <a:endParaRPr lang="en-US" dirty="0"/>
          </a:p>
        </p:txBody>
      </p:sp>
      <p:pic>
        <p:nvPicPr>
          <p:cNvPr id="5" name="Picture 4">
            <a:extLst>
              <a:ext uri="{FF2B5EF4-FFF2-40B4-BE49-F238E27FC236}">
                <a16:creationId xmlns:a16="http://schemas.microsoft.com/office/drawing/2014/main" id="{4D8F971A-1A55-A840-9BB2-8B05C999567B}"/>
              </a:ext>
            </a:extLst>
          </p:cNvPr>
          <p:cNvPicPr>
            <a:picLocks noChangeAspect="1"/>
          </p:cNvPicPr>
          <p:nvPr/>
        </p:nvPicPr>
        <p:blipFill>
          <a:blip r:embed="rId2"/>
          <a:stretch>
            <a:fillRect/>
          </a:stretch>
        </p:blipFill>
        <p:spPr>
          <a:xfrm>
            <a:off x="3701967" y="2550432"/>
            <a:ext cx="3061141" cy="1682613"/>
          </a:xfrm>
          <a:prstGeom prst="rect">
            <a:avLst/>
          </a:prstGeom>
        </p:spPr>
      </p:pic>
      <p:pic>
        <p:nvPicPr>
          <p:cNvPr id="7" name="Picture 6">
            <a:extLst>
              <a:ext uri="{FF2B5EF4-FFF2-40B4-BE49-F238E27FC236}">
                <a16:creationId xmlns:a16="http://schemas.microsoft.com/office/drawing/2014/main" id="{81B9291E-BBF1-9E4B-8CDD-A831211C782E}"/>
              </a:ext>
            </a:extLst>
          </p:cNvPr>
          <p:cNvPicPr>
            <a:picLocks noChangeAspect="1"/>
          </p:cNvPicPr>
          <p:nvPr/>
        </p:nvPicPr>
        <p:blipFill>
          <a:blip r:embed="rId3"/>
          <a:stretch>
            <a:fillRect/>
          </a:stretch>
        </p:blipFill>
        <p:spPr>
          <a:xfrm>
            <a:off x="437830" y="3731172"/>
            <a:ext cx="3500321" cy="1960180"/>
          </a:xfrm>
          <a:prstGeom prst="rect">
            <a:avLst/>
          </a:prstGeom>
        </p:spPr>
      </p:pic>
      <p:pic>
        <p:nvPicPr>
          <p:cNvPr id="8" name="Picture 7">
            <a:extLst>
              <a:ext uri="{FF2B5EF4-FFF2-40B4-BE49-F238E27FC236}">
                <a16:creationId xmlns:a16="http://schemas.microsoft.com/office/drawing/2014/main" id="{363BC4E7-7B14-D949-93EE-CCD3A84CCA53}"/>
              </a:ext>
            </a:extLst>
          </p:cNvPr>
          <p:cNvPicPr>
            <a:picLocks noChangeAspect="1"/>
          </p:cNvPicPr>
          <p:nvPr/>
        </p:nvPicPr>
        <p:blipFill>
          <a:blip r:embed="rId4"/>
          <a:stretch>
            <a:fillRect/>
          </a:stretch>
        </p:blipFill>
        <p:spPr>
          <a:xfrm>
            <a:off x="7735614" y="4127709"/>
            <a:ext cx="3651035" cy="2044579"/>
          </a:xfrm>
          <a:prstGeom prst="rect">
            <a:avLst/>
          </a:prstGeom>
        </p:spPr>
      </p:pic>
      <p:pic>
        <p:nvPicPr>
          <p:cNvPr id="9" name="Picture 8">
            <a:extLst>
              <a:ext uri="{FF2B5EF4-FFF2-40B4-BE49-F238E27FC236}">
                <a16:creationId xmlns:a16="http://schemas.microsoft.com/office/drawing/2014/main" id="{A0343BA3-3D18-E341-9426-869411038740}"/>
              </a:ext>
            </a:extLst>
          </p:cNvPr>
          <p:cNvPicPr>
            <a:picLocks noChangeAspect="1"/>
          </p:cNvPicPr>
          <p:nvPr/>
        </p:nvPicPr>
        <p:blipFill>
          <a:blip r:embed="rId5"/>
          <a:stretch>
            <a:fillRect/>
          </a:stretch>
        </p:blipFill>
        <p:spPr>
          <a:xfrm>
            <a:off x="6994498" y="981556"/>
            <a:ext cx="4590692" cy="1841464"/>
          </a:xfrm>
          <a:prstGeom prst="rect">
            <a:avLst/>
          </a:prstGeom>
        </p:spPr>
      </p:pic>
      <p:sp>
        <p:nvSpPr>
          <p:cNvPr id="10" name="TextBox 9">
            <a:extLst>
              <a:ext uri="{FF2B5EF4-FFF2-40B4-BE49-F238E27FC236}">
                <a16:creationId xmlns:a16="http://schemas.microsoft.com/office/drawing/2014/main" id="{BEC6A90C-99D0-484D-81C1-0EB73B814AD2}"/>
              </a:ext>
            </a:extLst>
          </p:cNvPr>
          <p:cNvSpPr txBox="1"/>
          <p:nvPr/>
        </p:nvSpPr>
        <p:spPr>
          <a:xfrm>
            <a:off x="8103476" y="2175641"/>
            <a:ext cx="1475826" cy="461665"/>
          </a:xfrm>
          <a:prstGeom prst="rect">
            <a:avLst/>
          </a:prstGeom>
          <a:noFill/>
        </p:spPr>
        <p:txBody>
          <a:bodyPr wrap="square" rtlCol="0">
            <a:spAutoFit/>
          </a:bodyPr>
          <a:lstStyle/>
          <a:p>
            <a:r>
              <a:rPr lang="en-US" sz="2400" dirty="0"/>
              <a:t>Stupidity</a:t>
            </a:r>
          </a:p>
        </p:txBody>
      </p:sp>
      <p:sp>
        <p:nvSpPr>
          <p:cNvPr id="11" name="TextBox 10">
            <a:extLst>
              <a:ext uri="{FF2B5EF4-FFF2-40B4-BE49-F238E27FC236}">
                <a16:creationId xmlns:a16="http://schemas.microsoft.com/office/drawing/2014/main" id="{D7718258-98C4-814E-8FE8-33DBABA986FA}"/>
              </a:ext>
            </a:extLst>
          </p:cNvPr>
          <p:cNvSpPr txBox="1"/>
          <p:nvPr/>
        </p:nvSpPr>
        <p:spPr>
          <a:xfrm>
            <a:off x="7735613" y="3731173"/>
            <a:ext cx="2049517" cy="830997"/>
          </a:xfrm>
          <a:prstGeom prst="rect">
            <a:avLst/>
          </a:prstGeom>
          <a:noFill/>
        </p:spPr>
        <p:txBody>
          <a:bodyPr wrap="square" rtlCol="0">
            <a:spAutoFit/>
          </a:bodyPr>
          <a:lstStyle/>
          <a:p>
            <a:r>
              <a:rPr lang="en-US" sz="2400" dirty="0"/>
              <a:t>Potentially Complicated</a:t>
            </a:r>
          </a:p>
        </p:txBody>
      </p:sp>
    </p:spTree>
    <p:extLst>
      <p:ext uri="{BB962C8B-B14F-4D97-AF65-F5344CB8AC3E}">
        <p14:creationId xmlns:p14="http://schemas.microsoft.com/office/powerpoint/2010/main" val="26836006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B5A20-689B-1C46-919A-D9BE9A217005}"/>
              </a:ext>
            </a:extLst>
          </p:cNvPr>
          <p:cNvSpPr>
            <a:spLocks noGrp="1"/>
          </p:cNvSpPr>
          <p:nvPr>
            <p:ph type="title"/>
          </p:nvPr>
        </p:nvSpPr>
        <p:spPr/>
        <p:txBody>
          <a:bodyPr/>
          <a:lstStyle/>
          <a:p>
            <a:r>
              <a:rPr lang="en-US" dirty="0"/>
              <a:t>EVALUATION</a:t>
            </a:r>
          </a:p>
        </p:txBody>
      </p:sp>
      <p:sp>
        <p:nvSpPr>
          <p:cNvPr id="3" name="Content Placeholder 2">
            <a:extLst>
              <a:ext uri="{FF2B5EF4-FFF2-40B4-BE49-F238E27FC236}">
                <a16:creationId xmlns:a16="http://schemas.microsoft.com/office/drawing/2014/main" id="{23AC3852-1312-8941-85B4-B72F08D17B02}"/>
              </a:ext>
            </a:extLst>
          </p:cNvPr>
          <p:cNvSpPr>
            <a:spLocks noGrp="1"/>
          </p:cNvSpPr>
          <p:nvPr>
            <p:ph idx="1"/>
          </p:nvPr>
        </p:nvSpPr>
        <p:spPr/>
        <p:txBody>
          <a:bodyPr/>
          <a:lstStyle/>
          <a:p>
            <a:pPr marL="0" indent="0">
              <a:buNone/>
            </a:pPr>
            <a:r>
              <a:rPr lang="en-US" dirty="0"/>
              <a:t>CERVICAL SPINE INJURY</a:t>
            </a:r>
          </a:p>
          <a:p>
            <a:r>
              <a:rPr lang="en-US" dirty="0"/>
              <a:t>Susceptible to C1 and C2 fractures</a:t>
            </a:r>
          </a:p>
          <a:p>
            <a:pPr marL="0" indent="0">
              <a:buNone/>
            </a:pPr>
            <a:endParaRPr lang="en-US" dirty="0"/>
          </a:p>
        </p:txBody>
      </p:sp>
      <p:pic>
        <p:nvPicPr>
          <p:cNvPr id="4" name="Picture 3">
            <a:extLst>
              <a:ext uri="{FF2B5EF4-FFF2-40B4-BE49-F238E27FC236}">
                <a16:creationId xmlns:a16="http://schemas.microsoft.com/office/drawing/2014/main" id="{69242600-4740-4144-BD49-1CB94B20A7C2}"/>
              </a:ext>
            </a:extLst>
          </p:cNvPr>
          <p:cNvPicPr>
            <a:picLocks noChangeAspect="1"/>
          </p:cNvPicPr>
          <p:nvPr/>
        </p:nvPicPr>
        <p:blipFill>
          <a:blip r:embed="rId2"/>
          <a:stretch>
            <a:fillRect/>
          </a:stretch>
        </p:blipFill>
        <p:spPr>
          <a:xfrm>
            <a:off x="838200" y="3175687"/>
            <a:ext cx="2775708" cy="2848232"/>
          </a:xfrm>
          <a:prstGeom prst="rect">
            <a:avLst/>
          </a:prstGeom>
        </p:spPr>
      </p:pic>
      <p:pic>
        <p:nvPicPr>
          <p:cNvPr id="5" name="Picture 4">
            <a:extLst>
              <a:ext uri="{FF2B5EF4-FFF2-40B4-BE49-F238E27FC236}">
                <a16:creationId xmlns:a16="http://schemas.microsoft.com/office/drawing/2014/main" id="{1391CF92-4603-4042-AB73-E86603376C7D}"/>
              </a:ext>
            </a:extLst>
          </p:cNvPr>
          <p:cNvPicPr>
            <a:picLocks noChangeAspect="1"/>
          </p:cNvPicPr>
          <p:nvPr/>
        </p:nvPicPr>
        <p:blipFill>
          <a:blip r:embed="rId3"/>
          <a:stretch>
            <a:fillRect/>
          </a:stretch>
        </p:blipFill>
        <p:spPr>
          <a:xfrm>
            <a:off x="6887862" y="843177"/>
            <a:ext cx="3921358" cy="2585823"/>
          </a:xfrm>
          <a:prstGeom prst="rect">
            <a:avLst/>
          </a:prstGeom>
        </p:spPr>
      </p:pic>
      <p:pic>
        <p:nvPicPr>
          <p:cNvPr id="6" name="Picture 5">
            <a:extLst>
              <a:ext uri="{FF2B5EF4-FFF2-40B4-BE49-F238E27FC236}">
                <a16:creationId xmlns:a16="http://schemas.microsoft.com/office/drawing/2014/main" id="{F8B93BE6-18A9-304C-B0C6-8AC8F9413884}"/>
              </a:ext>
            </a:extLst>
          </p:cNvPr>
          <p:cNvPicPr>
            <a:picLocks noChangeAspect="1"/>
          </p:cNvPicPr>
          <p:nvPr/>
        </p:nvPicPr>
        <p:blipFill>
          <a:blip r:embed="rId4"/>
          <a:stretch>
            <a:fillRect/>
          </a:stretch>
        </p:blipFill>
        <p:spPr>
          <a:xfrm>
            <a:off x="4268473" y="3175687"/>
            <a:ext cx="1642812" cy="1911349"/>
          </a:xfrm>
          <a:prstGeom prst="rect">
            <a:avLst/>
          </a:prstGeom>
        </p:spPr>
      </p:pic>
      <p:pic>
        <p:nvPicPr>
          <p:cNvPr id="7" name="Picture 6">
            <a:extLst>
              <a:ext uri="{FF2B5EF4-FFF2-40B4-BE49-F238E27FC236}">
                <a16:creationId xmlns:a16="http://schemas.microsoft.com/office/drawing/2014/main" id="{1462A0B7-77E3-3A42-97EB-2F3A5A4A0099}"/>
              </a:ext>
            </a:extLst>
          </p:cNvPr>
          <p:cNvPicPr>
            <a:picLocks noChangeAspect="1"/>
          </p:cNvPicPr>
          <p:nvPr/>
        </p:nvPicPr>
        <p:blipFill>
          <a:blip r:embed="rId5"/>
          <a:stretch>
            <a:fillRect/>
          </a:stretch>
        </p:blipFill>
        <p:spPr>
          <a:xfrm>
            <a:off x="5511235" y="4099194"/>
            <a:ext cx="2466596" cy="2337904"/>
          </a:xfrm>
          <a:prstGeom prst="rect">
            <a:avLst/>
          </a:prstGeom>
        </p:spPr>
      </p:pic>
      <p:sp>
        <p:nvSpPr>
          <p:cNvPr id="8" name="TextBox 7">
            <a:extLst>
              <a:ext uri="{FF2B5EF4-FFF2-40B4-BE49-F238E27FC236}">
                <a16:creationId xmlns:a16="http://schemas.microsoft.com/office/drawing/2014/main" id="{43A04D14-9FAB-0F48-AD7C-641028873162}"/>
              </a:ext>
            </a:extLst>
          </p:cNvPr>
          <p:cNvSpPr txBox="1"/>
          <p:nvPr/>
        </p:nvSpPr>
        <p:spPr>
          <a:xfrm>
            <a:off x="7808613" y="3839059"/>
            <a:ext cx="4150026" cy="2554545"/>
          </a:xfrm>
          <a:prstGeom prst="rect">
            <a:avLst/>
          </a:prstGeom>
          <a:noFill/>
        </p:spPr>
        <p:txBody>
          <a:bodyPr wrap="square" rtlCol="0">
            <a:spAutoFit/>
          </a:bodyPr>
          <a:lstStyle/>
          <a:p>
            <a:r>
              <a:rPr lang="en-US" sz="2000" dirty="0"/>
              <a:t>CENTRAL CORD SYNDROME</a:t>
            </a:r>
          </a:p>
          <a:p>
            <a:r>
              <a:rPr lang="en-US" sz="2000" dirty="0"/>
              <a:t>Caused by hyperextension.</a:t>
            </a:r>
          </a:p>
          <a:p>
            <a:r>
              <a:rPr lang="en-US" sz="2000" dirty="0"/>
              <a:t>characterized by disproportionately greater motor impairment in upper </a:t>
            </a:r>
          </a:p>
          <a:p>
            <a:r>
              <a:rPr lang="en-US" sz="2000" dirty="0"/>
              <a:t>compared with lower extremities, bladder dysfunction, and a variable degree of </a:t>
            </a:r>
          </a:p>
          <a:p>
            <a:r>
              <a:rPr lang="en-US" sz="2000" dirty="0"/>
              <a:t>sensory loss below the level of injury</a:t>
            </a:r>
          </a:p>
        </p:txBody>
      </p:sp>
    </p:spTree>
    <p:extLst>
      <p:ext uri="{BB962C8B-B14F-4D97-AF65-F5344CB8AC3E}">
        <p14:creationId xmlns:p14="http://schemas.microsoft.com/office/powerpoint/2010/main" val="24295950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9A8BCBC-1962-914B-89A0-13B583C1E8E0}"/>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2800" kern="1200">
                <a:solidFill>
                  <a:srgbClr val="FFFFFF"/>
                </a:solidFill>
                <a:latin typeface="+mj-lt"/>
                <a:ea typeface="+mj-ea"/>
                <a:cs typeface="+mj-cs"/>
              </a:rPr>
              <a:t>SELECTIVE SPINAL IMMOBILIZATION</a:t>
            </a:r>
          </a:p>
        </p:txBody>
      </p:sp>
      <p:pic>
        <p:nvPicPr>
          <p:cNvPr id="5" name="Content Placeholder 4">
            <a:extLst>
              <a:ext uri="{FF2B5EF4-FFF2-40B4-BE49-F238E27FC236}">
                <a16:creationId xmlns:a16="http://schemas.microsoft.com/office/drawing/2014/main" id="{1B59E3DA-C173-3342-86AD-3E044166BDCD}"/>
              </a:ext>
            </a:extLst>
          </p:cNvPr>
          <p:cNvPicPr>
            <a:picLocks noGrp="1" noChangeAspect="1"/>
          </p:cNvPicPr>
          <p:nvPr>
            <p:ph idx="1"/>
          </p:nvPr>
        </p:nvPicPr>
        <p:blipFill>
          <a:blip r:embed="rId2"/>
          <a:stretch>
            <a:fillRect/>
          </a:stretch>
        </p:blipFill>
        <p:spPr>
          <a:xfrm>
            <a:off x="5827318" y="467208"/>
            <a:ext cx="4575968" cy="5923584"/>
          </a:xfrm>
          <a:prstGeom prst="rect">
            <a:avLst/>
          </a:prstGeom>
        </p:spPr>
      </p:pic>
    </p:spTree>
    <p:extLst>
      <p:ext uri="{BB962C8B-B14F-4D97-AF65-F5344CB8AC3E}">
        <p14:creationId xmlns:p14="http://schemas.microsoft.com/office/powerpoint/2010/main" val="31962776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9A8BCBC-1962-914B-89A0-13B583C1E8E0}"/>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2800" kern="1200">
                <a:solidFill>
                  <a:srgbClr val="FFFFFF"/>
                </a:solidFill>
                <a:latin typeface="+mj-lt"/>
                <a:ea typeface="+mj-ea"/>
                <a:cs typeface="+mj-cs"/>
              </a:rPr>
              <a:t>SELECTIVE SPINAL IMMOBILIZATION</a:t>
            </a:r>
          </a:p>
        </p:txBody>
      </p:sp>
      <p:pic>
        <p:nvPicPr>
          <p:cNvPr id="7" name="Content Placeholder 6">
            <a:extLst>
              <a:ext uri="{FF2B5EF4-FFF2-40B4-BE49-F238E27FC236}">
                <a16:creationId xmlns:a16="http://schemas.microsoft.com/office/drawing/2014/main" id="{66F758EC-9AF4-F44F-B4A6-7D344E81F9CD}"/>
              </a:ext>
            </a:extLst>
          </p:cNvPr>
          <p:cNvPicPr>
            <a:picLocks noGrp="1" noChangeAspect="1"/>
          </p:cNvPicPr>
          <p:nvPr>
            <p:ph idx="1"/>
          </p:nvPr>
        </p:nvPicPr>
        <p:blipFill>
          <a:blip r:embed="rId2"/>
          <a:stretch>
            <a:fillRect/>
          </a:stretch>
        </p:blipFill>
        <p:spPr>
          <a:xfrm>
            <a:off x="5827318" y="467208"/>
            <a:ext cx="4575968" cy="5923584"/>
          </a:xfrm>
          <a:prstGeom prst="rect">
            <a:avLst/>
          </a:prstGeom>
        </p:spPr>
      </p:pic>
    </p:spTree>
    <p:extLst>
      <p:ext uri="{BB962C8B-B14F-4D97-AF65-F5344CB8AC3E}">
        <p14:creationId xmlns:p14="http://schemas.microsoft.com/office/powerpoint/2010/main" val="10688428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9A8BCBC-1962-914B-89A0-13B583C1E8E0}"/>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2800" kern="1200">
                <a:solidFill>
                  <a:srgbClr val="FFFFFF"/>
                </a:solidFill>
                <a:latin typeface="+mj-lt"/>
                <a:ea typeface="+mj-ea"/>
                <a:cs typeface="+mj-cs"/>
              </a:rPr>
              <a:t>SELECTIVE SPINAL IMMOBILIZATION</a:t>
            </a:r>
          </a:p>
        </p:txBody>
      </p:sp>
      <p:pic>
        <p:nvPicPr>
          <p:cNvPr id="6" name="Content Placeholder 5">
            <a:extLst>
              <a:ext uri="{FF2B5EF4-FFF2-40B4-BE49-F238E27FC236}">
                <a16:creationId xmlns:a16="http://schemas.microsoft.com/office/drawing/2014/main" id="{1BD65256-F208-5147-A35A-C1A8C40E4067}"/>
              </a:ext>
            </a:extLst>
          </p:cNvPr>
          <p:cNvPicPr>
            <a:picLocks noGrp="1" noChangeAspect="1"/>
          </p:cNvPicPr>
          <p:nvPr>
            <p:ph idx="1"/>
          </p:nvPr>
        </p:nvPicPr>
        <p:blipFill>
          <a:blip r:embed="rId2"/>
          <a:stretch>
            <a:fillRect/>
          </a:stretch>
        </p:blipFill>
        <p:spPr>
          <a:xfrm>
            <a:off x="5827318" y="467208"/>
            <a:ext cx="4575968" cy="5923584"/>
          </a:xfrm>
          <a:prstGeom prst="rect">
            <a:avLst/>
          </a:prstGeom>
        </p:spPr>
      </p:pic>
    </p:spTree>
    <p:extLst>
      <p:ext uri="{BB962C8B-B14F-4D97-AF65-F5344CB8AC3E}">
        <p14:creationId xmlns:p14="http://schemas.microsoft.com/office/powerpoint/2010/main" val="15260882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 name="Rectangle 5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Freeform: Shape 5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1" name="Rectangle 6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A8BCBC-1962-914B-89A0-13B583C1E8E0}"/>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3100" kern="1200">
                <a:solidFill>
                  <a:srgbClr val="FFFFFF"/>
                </a:solidFill>
                <a:latin typeface="+mj-lt"/>
                <a:ea typeface="+mj-ea"/>
                <a:cs typeface="+mj-cs"/>
              </a:rPr>
              <a:t>SELECTIVE SPINAL IMMOBILIZATION</a:t>
            </a:r>
          </a:p>
        </p:txBody>
      </p:sp>
      <p:sp>
        <p:nvSpPr>
          <p:cNvPr id="4" name="Content Placeholder 3">
            <a:extLst>
              <a:ext uri="{FF2B5EF4-FFF2-40B4-BE49-F238E27FC236}">
                <a16:creationId xmlns:a16="http://schemas.microsoft.com/office/drawing/2014/main" id="{0112FECA-FB3C-6C4F-9311-34500A6238AD}"/>
              </a:ext>
            </a:extLst>
          </p:cNvPr>
          <p:cNvSpPr>
            <a:spLocks noGrp="1"/>
          </p:cNvSpPr>
          <p:nvPr>
            <p:ph idx="1"/>
          </p:nvPr>
        </p:nvSpPr>
        <p:spPr>
          <a:xfrm>
            <a:off x="4810259" y="649480"/>
            <a:ext cx="6555347" cy="5546047"/>
          </a:xfrm>
        </p:spPr>
        <p:txBody>
          <a:bodyPr anchor="ctr">
            <a:normAutofit/>
          </a:bodyPr>
          <a:lstStyle/>
          <a:p>
            <a:r>
              <a:rPr lang="en-US" sz="1600" b="1" dirty="0">
                <a:hlinkClick r:id="rId2"/>
              </a:rPr>
              <a:t>Journal of Neurotrauma</a:t>
            </a:r>
            <a:r>
              <a:rPr lang="en-US" sz="1600" b="1" dirty="0">
                <a:hlinkClick r:id="rId3"/>
              </a:rPr>
              <a:t> VOL. 31, NO. 6 | </a:t>
            </a:r>
            <a:r>
              <a:rPr lang="en-US" sz="1600" dirty="0"/>
              <a:t> </a:t>
            </a:r>
            <a:r>
              <a:rPr lang="en-US" sz="1600" b="1" dirty="0"/>
              <a:t>Review</a:t>
            </a:r>
            <a:r>
              <a:rPr lang="en-US" sz="1600" dirty="0"/>
              <a:t> normal</a:t>
            </a:r>
          </a:p>
          <a:p>
            <a:r>
              <a:rPr lang="en-US" sz="1600" b="1" dirty="0"/>
              <a:t>Prehospital Use of Cervical Collars in Trauma Patients: A Critical Review</a:t>
            </a:r>
          </a:p>
          <a:p>
            <a:r>
              <a:rPr lang="en-US" sz="1600" dirty="0">
                <a:hlinkClick r:id="rId4" tooltip="Terje Sundstrøm"/>
              </a:rPr>
              <a:t>Terje Sundstrøm</a:t>
            </a:r>
            <a:r>
              <a:rPr lang="en-US" sz="1600" dirty="0"/>
              <a:t>, </a:t>
            </a:r>
            <a:r>
              <a:rPr lang="en-US" sz="1600" dirty="0">
                <a:hlinkClick r:id="rId4" tooltip="Helge Asbjørnsen"/>
              </a:rPr>
              <a:t>Helge Asbjørnsen</a:t>
            </a:r>
            <a:r>
              <a:rPr lang="en-US" sz="1600" dirty="0"/>
              <a:t>, </a:t>
            </a:r>
            <a:r>
              <a:rPr lang="en-US" sz="1600" dirty="0">
                <a:hlinkClick r:id="rId4" tooltip="Samer Habiba"/>
              </a:rPr>
              <a:t>Samer Habiba</a:t>
            </a:r>
            <a:r>
              <a:rPr lang="en-US" sz="1600" dirty="0"/>
              <a:t>, </a:t>
            </a:r>
            <a:r>
              <a:rPr lang="en-US" sz="1600" dirty="0">
                <a:hlinkClick r:id="rId4" tooltip="Geir Arne Sunde"/>
              </a:rPr>
              <a:t>Geir Arne Sunde</a:t>
            </a:r>
            <a:r>
              <a:rPr lang="en-US" sz="1600" dirty="0"/>
              <a:t>, and </a:t>
            </a:r>
            <a:r>
              <a:rPr lang="en-US" sz="1600" dirty="0">
                <a:hlinkClick r:id="rId4" tooltip="Knut Wester"/>
              </a:rPr>
              <a:t>Knut Wester</a:t>
            </a:r>
            <a:endParaRPr lang="en-US" sz="1600" dirty="0"/>
          </a:p>
          <a:p>
            <a:r>
              <a:rPr lang="en-US" sz="1600" b="1" dirty="0"/>
              <a:t>Published Online:</a:t>
            </a:r>
            <a:r>
              <a:rPr lang="en-US" sz="1600" dirty="0"/>
              <a:t> 10 Mar 2014 </a:t>
            </a:r>
            <a:r>
              <a:rPr lang="en-US" sz="1600" dirty="0">
                <a:hlinkClick r:id="rId5"/>
              </a:rPr>
              <a:t>https://doi.org/10.1089/neu.2013.3094</a:t>
            </a:r>
            <a:endParaRPr lang="en-US" sz="1600" dirty="0"/>
          </a:p>
          <a:p>
            <a:r>
              <a:rPr lang="en-US" sz="1600" b="1" dirty="0"/>
              <a:t>Abstract</a:t>
            </a:r>
          </a:p>
          <a:p>
            <a:r>
              <a:rPr lang="en-US" sz="1600" dirty="0"/>
              <a:t>The cervical collar has been routinely used for trauma patients for more than 30 years and is a hallmark of state-of-the-art prehospital trauma care. However, the existing evidence for this practice is limited: Randomized, controlled trials are largely missing, and there are uncertain effects on mortality, neurological injury, and spinal stability. Even more concerning, there is a growing body of evidence and opinion against the use of collars. </a:t>
            </a:r>
            <a:r>
              <a:rPr lang="en-US" sz="1600" b="1" dirty="0"/>
              <a:t>It has been argued that collars cause more harm than good, and that we should simply stop using them. </a:t>
            </a:r>
            <a:r>
              <a:rPr lang="en-US" sz="1600" dirty="0"/>
              <a:t>In this critical review, we discuss the pros and cons of collar use in trauma patients and reflect on how we can move our clinical practice forward. </a:t>
            </a:r>
            <a:r>
              <a:rPr lang="en-US" sz="1600" b="1" u="sng" dirty="0"/>
              <a:t>Conclusively, we propose a safe, effective strategy for prehospital spinal immobilization that does not include routine use of collars.</a:t>
            </a:r>
          </a:p>
          <a:p>
            <a:endParaRPr lang="en-US" sz="1600" dirty="0"/>
          </a:p>
        </p:txBody>
      </p:sp>
    </p:spTree>
    <p:extLst>
      <p:ext uri="{BB962C8B-B14F-4D97-AF65-F5344CB8AC3E}">
        <p14:creationId xmlns:p14="http://schemas.microsoft.com/office/powerpoint/2010/main" val="25059125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47DEBBE-9BC8-CC4D-90E5-50F60E5DB18F}"/>
              </a:ext>
            </a:extLst>
          </p:cNvPr>
          <p:cNvSpPr>
            <a:spLocks noGrp="1"/>
          </p:cNvSpPr>
          <p:nvPr>
            <p:ph type="title"/>
          </p:nvPr>
        </p:nvSpPr>
        <p:spPr>
          <a:xfrm>
            <a:off x="524741" y="620392"/>
            <a:ext cx="3808268" cy="5504688"/>
          </a:xfrm>
        </p:spPr>
        <p:txBody>
          <a:bodyPr>
            <a:normAutofit/>
          </a:bodyPr>
          <a:lstStyle/>
          <a:p>
            <a:r>
              <a:rPr lang="en-US" sz="5600">
                <a:solidFill>
                  <a:schemeClr val="bg1"/>
                </a:solidFill>
              </a:rPr>
              <a:t>EVALUATION</a:t>
            </a:r>
          </a:p>
        </p:txBody>
      </p:sp>
      <p:graphicFrame>
        <p:nvGraphicFramePr>
          <p:cNvPr id="5" name="Content Placeholder 2">
            <a:extLst>
              <a:ext uri="{FF2B5EF4-FFF2-40B4-BE49-F238E27FC236}">
                <a16:creationId xmlns:a16="http://schemas.microsoft.com/office/drawing/2014/main" id="{FC9A607D-4C80-49D5-837E-55ADDD313FA6}"/>
              </a:ext>
            </a:extLst>
          </p:cNvPr>
          <p:cNvGraphicFramePr>
            <a:graphicFrameLocks noGrp="1"/>
          </p:cNvGraphicFramePr>
          <p:nvPr>
            <p:ph idx="1"/>
            <p:extLst>
              <p:ext uri="{D42A27DB-BD31-4B8C-83A1-F6EECF244321}">
                <p14:modId xmlns:p14="http://schemas.microsoft.com/office/powerpoint/2010/main" val="2217576098"/>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57837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C61164D-A3D7-D34D-B6DD-16F039C9853B}"/>
              </a:ext>
            </a:extLst>
          </p:cNvPr>
          <p:cNvSpPr>
            <a:spLocks noGrp="1"/>
          </p:cNvSpPr>
          <p:nvPr>
            <p:ph type="title"/>
          </p:nvPr>
        </p:nvSpPr>
        <p:spPr>
          <a:xfrm>
            <a:off x="1371597" y="348865"/>
            <a:ext cx="10044023" cy="877729"/>
          </a:xfrm>
        </p:spPr>
        <p:txBody>
          <a:bodyPr anchor="ctr">
            <a:normAutofit/>
          </a:bodyPr>
          <a:lstStyle/>
          <a:p>
            <a:r>
              <a:rPr lang="en-US" sz="4000" dirty="0">
                <a:solidFill>
                  <a:srgbClr val="FFFFFF"/>
                </a:solidFill>
              </a:rPr>
              <a:t>CASE #3</a:t>
            </a:r>
          </a:p>
        </p:txBody>
      </p:sp>
      <p:graphicFrame>
        <p:nvGraphicFramePr>
          <p:cNvPr id="18" name="Content Placeholder 2">
            <a:extLst>
              <a:ext uri="{FF2B5EF4-FFF2-40B4-BE49-F238E27FC236}">
                <a16:creationId xmlns:a16="http://schemas.microsoft.com/office/drawing/2014/main" id="{DF59B8B2-505C-423F-B2C6-0B6BE155CE6E}"/>
              </a:ext>
            </a:extLst>
          </p:cNvPr>
          <p:cNvGraphicFramePr>
            <a:graphicFrameLocks noGrp="1"/>
          </p:cNvGraphicFramePr>
          <p:nvPr>
            <p:ph idx="1"/>
            <p:extLst>
              <p:ext uri="{D42A27DB-BD31-4B8C-83A1-F6EECF244321}">
                <p14:modId xmlns:p14="http://schemas.microsoft.com/office/powerpoint/2010/main" val="2125171833"/>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04370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C61164D-A3D7-D34D-B6DD-16F039C9853B}"/>
              </a:ext>
            </a:extLst>
          </p:cNvPr>
          <p:cNvSpPr>
            <a:spLocks noGrp="1"/>
          </p:cNvSpPr>
          <p:nvPr>
            <p:ph type="title"/>
          </p:nvPr>
        </p:nvSpPr>
        <p:spPr>
          <a:xfrm>
            <a:off x="1371597" y="348865"/>
            <a:ext cx="10044023" cy="877729"/>
          </a:xfrm>
        </p:spPr>
        <p:txBody>
          <a:bodyPr anchor="ctr">
            <a:normAutofit/>
          </a:bodyPr>
          <a:lstStyle/>
          <a:p>
            <a:r>
              <a:rPr lang="en-US" sz="4000" dirty="0">
                <a:solidFill>
                  <a:srgbClr val="FFFFFF"/>
                </a:solidFill>
              </a:rPr>
              <a:t>CASE #3</a:t>
            </a:r>
          </a:p>
        </p:txBody>
      </p:sp>
      <p:graphicFrame>
        <p:nvGraphicFramePr>
          <p:cNvPr id="18" name="Content Placeholder 2">
            <a:extLst>
              <a:ext uri="{FF2B5EF4-FFF2-40B4-BE49-F238E27FC236}">
                <a16:creationId xmlns:a16="http://schemas.microsoft.com/office/drawing/2014/main" id="{FBD97B90-4C9D-44AD-B18B-7DE3B29E6B56}"/>
              </a:ext>
            </a:extLst>
          </p:cNvPr>
          <p:cNvGraphicFramePr>
            <a:graphicFrameLocks noGrp="1"/>
          </p:cNvGraphicFramePr>
          <p:nvPr>
            <p:ph idx="1"/>
            <p:extLst>
              <p:ext uri="{D42A27DB-BD31-4B8C-83A1-F6EECF244321}">
                <p14:modId xmlns:p14="http://schemas.microsoft.com/office/powerpoint/2010/main" val="3883876048"/>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00641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61164D-A3D7-D34D-B6DD-16F039C9853B}"/>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CASE #3</a:t>
            </a:r>
          </a:p>
        </p:txBody>
      </p:sp>
      <p:pic>
        <p:nvPicPr>
          <p:cNvPr id="9" name="Content Placeholder 6">
            <a:extLst>
              <a:ext uri="{FF2B5EF4-FFF2-40B4-BE49-F238E27FC236}">
                <a16:creationId xmlns:a16="http://schemas.microsoft.com/office/drawing/2014/main" id="{38AEA217-BB9B-2B49-A9C8-2787A07DBA30}"/>
              </a:ext>
            </a:extLst>
          </p:cNvPr>
          <p:cNvPicPr>
            <a:picLocks noGrp="1" noChangeAspect="1"/>
          </p:cNvPicPr>
          <p:nvPr>
            <p:ph idx="1"/>
          </p:nvPr>
        </p:nvPicPr>
        <p:blipFill>
          <a:blip r:embed="rId2"/>
          <a:stretch>
            <a:fillRect/>
          </a:stretch>
        </p:blipFill>
        <p:spPr>
          <a:xfrm>
            <a:off x="1183077" y="1891971"/>
            <a:ext cx="9748791" cy="4378200"/>
          </a:xfrm>
        </p:spPr>
      </p:pic>
    </p:spTree>
    <p:extLst>
      <p:ext uri="{BB962C8B-B14F-4D97-AF65-F5344CB8AC3E}">
        <p14:creationId xmlns:p14="http://schemas.microsoft.com/office/powerpoint/2010/main" val="22381395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Rectangle 31">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61164D-A3D7-D34D-B6DD-16F039C9853B}"/>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CASE #3</a:t>
            </a:r>
          </a:p>
        </p:txBody>
      </p:sp>
      <p:graphicFrame>
        <p:nvGraphicFramePr>
          <p:cNvPr id="27" name="Content Placeholder 10">
            <a:extLst>
              <a:ext uri="{FF2B5EF4-FFF2-40B4-BE49-F238E27FC236}">
                <a16:creationId xmlns:a16="http://schemas.microsoft.com/office/drawing/2014/main" id="{4DBB6069-D5D9-43A4-9934-1A90CF83B276}"/>
              </a:ext>
            </a:extLst>
          </p:cNvPr>
          <p:cNvGraphicFramePr>
            <a:graphicFrameLocks noGrp="1"/>
          </p:cNvGraphicFramePr>
          <p:nvPr>
            <p:ph idx="1"/>
            <p:extLst>
              <p:ext uri="{D42A27DB-BD31-4B8C-83A1-F6EECF244321}">
                <p14:modId xmlns:p14="http://schemas.microsoft.com/office/powerpoint/2010/main" val="2600732194"/>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71993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9C96AF-039E-5741-82A2-EED11B8AE79F}"/>
              </a:ext>
            </a:extLst>
          </p:cNvPr>
          <p:cNvPicPr>
            <a:picLocks noChangeAspect="1"/>
          </p:cNvPicPr>
          <p:nvPr/>
        </p:nvPicPr>
        <p:blipFill rotWithShape="1">
          <a:blip r:embed="rId2"/>
          <a:srcRect r="2678" b="2"/>
          <a:stretch/>
        </p:blipFill>
        <p:spPr>
          <a:xfrm>
            <a:off x="1" y="-6235"/>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4" name="Picture 3">
            <a:extLst>
              <a:ext uri="{FF2B5EF4-FFF2-40B4-BE49-F238E27FC236}">
                <a16:creationId xmlns:a16="http://schemas.microsoft.com/office/drawing/2014/main" id="{99E977D4-251B-EF41-9B0B-60B6236F2413}"/>
              </a:ext>
            </a:extLst>
          </p:cNvPr>
          <p:cNvPicPr>
            <a:picLocks noChangeAspect="1"/>
          </p:cNvPicPr>
          <p:nvPr/>
        </p:nvPicPr>
        <p:blipFill rotWithShape="1">
          <a:blip r:embed="rId3"/>
          <a:srcRect t="11540" r="-3" b="18751"/>
          <a:stretch/>
        </p:blipFill>
        <p:spPr>
          <a:xfrm>
            <a:off x="7381876" y="10"/>
            <a:ext cx="4810125" cy="250182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7" name="Picture 6">
            <a:extLst>
              <a:ext uri="{FF2B5EF4-FFF2-40B4-BE49-F238E27FC236}">
                <a16:creationId xmlns:a16="http://schemas.microsoft.com/office/drawing/2014/main" id="{D0B22087-6048-7948-BB3E-DD3261ACDAAF}"/>
              </a:ext>
            </a:extLst>
          </p:cNvPr>
          <p:cNvPicPr>
            <a:picLocks noChangeAspect="1"/>
          </p:cNvPicPr>
          <p:nvPr/>
        </p:nvPicPr>
        <p:blipFill rotWithShape="1">
          <a:blip r:embed="rId4"/>
          <a:srcRect r="2316"/>
          <a:stretch/>
        </p:blipFill>
        <p:spPr>
          <a:xfrm>
            <a:off x="4675537"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8" name="Picture 7">
            <a:extLst>
              <a:ext uri="{FF2B5EF4-FFF2-40B4-BE49-F238E27FC236}">
                <a16:creationId xmlns:a16="http://schemas.microsoft.com/office/drawing/2014/main" id="{C468893F-2FE6-3A42-BF88-FC2BF4A02C48}"/>
              </a:ext>
            </a:extLst>
          </p:cNvPr>
          <p:cNvPicPr>
            <a:picLocks noChangeAspect="1"/>
          </p:cNvPicPr>
          <p:nvPr/>
        </p:nvPicPr>
        <p:blipFill rotWithShape="1">
          <a:blip r:embed="rId5"/>
          <a:srcRect t="3699" r="1" b="11519"/>
          <a:stretch/>
        </p:blipFill>
        <p:spPr>
          <a:xfrm>
            <a:off x="1" y="2660089"/>
            <a:ext cx="7122523" cy="4197911"/>
          </a:xfrm>
          <a:custGeom>
            <a:avLst/>
            <a:gdLst/>
            <a:ahLst/>
            <a:cxnLst/>
            <a:rect l="l" t="t" r="r" b="b"/>
            <a:pathLst>
              <a:path w="7122523" h="4197911">
                <a:moveTo>
                  <a:pt x="0" y="0"/>
                </a:moveTo>
                <a:lnTo>
                  <a:pt x="7122523" y="0"/>
                </a:lnTo>
                <a:lnTo>
                  <a:pt x="5177382" y="4197911"/>
                </a:lnTo>
                <a:lnTo>
                  <a:pt x="5171159" y="4197911"/>
                </a:lnTo>
                <a:lnTo>
                  <a:pt x="3981368" y="4197911"/>
                </a:lnTo>
                <a:lnTo>
                  <a:pt x="2331323" y="4197911"/>
                </a:lnTo>
                <a:lnTo>
                  <a:pt x="0" y="4197911"/>
                </a:lnTo>
                <a:close/>
              </a:path>
            </a:pathLst>
          </a:custGeom>
        </p:spPr>
      </p:pic>
      <p:sp>
        <p:nvSpPr>
          <p:cNvPr id="13" name="Freeform 43">
            <a:extLst>
              <a:ext uri="{FF2B5EF4-FFF2-40B4-BE49-F238E27FC236}">
                <a16:creationId xmlns:a16="http://schemas.microsoft.com/office/drawing/2014/main" id="{AAD8F19F-4A55-467B-BED0-8837659A9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53050" y="2660089"/>
            <a:ext cx="6838950"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2357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D08207-5AFF-C242-AE19-89CA50E72F45}"/>
              </a:ext>
            </a:extLst>
          </p:cNvPr>
          <p:cNvSpPr>
            <a:spLocks noGrp="1"/>
          </p:cNvSpPr>
          <p:nvPr>
            <p:ph type="title"/>
          </p:nvPr>
        </p:nvSpPr>
        <p:spPr>
          <a:xfrm>
            <a:off x="6619164" y="4189864"/>
            <a:ext cx="4997354" cy="2163872"/>
          </a:xfrm>
        </p:spPr>
        <p:txBody>
          <a:bodyPr vert="horz" lIns="91440" tIns="45720" rIns="91440" bIns="45720" rtlCol="0" anchor="t">
            <a:normAutofit/>
          </a:bodyPr>
          <a:lstStyle/>
          <a:p>
            <a:pPr algn="r"/>
            <a:r>
              <a:rPr lang="en-US" sz="6000" kern="1200">
                <a:solidFill>
                  <a:srgbClr val="FFFFFF"/>
                </a:solidFill>
                <a:latin typeface="+mj-lt"/>
                <a:ea typeface="+mj-ea"/>
                <a:cs typeface="+mj-cs"/>
              </a:rPr>
              <a:t>GERIATRIC TRAUMA</a:t>
            </a:r>
          </a:p>
        </p:txBody>
      </p:sp>
      <p:sp>
        <p:nvSpPr>
          <p:cNvPr id="3" name="Content Placeholder 2">
            <a:extLst>
              <a:ext uri="{FF2B5EF4-FFF2-40B4-BE49-F238E27FC236}">
                <a16:creationId xmlns:a16="http://schemas.microsoft.com/office/drawing/2014/main" id="{F826CCC1-65ED-9744-84C3-19388B34B6FA}"/>
              </a:ext>
            </a:extLst>
          </p:cNvPr>
          <p:cNvSpPr>
            <a:spLocks noGrp="1"/>
          </p:cNvSpPr>
          <p:nvPr>
            <p:ph idx="1"/>
          </p:nvPr>
        </p:nvSpPr>
        <p:spPr>
          <a:xfrm>
            <a:off x="7381876" y="3304307"/>
            <a:ext cx="4234642" cy="826661"/>
          </a:xfrm>
        </p:spPr>
        <p:txBody>
          <a:bodyPr vert="horz" lIns="91440" tIns="45720" rIns="91440" bIns="45720" rtlCol="0" anchor="b">
            <a:normAutofit/>
          </a:bodyPr>
          <a:lstStyle/>
          <a:p>
            <a:pPr marL="0" indent="0" algn="r">
              <a:buNone/>
            </a:pPr>
            <a:r>
              <a:rPr lang="en-US" sz="2400" kern="1200">
                <a:solidFill>
                  <a:srgbClr val="FFFFFF"/>
                </a:solidFill>
                <a:latin typeface="+mn-lt"/>
                <a:ea typeface="+mn-ea"/>
                <a:cs typeface="+mn-cs"/>
              </a:rPr>
              <a:t>MOST ALWAYS COMPLICATED</a:t>
            </a:r>
          </a:p>
        </p:txBody>
      </p:sp>
      <p:pic>
        <p:nvPicPr>
          <p:cNvPr id="5" name="Picture 4">
            <a:extLst>
              <a:ext uri="{FF2B5EF4-FFF2-40B4-BE49-F238E27FC236}">
                <a16:creationId xmlns:a16="http://schemas.microsoft.com/office/drawing/2014/main" id="{54420DD5-978E-1142-9DF1-AE7BFD6084BE}"/>
              </a:ext>
            </a:extLst>
          </p:cNvPr>
          <p:cNvPicPr>
            <a:picLocks noChangeAspect="1"/>
          </p:cNvPicPr>
          <p:nvPr/>
        </p:nvPicPr>
        <p:blipFill rotWithShape="1">
          <a:blip r:embed="rId6"/>
          <a:srcRect t="7137" r="-1" b="19118"/>
          <a:stretch/>
        </p:blipFill>
        <p:spPr>
          <a:xfrm>
            <a:off x="2261968" y="10"/>
            <a:ext cx="3393943" cy="2502833"/>
          </a:xfrm>
          <a:custGeom>
            <a:avLst/>
            <a:gdLst/>
            <a:ahLst/>
            <a:cxnLst/>
            <a:rect l="l" t="t" r="r" b="b"/>
            <a:pathLst>
              <a:path w="3393943" h="2502843">
                <a:moveTo>
                  <a:pt x="1159715" y="0"/>
                </a:moveTo>
                <a:lnTo>
                  <a:pt x="3393943" y="0"/>
                </a:lnTo>
                <a:lnTo>
                  <a:pt x="2234228" y="2502843"/>
                </a:lnTo>
                <a:lnTo>
                  <a:pt x="0" y="2502843"/>
                </a:lnTo>
                <a:close/>
              </a:path>
            </a:pathLst>
          </a:custGeom>
        </p:spPr>
      </p:pic>
    </p:spTree>
    <p:extLst>
      <p:ext uri="{BB962C8B-B14F-4D97-AF65-F5344CB8AC3E}">
        <p14:creationId xmlns:p14="http://schemas.microsoft.com/office/powerpoint/2010/main" val="252034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Rectangle 31">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61164D-A3D7-D34D-B6DD-16F039C9853B}"/>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CASE #3</a:t>
            </a:r>
          </a:p>
        </p:txBody>
      </p:sp>
      <p:graphicFrame>
        <p:nvGraphicFramePr>
          <p:cNvPr id="27" name="Content Placeholder 10">
            <a:extLst>
              <a:ext uri="{FF2B5EF4-FFF2-40B4-BE49-F238E27FC236}">
                <a16:creationId xmlns:a16="http://schemas.microsoft.com/office/drawing/2014/main" id="{4DBB6069-D5D9-43A4-9934-1A90CF83B276}"/>
              </a:ext>
            </a:extLst>
          </p:cNvPr>
          <p:cNvGraphicFramePr>
            <a:graphicFrameLocks noGrp="1"/>
          </p:cNvGraphicFramePr>
          <p:nvPr>
            <p:ph idx="1"/>
            <p:extLst>
              <p:ext uri="{D42A27DB-BD31-4B8C-83A1-F6EECF244321}">
                <p14:modId xmlns:p14="http://schemas.microsoft.com/office/powerpoint/2010/main" val="920230938"/>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073778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47DEBBE-9BC8-CC4D-90E5-50F60E5DB18F}"/>
              </a:ext>
            </a:extLst>
          </p:cNvPr>
          <p:cNvSpPr>
            <a:spLocks noGrp="1"/>
          </p:cNvSpPr>
          <p:nvPr>
            <p:ph type="title"/>
          </p:nvPr>
        </p:nvSpPr>
        <p:spPr>
          <a:xfrm>
            <a:off x="524741" y="620392"/>
            <a:ext cx="3808268" cy="5504688"/>
          </a:xfrm>
        </p:spPr>
        <p:txBody>
          <a:bodyPr>
            <a:normAutofit/>
          </a:bodyPr>
          <a:lstStyle/>
          <a:p>
            <a:r>
              <a:rPr lang="en-US" sz="5600">
                <a:solidFill>
                  <a:schemeClr val="bg1"/>
                </a:solidFill>
              </a:rPr>
              <a:t>EVALUATION</a:t>
            </a:r>
          </a:p>
        </p:txBody>
      </p:sp>
      <p:graphicFrame>
        <p:nvGraphicFramePr>
          <p:cNvPr id="5" name="Content Placeholder 2">
            <a:extLst>
              <a:ext uri="{FF2B5EF4-FFF2-40B4-BE49-F238E27FC236}">
                <a16:creationId xmlns:a16="http://schemas.microsoft.com/office/drawing/2014/main" id="{201E40DC-49CD-4501-83CA-921150DF472E}"/>
              </a:ext>
            </a:extLst>
          </p:cNvPr>
          <p:cNvGraphicFramePr>
            <a:graphicFrameLocks noGrp="1"/>
          </p:cNvGraphicFramePr>
          <p:nvPr>
            <p:ph idx="1"/>
            <p:extLst>
              <p:ext uri="{D42A27DB-BD31-4B8C-83A1-F6EECF244321}">
                <p14:modId xmlns:p14="http://schemas.microsoft.com/office/powerpoint/2010/main" val="3793184692"/>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49487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7DEBBE-9BC8-CC4D-90E5-50F60E5DB18F}"/>
              </a:ext>
            </a:extLst>
          </p:cNvPr>
          <p:cNvSpPr>
            <a:spLocks noGrp="1"/>
          </p:cNvSpPr>
          <p:nvPr>
            <p:ph type="title"/>
          </p:nvPr>
        </p:nvSpPr>
        <p:spPr>
          <a:xfrm>
            <a:off x="838201" y="345810"/>
            <a:ext cx="4960945" cy="1325563"/>
          </a:xfrm>
        </p:spPr>
        <p:txBody>
          <a:bodyPr>
            <a:normAutofit/>
          </a:bodyPr>
          <a:lstStyle/>
          <a:p>
            <a:r>
              <a:rPr lang="en-US" dirty="0"/>
              <a:t>EVALUATION</a:t>
            </a:r>
          </a:p>
        </p:txBody>
      </p:sp>
      <p:sp>
        <p:nvSpPr>
          <p:cNvPr id="3" name="Content Placeholder 2">
            <a:extLst>
              <a:ext uri="{FF2B5EF4-FFF2-40B4-BE49-F238E27FC236}">
                <a16:creationId xmlns:a16="http://schemas.microsoft.com/office/drawing/2014/main" id="{3B1156E0-CDB2-6B47-9285-C4AD74E66625}"/>
              </a:ext>
            </a:extLst>
          </p:cNvPr>
          <p:cNvSpPr>
            <a:spLocks noGrp="1"/>
          </p:cNvSpPr>
          <p:nvPr>
            <p:ph idx="1"/>
          </p:nvPr>
        </p:nvSpPr>
        <p:spPr>
          <a:xfrm>
            <a:off x="838201" y="1825625"/>
            <a:ext cx="4933462" cy="4351338"/>
          </a:xfrm>
        </p:spPr>
        <p:txBody>
          <a:bodyPr>
            <a:normAutofit/>
          </a:bodyPr>
          <a:lstStyle/>
          <a:p>
            <a:pPr marL="0" indent="0">
              <a:buNone/>
            </a:pPr>
            <a:r>
              <a:rPr lang="en-US" dirty="0"/>
              <a:t>MUSCULOSKELETAL INJURIES</a:t>
            </a:r>
          </a:p>
          <a:p>
            <a:r>
              <a:rPr lang="en-US" dirty="0"/>
              <a:t>Most common injuries</a:t>
            </a:r>
          </a:p>
          <a:p>
            <a:r>
              <a:rPr lang="en-US" dirty="0"/>
              <a:t>Many fractures associated with increased mortality</a:t>
            </a:r>
          </a:p>
          <a:p>
            <a:r>
              <a:rPr lang="en-US" dirty="0"/>
              <a:t>Hip fractures most common</a:t>
            </a:r>
          </a:p>
          <a:p>
            <a:endParaRPr lang="en-US" dirty="0"/>
          </a:p>
        </p:txBody>
      </p:sp>
      <p:pic>
        <p:nvPicPr>
          <p:cNvPr id="4" name="Picture 3">
            <a:extLst>
              <a:ext uri="{FF2B5EF4-FFF2-40B4-BE49-F238E27FC236}">
                <a16:creationId xmlns:a16="http://schemas.microsoft.com/office/drawing/2014/main" id="{D8DF399B-F72D-324B-9102-95F46E2A0692}"/>
              </a:ext>
            </a:extLst>
          </p:cNvPr>
          <p:cNvPicPr>
            <a:picLocks noChangeAspect="1"/>
          </p:cNvPicPr>
          <p:nvPr/>
        </p:nvPicPr>
        <p:blipFill rotWithShape="1">
          <a:blip r:embed="rId2"/>
          <a:srcRect l="2180" r="2" b="2"/>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13" name="Arc 12">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Picture 4">
            <a:extLst>
              <a:ext uri="{FF2B5EF4-FFF2-40B4-BE49-F238E27FC236}">
                <a16:creationId xmlns:a16="http://schemas.microsoft.com/office/drawing/2014/main" id="{2F86B128-22C6-5C45-9B54-BC4A935E1204}"/>
              </a:ext>
            </a:extLst>
          </p:cNvPr>
          <p:cNvPicPr>
            <a:picLocks noChangeAspect="1"/>
          </p:cNvPicPr>
          <p:nvPr/>
        </p:nvPicPr>
        <p:blipFill rotWithShape="1">
          <a:blip r:embed="rId3"/>
          <a:srcRect r="11567" b="-1"/>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6" name="Picture 5">
            <a:extLst>
              <a:ext uri="{FF2B5EF4-FFF2-40B4-BE49-F238E27FC236}">
                <a16:creationId xmlns:a16="http://schemas.microsoft.com/office/drawing/2014/main" id="{5123714F-63D2-9A4E-975E-5B0A4DA292D1}"/>
              </a:ext>
            </a:extLst>
          </p:cNvPr>
          <p:cNvPicPr>
            <a:picLocks noChangeAspect="1"/>
          </p:cNvPicPr>
          <p:nvPr/>
        </p:nvPicPr>
        <p:blipFill rotWithShape="1">
          <a:blip r:embed="rId4"/>
          <a:srcRect l="27566" r="21554"/>
          <a:stretch/>
        </p:blipFill>
        <p:spPr>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10815436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6B5A20-689B-1C46-919A-D9BE9A217005}"/>
              </a:ext>
            </a:extLst>
          </p:cNvPr>
          <p:cNvSpPr>
            <a:spLocks noGrp="1"/>
          </p:cNvSpPr>
          <p:nvPr>
            <p:ph type="title"/>
          </p:nvPr>
        </p:nvSpPr>
        <p:spPr>
          <a:xfrm>
            <a:off x="589560" y="856180"/>
            <a:ext cx="5279408" cy="1128068"/>
          </a:xfrm>
        </p:spPr>
        <p:txBody>
          <a:bodyPr anchor="ctr">
            <a:normAutofit/>
          </a:bodyPr>
          <a:lstStyle/>
          <a:p>
            <a:r>
              <a:rPr lang="en-US" sz="4000"/>
              <a:t>EVALUATION</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3AC3852-1312-8941-85B4-B72F08D17B02}"/>
              </a:ext>
            </a:extLst>
          </p:cNvPr>
          <p:cNvSpPr>
            <a:spLocks noGrp="1"/>
          </p:cNvSpPr>
          <p:nvPr>
            <p:ph idx="1"/>
          </p:nvPr>
        </p:nvSpPr>
        <p:spPr>
          <a:xfrm>
            <a:off x="590719" y="2330505"/>
            <a:ext cx="5278066" cy="3979585"/>
          </a:xfrm>
        </p:spPr>
        <p:txBody>
          <a:bodyPr anchor="ctr">
            <a:normAutofit/>
          </a:bodyPr>
          <a:lstStyle/>
          <a:p>
            <a:pPr marL="0" indent="0">
              <a:buNone/>
            </a:pPr>
            <a:r>
              <a:rPr lang="en-US" sz="2000" dirty="0"/>
              <a:t>MUSCULOSKELETAL INJURIES</a:t>
            </a:r>
          </a:p>
          <a:p>
            <a:r>
              <a:rPr lang="en-US" sz="2000" dirty="0"/>
              <a:t>Pelvic fractures can occur with minor trauma</a:t>
            </a:r>
          </a:p>
          <a:p>
            <a:r>
              <a:rPr lang="en-US" sz="2000" dirty="0"/>
              <a:t>Associated with greater morbidity, hemorrhaging and mortality</a:t>
            </a:r>
          </a:p>
          <a:p>
            <a:r>
              <a:rPr lang="en-US" sz="2000" dirty="0"/>
              <a:t>A retrospective study of 234 older adult patients with pelvic fractures found that patients over the age of 55 were four times more likely to die from complications of their pelvic fracture than younger patients</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AA74733-BC10-DE46-A1C3-AC6277BC03ED}"/>
              </a:ext>
            </a:extLst>
          </p:cNvPr>
          <p:cNvPicPr>
            <a:picLocks noChangeAspect="1"/>
          </p:cNvPicPr>
          <p:nvPr/>
        </p:nvPicPr>
        <p:blipFill rotWithShape="1">
          <a:blip r:embed="rId2"/>
          <a:srcRect t="22384" r="-2" b="12736"/>
          <a:stretch/>
        </p:blipFill>
        <p:spPr>
          <a:xfrm>
            <a:off x="7083423" y="581892"/>
            <a:ext cx="4397433" cy="2518756"/>
          </a:xfrm>
          <a:prstGeom prst="rect">
            <a:avLst/>
          </a:prstGeom>
        </p:spPr>
      </p:pic>
      <p:sp>
        <p:nvSpPr>
          <p:cNvPr id="22" name="Rectangle 21">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9C763FD-B9DD-044D-A921-D53F8C23BBD3}"/>
              </a:ext>
            </a:extLst>
          </p:cNvPr>
          <p:cNvPicPr>
            <a:picLocks noChangeAspect="1"/>
          </p:cNvPicPr>
          <p:nvPr/>
        </p:nvPicPr>
        <p:blipFill rotWithShape="1">
          <a:blip r:embed="rId3"/>
          <a:srcRect t="21484" r="-2" b="5375"/>
          <a:stretch/>
        </p:blipFill>
        <p:spPr>
          <a:xfrm>
            <a:off x="7083423" y="3707894"/>
            <a:ext cx="4395569" cy="2518756"/>
          </a:xfrm>
          <a:prstGeom prst="rect">
            <a:avLst/>
          </a:prstGeom>
        </p:spPr>
      </p:pic>
    </p:spTree>
    <p:extLst>
      <p:ext uri="{BB962C8B-B14F-4D97-AF65-F5344CB8AC3E}">
        <p14:creationId xmlns:p14="http://schemas.microsoft.com/office/powerpoint/2010/main" val="13800180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643BE6C-86B7-4AB9-91E8-9B5DB45AC8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0"/>
            <a:ext cx="12188825" cy="42428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D828F8C-A28E-DE46-885D-3D3F0585FAFF}"/>
              </a:ext>
            </a:extLst>
          </p:cNvPr>
          <p:cNvSpPr>
            <a:spLocks noGrp="1"/>
          </p:cNvSpPr>
          <p:nvPr>
            <p:ph type="title"/>
          </p:nvPr>
        </p:nvSpPr>
        <p:spPr>
          <a:xfrm>
            <a:off x="1293026" y="713195"/>
            <a:ext cx="9605948" cy="2318665"/>
          </a:xfrm>
        </p:spPr>
        <p:txBody>
          <a:bodyPr vert="horz" lIns="91440" tIns="45720" rIns="91440" bIns="45720" rtlCol="0" anchor="b">
            <a:normAutofit/>
          </a:bodyPr>
          <a:lstStyle/>
          <a:p>
            <a:pPr algn="ctr"/>
            <a:r>
              <a:rPr lang="en-US" sz="5400" kern="1200">
                <a:solidFill>
                  <a:srgbClr val="FFFFFF"/>
                </a:solidFill>
                <a:latin typeface="+mj-lt"/>
                <a:ea typeface="+mj-ea"/>
                <a:cs typeface="+mj-cs"/>
              </a:rPr>
              <a:t>PREHOSPITAL TRIAGE</a:t>
            </a:r>
          </a:p>
        </p:txBody>
      </p:sp>
      <p:sp>
        <p:nvSpPr>
          <p:cNvPr id="3" name="Text Placeholder 2">
            <a:extLst>
              <a:ext uri="{FF2B5EF4-FFF2-40B4-BE49-F238E27FC236}">
                <a16:creationId xmlns:a16="http://schemas.microsoft.com/office/drawing/2014/main" id="{B2887321-BF2A-EF49-922C-3FFF15102828}"/>
              </a:ext>
            </a:extLst>
          </p:cNvPr>
          <p:cNvSpPr>
            <a:spLocks noGrp="1"/>
          </p:cNvSpPr>
          <p:nvPr>
            <p:ph type="body" idx="1"/>
          </p:nvPr>
        </p:nvSpPr>
        <p:spPr>
          <a:xfrm>
            <a:off x="1627240" y="3031860"/>
            <a:ext cx="8937522" cy="1059373"/>
          </a:xfrm>
        </p:spPr>
        <p:txBody>
          <a:bodyPr vert="horz" lIns="91440" tIns="45720" rIns="91440" bIns="45720" rtlCol="0">
            <a:normAutofit/>
          </a:bodyPr>
          <a:lstStyle/>
          <a:p>
            <a:pPr algn="ctr"/>
            <a:endParaRPr lang="en-US" sz="2400" kern="1200">
              <a:solidFill>
                <a:srgbClr val="FFFFFF"/>
              </a:solidFill>
              <a:latin typeface="+mn-lt"/>
              <a:ea typeface="+mn-ea"/>
              <a:cs typeface="+mn-cs"/>
            </a:endParaRPr>
          </a:p>
        </p:txBody>
      </p:sp>
      <p:pic>
        <p:nvPicPr>
          <p:cNvPr id="7" name="Graphic 6" descr="Stethoscope">
            <a:extLst>
              <a:ext uri="{FF2B5EF4-FFF2-40B4-BE49-F238E27FC236}">
                <a16:creationId xmlns:a16="http://schemas.microsoft.com/office/drawing/2014/main" id="{8622134E-0A45-456D-93D3-8156440A0C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06089" y="4805363"/>
            <a:ext cx="1179824" cy="1179824"/>
          </a:xfrm>
          <a:prstGeom prst="rect">
            <a:avLst/>
          </a:prstGeom>
        </p:spPr>
      </p:pic>
    </p:spTree>
    <p:extLst>
      <p:ext uri="{BB962C8B-B14F-4D97-AF65-F5344CB8AC3E}">
        <p14:creationId xmlns:p14="http://schemas.microsoft.com/office/powerpoint/2010/main" val="25131362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19"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3" name="Freeform: Shape 22">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Freeform: Shape 26">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Freeform: Shape 27">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Freeform: Shape 28">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BF0D0B7F-DB25-9343-9FB7-746D72458515}"/>
              </a:ext>
            </a:extLst>
          </p:cNvPr>
          <p:cNvSpPr>
            <a:spLocks noGrp="1"/>
          </p:cNvSpPr>
          <p:nvPr>
            <p:ph type="title"/>
          </p:nvPr>
        </p:nvSpPr>
        <p:spPr>
          <a:xfrm>
            <a:off x="786385" y="841248"/>
            <a:ext cx="3515244" cy="5340097"/>
          </a:xfrm>
        </p:spPr>
        <p:txBody>
          <a:bodyPr anchor="ctr">
            <a:normAutofit/>
          </a:bodyPr>
          <a:lstStyle/>
          <a:p>
            <a:r>
              <a:rPr lang="en-US" sz="4800">
                <a:solidFill>
                  <a:schemeClr val="bg1"/>
                </a:solidFill>
              </a:rPr>
              <a:t>PREHOSPITAL TRIAGE</a:t>
            </a:r>
          </a:p>
        </p:txBody>
      </p:sp>
      <p:graphicFrame>
        <p:nvGraphicFramePr>
          <p:cNvPr id="10" name="Content Placeholder 2">
            <a:extLst>
              <a:ext uri="{FF2B5EF4-FFF2-40B4-BE49-F238E27FC236}">
                <a16:creationId xmlns:a16="http://schemas.microsoft.com/office/drawing/2014/main" id="{BB46CC3A-A38F-4BF1-BCED-5259708BD3AE}"/>
              </a:ext>
            </a:extLst>
          </p:cNvPr>
          <p:cNvGraphicFramePr>
            <a:graphicFrameLocks noGrp="1"/>
          </p:cNvGraphicFramePr>
          <p:nvPr>
            <p:ph idx="1"/>
            <p:extLst>
              <p:ext uri="{D42A27DB-BD31-4B8C-83A1-F6EECF244321}">
                <p14:modId xmlns:p14="http://schemas.microsoft.com/office/powerpoint/2010/main" val="1692068910"/>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014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D0B7F-DB25-9343-9FB7-746D72458515}"/>
              </a:ext>
            </a:extLst>
          </p:cNvPr>
          <p:cNvSpPr>
            <a:spLocks noGrp="1"/>
          </p:cNvSpPr>
          <p:nvPr>
            <p:ph type="title"/>
          </p:nvPr>
        </p:nvSpPr>
        <p:spPr>
          <a:xfrm>
            <a:off x="524741" y="620392"/>
            <a:ext cx="3808268" cy="5504688"/>
          </a:xfrm>
        </p:spPr>
        <p:txBody>
          <a:bodyPr>
            <a:normAutofit/>
          </a:bodyPr>
          <a:lstStyle/>
          <a:p>
            <a:r>
              <a:rPr lang="en-US" sz="5100">
                <a:solidFill>
                  <a:schemeClr val="accent5"/>
                </a:solidFill>
              </a:rPr>
              <a:t>PREHOSPITAL TRIAGE</a:t>
            </a:r>
          </a:p>
        </p:txBody>
      </p:sp>
      <p:graphicFrame>
        <p:nvGraphicFramePr>
          <p:cNvPr id="14" name="Content Placeholder 2">
            <a:extLst>
              <a:ext uri="{FF2B5EF4-FFF2-40B4-BE49-F238E27FC236}">
                <a16:creationId xmlns:a16="http://schemas.microsoft.com/office/drawing/2014/main" id="{063F693C-D4EF-4F4B-B25D-ABA255A368F0}"/>
              </a:ext>
            </a:extLst>
          </p:cNvPr>
          <p:cNvGraphicFramePr>
            <a:graphicFrameLocks noGrp="1"/>
          </p:cNvGraphicFramePr>
          <p:nvPr>
            <p:ph idx="1"/>
            <p:extLst>
              <p:ext uri="{D42A27DB-BD31-4B8C-83A1-F6EECF244321}">
                <p14:modId xmlns:p14="http://schemas.microsoft.com/office/powerpoint/2010/main" val="3142125978"/>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06026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 name="Group 32">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34"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5"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36"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37"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8"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9"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04BF15D0-858E-224B-9CFF-077A18177B98}"/>
              </a:ext>
            </a:extLst>
          </p:cNvPr>
          <p:cNvSpPr>
            <a:spLocks noGrp="1"/>
          </p:cNvSpPr>
          <p:nvPr>
            <p:ph type="title"/>
          </p:nvPr>
        </p:nvSpPr>
        <p:spPr>
          <a:xfrm>
            <a:off x="535020" y="685800"/>
            <a:ext cx="2780271" cy="5105400"/>
          </a:xfrm>
        </p:spPr>
        <p:txBody>
          <a:bodyPr>
            <a:normAutofit/>
          </a:bodyPr>
          <a:lstStyle/>
          <a:p>
            <a:r>
              <a:rPr lang="en-US" sz="3700">
                <a:solidFill>
                  <a:srgbClr val="FFFFFF"/>
                </a:solidFill>
              </a:rPr>
              <a:t>PREHOSPITAL TRIAGE BIAS</a:t>
            </a:r>
          </a:p>
        </p:txBody>
      </p:sp>
      <p:graphicFrame>
        <p:nvGraphicFramePr>
          <p:cNvPr id="5" name="Content Placeholder 2">
            <a:extLst>
              <a:ext uri="{FF2B5EF4-FFF2-40B4-BE49-F238E27FC236}">
                <a16:creationId xmlns:a16="http://schemas.microsoft.com/office/drawing/2014/main" id="{561898DA-26DF-4495-B6B7-3A72029CD107}"/>
              </a:ext>
            </a:extLst>
          </p:cNvPr>
          <p:cNvGraphicFramePr>
            <a:graphicFrameLocks noGrp="1"/>
          </p:cNvGraphicFramePr>
          <p:nvPr>
            <p:ph idx="1"/>
            <p:extLst>
              <p:ext uri="{D42A27DB-BD31-4B8C-83A1-F6EECF244321}">
                <p14:modId xmlns:p14="http://schemas.microsoft.com/office/powerpoint/2010/main" val="2325714215"/>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73153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C291FB31-BA2D-4C80-8229-F0E34C8AEA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1" y="0"/>
            <a:ext cx="6064235" cy="6858000"/>
            <a:chOff x="651279" y="598259"/>
            <a:chExt cx="10889442" cy="5680742"/>
          </a:xfrm>
        </p:grpSpPr>
        <p:sp>
          <p:nvSpPr>
            <p:cNvPr id="17" name="Color">
              <a:extLst>
                <a:ext uri="{FF2B5EF4-FFF2-40B4-BE49-F238E27FC236}">
                  <a16:creationId xmlns:a16="http://schemas.microsoft.com/office/drawing/2014/main" id="{E22877A0-D105-4005-84F8-4BCC429EC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olor">
              <a:extLst>
                <a:ext uri="{FF2B5EF4-FFF2-40B4-BE49-F238E27FC236}">
                  <a16:creationId xmlns:a16="http://schemas.microsoft.com/office/drawing/2014/main" id="{B0B1E571-9D76-4678-B0AC-9BE9176A2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 name="Graphic 8" descr="Person with Cane">
            <a:extLst>
              <a:ext uri="{FF2B5EF4-FFF2-40B4-BE49-F238E27FC236}">
                <a16:creationId xmlns:a16="http://schemas.microsoft.com/office/drawing/2014/main" id="{F77E3EF7-AA1D-4FCE-A6E8-FA4B98FE26E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03647" y="1058510"/>
            <a:ext cx="4730214" cy="4730214"/>
          </a:xfrm>
          <a:prstGeom prst="rect">
            <a:avLst/>
          </a:prstGeom>
        </p:spPr>
      </p:pic>
      <p:grpSp>
        <p:nvGrpSpPr>
          <p:cNvPr id="20" name="Group 19">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1" name="Freeform: Shape 20">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Freeform: Shape 26">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4" name="Title 3">
            <a:extLst>
              <a:ext uri="{FF2B5EF4-FFF2-40B4-BE49-F238E27FC236}">
                <a16:creationId xmlns:a16="http://schemas.microsoft.com/office/drawing/2014/main" id="{49B85EC2-D498-9C42-A2E4-69D37EAADC54}"/>
              </a:ext>
            </a:extLst>
          </p:cNvPr>
          <p:cNvSpPr>
            <a:spLocks noGrp="1"/>
          </p:cNvSpPr>
          <p:nvPr>
            <p:ph type="title"/>
          </p:nvPr>
        </p:nvSpPr>
        <p:spPr>
          <a:xfrm>
            <a:off x="1012644" y="841664"/>
            <a:ext cx="4608768" cy="2782723"/>
          </a:xfrm>
        </p:spPr>
        <p:txBody>
          <a:bodyPr vert="horz" lIns="91440" tIns="45720" rIns="91440" bIns="45720" rtlCol="0" anchor="b">
            <a:normAutofit/>
          </a:bodyPr>
          <a:lstStyle/>
          <a:p>
            <a:r>
              <a:rPr lang="en-US" sz="3700" kern="1200">
                <a:solidFill>
                  <a:schemeClr val="bg1"/>
                </a:solidFill>
                <a:latin typeface="+mj-lt"/>
                <a:ea typeface="+mj-ea"/>
                <a:cs typeface="+mj-cs"/>
              </a:rPr>
              <a:t>Geriatric Trauma Myths and Misperceptions: Part 1 &amp; 2</a:t>
            </a:r>
            <a:br>
              <a:rPr lang="en-US" sz="3700" kern="1200">
                <a:solidFill>
                  <a:schemeClr val="bg1"/>
                </a:solidFill>
                <a:latin typeface="+mj-lt"/>
                <a:ea typeface="+mj-ea"/>
                <a:cs typeface="+mj-cs"/>
              </a:rPr>
            </a:br>
            <a:endParaRPr lang="en-US" sz="3700" kern="1200">
              <a:solidFill>
                <a:schemeClr val="bg1"/>
              </a:solidFill>
              <a:latin typeface="+mj-lt"/>
              <a:ea typeface="+mj-ea"/>
              <a:cs typeface="+mj-cs"/>
            </a:endParaRPr>
          </a:p>
        </p:txBody>
      </p:sp>
      <p:sp>
        <p:nvSpPr>
          <p:cNvPr id="5" name="Text Placeholder 4">
            <a:extLst>
              <a:ext uri="{FF2B5EF4-FFF2-40B4-BE49-F238E27FC236}">
                <a16:creationId xmlns:a16="http://schemas.microsoft.com/office/drawing/2014/main" id="{85200911-3822-3F44-A0E7-BFDCCC39871F}"/>
              </a:ext>
            </a:extLst>
          </p:cNvPr>
          <p:cNvSpPr>
            <a:spLocks noGrp="1"/>
          </p:cNvSpPr>
          <p:nvPr>
            <p:ph type="body" idx="1"/>
          </p:nvPr>
        </p:nvSpPr>
        <p:spPr>
          <a:xfrm>
            <a:off x="1012643" y="3764655"/>
            <a:ext cx="4608767" cy="2374078"/>
          </a:xfrm>
        </p:spPr>
        <p:txBody>
          <a:bodyPr vert="horz" lIns="91440" tIns="45720" rIns="91440" bIns="45720" rtlCol="0" anchor="t">
            <a:normAutofit/>
          </a:bodyPr>
          <a:lstStyle/>
          <a:p>
            <a:r>
              <a:rPr lang="en-US" kern="1200">
                <a:solidFill>
                  <a:schemeClr val="bg1"/>
                </a:solidFill>
                <a:latin typeface="+mn-lt"/>
                <a:ea typeface="+mn-ea"/>
                <a:cs typeface="+mn-cs"/>
              </a:rPr>
              <a:t>https://www.acepnow.com/article/geriatric-trauma-myths-and-misperceptions-part-1/?singlepage=1&amp;theme=print-friendly</a:t>
            </a:r>
          </a:p>
        </p:txBody>
      </p:sp>
    </p:spTree>
    <p:extLst>
      <p:ext uri="{BB962C8B-B14F-4D97-AF65-F5344CB8AC3E}">
        <p14:creationId xmlns:p14="http://schemas.microsoft.com/office/powerpoint/2010/main" val="9754064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C1202F8-7D95-954A-B1C4-7D2E463E30BD}"/>
              </a:ext>
            </a:extLst>
          </p:cNvPr>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GERIATRIC MYTHS</a:t>
            </a:r>
          </a:p>
        </p:txBody>
      </p:sp>
      <p:sp>
        <p:nvSpPr>
          <p:cNvPr id="3" name="Content Placeholder 2">
            <a:extLst>
              <a:ext uri="{FF2B5EF4-FFF2-40B4-BE49-F238E27FC236}">
                <a16:creationId xmlns:a16="http://schemas.microsoft.com/office/drawing/2014/main" id="{52060362-A52E-C243-BBA2-93A410546317}"/>
              </a:ext>
            </a:extLst>
          </p:cNvPr>
          <p:cNvSpPr>
            <a:spLocks noGrp="1"/>
          </p:cNvSpPr>
          <p:nvPr>
            <p:ph idx="1"/>
          </p:nvPr>
        </p:nvSpPr>
        <p:spPr>
          <a:xfrm>
            <a:off x="1957987" y="2431765"/>
            <a:ext cx="8276026" cy="3320031"/>
          </a:xfrm>
        </p:spPr>
        <p:txBody>
          <a:bodyPr anchor="ctr">
            <a:normAutofit/>
          </a:bodyPr>
          <a:lstStyle/>
          <a:p>
            <a:pPr marL="0" indent="0">
              <a:buNone/>
            </a:pPr>
            <a:r>
              <a:rPr lang="en-US" sz="2000" b="1">
                <a:solidFill>
                  <a:schemeClr val="tx1">
                    <a:lumMod val="85000"/>
                    <a:lumOff val="15000"/>
                  </a:schemeClr>
                </a:solidFill>
              </a:rPr>
              <a:t>Myth 1: Transfer to a Trauma Center Is for Lifesaving Emergency Surgery Only</a:t>
            </a:r>
            <a:endParaRPr lang="en-US" sz="2000">
              <a:solidFill>
                <a:schemeClr val="tx1">
                  <a:lumMod val="85000"/>
                  <a:lumOff val="15000"/>
                </a:schemeClr>
              </a:solidFill>
            </a:endParaRPr>
          </a:p>
          <a:p>
            <a:r>
              <a:rPr lang="en-US" sz="2000">
                <a:solidFill>
                  <a:schemeClr val="tx1">
                    <a:lumMod val="85000"/>
                    <a:lumOff val="15000"/>
                  </a:schemeClr>
                </a:solidFill>
              </a:rPr>
              <a:t>Patients need only be transferred to a regional trauma center if emergency surgery is likely to be required. </a:t>
            </a:r>
          </a:p>
          <a:p>
            <a:r>
              <a:rPr lang="en-US" sz="2000">
                <a:solidFill>
                  <a:schemeClr val="tx1">
                    <a:lumMod val="85000"/>
                    <a:lumOff val="15000"/>
                  </a:schemeClr>
                </a:solidFill>
              </a:rPr>
              <a:t>Older patients with nonoperative injuries benefit from specialized trauma care from coordinated multidisciplinary teams at a regional trauma center.</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5841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B6ECB93-D7FF-4F09-A8ED-D4588EE7C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0BD73B-4154-614C-AA06-41746B1EB931}"/>
              </a:ext>
            </a:extLst>
          </p:cNvPr>
          <p:cNvSpPr>
            <a:spLocks noGrp="1"/>
          </p:cNvSpPr>
          <p:nvPr>
            <p:ph type="title"/>
          </p:nvPr>
        </p:nvSpPr>
        <p:spPr>
          <a:xfrm>
            <a:off x="838200" y="365760"/>
            <a:ext cx="10515600" cy="1325563"/>
          </a:xfrm>
        </p:spPr>
        <p:txBody>
          <a:bodyPr>
            <a:normAutofit/>
          </a:bodyPr>
          <a:lstStyle/>
          <a:p>
            <a:r>
              <a:rPr lang="en-US">
                <a:solidFill>
                  <a:schemeClr val="bg1"/>
                </a:solidFill>
              </a:rPr>
              <a:t>ETIOLOGY OF GERIATRIC TRAUMA</a:t>
            </a:r>
          </a:p>
        </p:txBody>
      </p:sp>
      <p:sp>
        <p:nvSpPr>
          <p:cNvPr id="3" name="Content Placeholder 2">
            <a:extLst>
              <a:ext uri="{FF2B5EF4-FFF2-40B4-BE49-F238E27FC236}">
                <a16:creationId xmlns:a16="http://schemas.microsoft.com/office/drawing/2014/main" id="{E5FBA755-D1B8-FD4C-B778-D6CCFBF4F590}"/>
              </a:ext>
            </a:extLst>
          </p:cNvPr>
          <p:cNvSpPr>
            <a:spLocks noGrp="1"/>
          </p:cNvSpPr>
          <p:nvPr>
            <p:ph idx="1"/>
          </p:nvPr>
        </p:nvSpPr>
        <p:spPr>
          <a:xfrm>
            <a:off x="841248" y="2276857"/>
            <a:ext cx="5015484" cy="3900106"/>
          </a:xfrm>
        </p:spPr>
        <p:txBody>
          <a:bodyPr anchor="ctr">
            <a:normAutofit/>
          </a:bodyPr>
          <a:lstStyle/>
          <a:p>
            <a:r>
              <a:rPr lang="en-US" sz="2400" dirty="0"/>
              <a:t>Falls are the most common mechanism of injury followed by motor vehicle collisions and burns.</a:t>
            </a:r>
          </a:p>
          <a:p>
            <a:r>
              <a:rPr lang="en-US" sz="2400" dirty="0"/>
              <a:t>It is important to determine if the fall was the result of an isolated mechanical process or a result of a systemic condition that could put the patient at risk for additional falls. </a:t>
            </a:r>
          </a:p>
        </p:txBody>
      </p:sp>
      <p:pic>
        <p:nvPicPr>
          <p:cNvPr id="4" name="Picture 3" descr="Chart&#10;&#10;Description automatically generated">
            <a:extLst>
              <a:ext uri="{FF2B5EF4-FFF2-40B4-BE49-F238E27FC236}">
                <a16:creationId xmlns:a16="http://schemas.microsoft.com/office/drawing/2014/main" id="{50887571-E62B-684B-9BE0-A01B4EC78824}"/>
              </a:ext>
            </a:extLst>
          </p:cNvPr>
          <p:cNvPicPr>
            <a:picLocks noChangeAspect="1"/>
          </p:cNvPicPr>
          <p:nvPr/>
        </p:nvPicPr>
        <p:blipFill rotWithShape="1">
          <a:blip r:embed="rId2"/>
          <a:srcRect l="23919" r="5352" b="1"/>
          <a:stretch/>
        </p:blipFill>
        <p:spPr>
          <a:xfrm>
            <a:off x="6335270" y="2276857"/>
            <a:ext cx="5015484" cy="3900106"/>
          </a:xfrm>
          <a:prstGeom prst="rect">
            <a:avLst/>
          </a:prstGeom>
        </p:spPr>
      </p:pic>
    </p:spTree>
    <p:extLst>
      <p:ext uri="{BB962C8B-B14F-4D97-AF65-F5344CB8AC3E}">
        <p14:creationId xmlns:p14="http://schemas.microsoft.com/office/powerpoint/2010/main" val="9204866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C1202F8-7D95-954A-B1C4-7D2E463E30BD}"/>
              </a:ext>
            </a:extLst>
          </p:cNvPr>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GERIATRIC MYTHS</a:t>
            </a:r>
          </a:p>
        </p:txBody>
      </p:sp>
      <p:sp>
        <p:nvSpPr>
          <p:cNvPr id="3" name="Content Placeholder 2">
            <a:extLst>
              <a:ext uri="{FF2B5EF4-FFF2-40B4-BE49-F238E27FC236}">
                <a16:creationId xmlns:a16="http://schemas.microsoft.com/office/drawing/2014/main" id="{52060362-A52E-C243-BBA2-93A410546317}"/>
              </a:ext>
            </a:extLst>
          </p:cNvPr>
          <p:cNvSpPr>
            <a:spLocks noGrp="1"/>
          </p:cNvSpPr>
          <p:nvPr>
            <p:ph idx="1"/>
          </p:nvPr>
        </p:nvSpPr>
        <p:spPr>
          <a:xfrm>
            <a:off x="1957987" y="2431765"/>
            <a:ext cx="8276026" cy="3320031"/>
          </a:xfrm>
        </p:spPr>
        <p:txBody>
          <a:bodyPr anchor="ctr">
            <a:normAutofit/>
          </a:bodyPr>
          <a:lstStyle/>
          <a:p>
            <a:pPr marL="0" indent="0">
              <a:buNone/>
            </a:pPr>
            <a:r>
              <a:rPr lang="en-US" sz="2000" b="1">
                <a:solidFill>
                  <a:schemeClr val="tx1">
                    <a:lumMod val="85000"/>
                    <a:lumOff val="15000"/>
                  </a:schemeClr>
                </a:solidFill>
              </a:rPr>
              <a:t>Myth 2: Prognostication of Trauma Patients Can Be Accurately Assessed Based on Age and Comorbidities in the ED</a:t>
            </a:r>
            <a:endParaRPr lang="en-US" sz="2000">
              <a:solidFill>
                <a:schemeClr val="tx1">
                  <a:lumMod val="85000"/>
                  <a:lumOff val="15000"/>
                </a:schemeClr>
              </a:solidFill>
            </a:endParaRPr>
          </a:p>
          <a:p>
            <a:r>
              <a:rPr lang="en-US" sz="2000">
                <a:solidFill>
                  <a:schemeClr val="tx1">
                    <a:lumMod val="85000"/>
                    <a:lumOff val="15000"/>
                  </a:schemeClr>
                </a:solidFill>
              </a:rPr>
              <a:t>Frailty scores have shown frailty to be more predictive of poor outcomes after trauma than age and even comorbidities.</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95380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C1202F8-7D95-954A-B1C4-7D2E463E30BD}"/>
              </a:ext>
            </a:extLst>
          </p:cNvPr>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GERIATRIC MYTHS</a:t>
            </a:r>
          </a:p>
        </p:txBody>
      </p:sp>
      <p:sp>
        <p:nvSpPr>
          <p:cNvPr id="3" name="Content Placeholder 2">
            <a:extLst>
              <a:ext uri="{FF2B5EF4-FFF2-40B4-BE49-F238E27FC236}">
                <a16:creationId xmlns:a16="http://schemas.microsoft.com/office/drawing/2014/main" id="{52060362-A52E-C243-BBA2-93A410546317}"/>
              </a:ext>
            </a:extLst>
          </p:cNvPr>
          <p:cNvSpPr>
            <a:spLocks noGrp="1"/>
          </p:cNvSpPr>
          <p:nvPr>
            <p:ph idx="1"/>
          </p:nvPr>
        </p:nvSpPr>
        <p:spPr>
          <a:xfrm>
            <a:off x="1957987" y="2431765"/>
            <a:ext cx="8276026" cy="3320031"/>
          </a:xfrm>
        </p:spPr>
        <p:txBody>
          <a:bodyPr anchor="ctr">
            <a:normAutofit/>
          </a:bodyPr>
          <a:lstStyle/>
          <a:p>
            <a:pPr marL="0" indent="0">
              <a:buNone/>
            </a:pPr>
            <a:r>
              <a:rPr lang="en-US" sz="2000" b="1">
                <a:solidFill>
                  <a:schemeClr val="tx1">
                    <a:lumMod val="85000"/>
                    <a:lumOff val="15000"/>
                  </a:schemeClr>
                </a:solidFill>
              </a:rPr>
              <a:t>Myth 3: Volume Replacement in Trauma Patients with Hemorrhagic Shock Should Only Be Accomplished Utilizing Blood Products</a:t>
            </a:r>
            <a:endParaRPr lang="en-US" sz="2000">
              <a:solidFill>
                <a:schemeClr val="tx1">
                  <a:lumMod val="85000"/>
                  <a:lumOff val="15000"/>
                </a:schemeClr>
              </a:solidFill>
            </a:endParaRPr>
          </a:p>
          <a:p>
            <a:r>
              <a:rPr lang="en-US" sz="2000">
                <a:solidFill>
                  <a:schemeClr val="tx1">
                    <a:lumMod val="85000"/>
                    <a:lumOff val="15000"/>
                  </a:schemeClr>
                </a:solidFill>
              </a:rPr>
              <a:t>Older patients are often fluid-deplete at baseline and may be taking medications such as diuretics that further deplete their volume.</a:t>
            </a:r>
            <a:endParaRPr lang="en-US" sz="2000" baseline="30000">
              <a:solidFill>
                <a:schemeClr val="tx1">
                  <a:lumMod val="85000"/>
                  <a:lumOff val="15000"/>
                </a:schemeClr>
              </a:solidFill>
            </a:endParaRPr>
          </a:p>
          <a:p>
            <a:r>
              <a:rPr lang="en-US" sz="2000">
                <a:solidFill>
                  <a:schemeClr val="tx1">
                    <a:lumMod val="85000"/>
                    <a:lumOff val="15000"/>
                  </a:schemeClr>
                </a:solidFill>
              </a:rPr>
              <a:t>In the initial resuscitation of an elderly trauma patient who may be volume-depleted at baseline, it is reasonable to give a small bolus of crystalloid (250–500 cc)</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08819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C1202F8-7D95-954A-B1C4-7D2E463E30BD}"/>
              </a:ext>
            </a:extLst>
          </p:cNvPr>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GERIATRIC MYTHS</a:t>
            </a:r>
          </a:p>
        </p:txBody>
      </p:sp>
      <p:sp>
        <p:nvSpPr>
          <p:cNvPr id="3" name="Content Placeholder 2">
            <a:extLst>
              <a:ext uri="{FF2B5EF4-FFF2-40B4-BE49-F238E27FC236}">
                <a16:creationId xmlns:a16="http://schemas.microsoft.com/office/drawing/2014/main" id="{52060362-A52E-C243-BBA2-93A410546317}"/>
              </a:ext>
            </a:extLst>
          </p:cNvPr>
          <p:cNvSpPr>
            <a:spLocks noGrp="1"/>
          </p:cNvSpPr>
          <p:nvPr>
            <p:ph idx="1"/>
          </p:nvPr>
        </p:nvSpPr>
        <p:spPr>
          <a:xfrm>
            <a:off x="1957987" y="2431765"/>
            <a:ext cx="8276026" cy="3320031"/>
          </a:xfrm>
        </p:spPr>
        <p:txBody>
          <a:bodyPr anchor="ctr">
            <a:normAutofit/>
          </a:bodyPr>
          <a:lstStyle/>
          <a:p>
            <a:pPr marL="0" indent="0">
              <a:buNone/>
            </a:pPr>
            <a:r>
              <a:rPr lang="en-US" sz="2000" b="1">
                <a:solidFill>
                  <a:schemeClr val="tx1">
                    <a:lumMod val="85000"/>
                    <a:lumOff val="15000"/>
                  </a:schemeClr>
                </a:solidFill>
              </a:rPr>
              <a:t>Myth 4: Opioid Analgesics Should Be Withheld from Older Trauma Patients Due to Potential Adverse Effects</a:t>
            </a:r>
            <a:endParaRPr lang="en-US" sz="2000">
              <a:solidFill>
                <a:schemeClr val="tx1">
                  <a:lumMod val="85000"/>
                  <a:lumOff val="15000"/>
                </a:schemeClr>
              </a:solidFill>
            </a:endParaRPr>
          </a:p>
          <a:p>
            <a:r>
              <a:rPr lang="en-US" sz="2000">
                <a:solidFill>
                  <a:schemeClr val="tx1">
                    <a:lumMod val="85000"/>
                    <a:lumOff val="15000"/>
                  </a:schemeClr>
                </a:solidFill>
              </a:rPr>
              <a:t>Undertreating and overdosing analgesics in older trauma patients are common pitfalls. </a:t>
            </a:r>
          </a:p>
          <a:p>
            <a:r>
              <a:rPr lang="en-US" sz="2000">
                <a:solidFill>
                  <a:schemeClr val="tx1">
                    <a:lumMod val="85000"/>
                    <a:lumOff val="15000"/>
                  </a:schemeClr>
                </a:solidFill>
              </a:rPr>
              <a:t>All trauma patients should have their pain treated regardless of age.</a:t>
            </a:r>
          </a:p>
          <a:p>
            <a:r>
              <a:rPr lang="en-US" sz="2000">
                <a:solidFill>
                  <a:schemeClr val="tx1">
                    <a:lumMod val="85000"/>
                    <a:lumOff val="15000"/>
                  </a:schemeClr>
                </a:solidFill>
              </a:rPr>
              <a:t>Side effects from opioids are minimized in older patients by appropriately lowering the standard adult dosages. </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94852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C1202F8-7D95-954A-B1C4-7D2E463E30BD}"/>
              </a:ext>
            </a:extLst>
          </p:cNvPr>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GERIATRIC MYTHS</a:t>
            </a:r>
          </a:p>
        </p:txBody>
      </p:sp>
      <p:sp>
        <p:nvSpPr>
          <p:cNvPr id="3" name="Content Placeholder 2">
            <a:extLst>
              <a:ext uri="{FF2B5EF4-FFF2-40B4-BE49-F238E27FC236}">
                <a16:creationId xmlns:a16="http://schemas.microsoft.com/office/drawing/2014/main" id="{52060362-A52E-C243-BBA2-93A410546317}"/>
              </a:ext>
            </a:extLst>
          </p:cNvPr>
          <p:cNvSpPr>
            <a:spLocks noGrp="1"/>
          </p:cNvSpPr>
          <p:nvPr>
            <p:ph idx="1"/>
          </p:nvPr>
        </p:nvSpPr>
        <p:spPr>
          <a:xfrm>
            <a:off x="1957987" y="2431765"/>
            <a:ext cx="8276026" cy="3320031"/>
          </a:xfrm>
        </p:spPr>
        <p:txBody>
          <a:bodyPr anchor="ctr">
            <a:normAutofit/>
          </a:bodyPr>
          <a:lstStyle/>
          <a:p>
            <a:pPr marL="0" indent="0">
              <a:buNone/>
            </a:pPr>
            <a:r>
              <a:rPr lang="en-US" sz="2000" b="1">
                <a:solidFill>
                  <a:schemeClr val="tx1">
                    <a:lumMod val="85000"/>
                    <a:lumOff val="15000"/>
                  </a:schemeClr>
                </a:solidFill>
              </a:rPr>
              <a:t>Myth 5: Unstable C-Spine Injuries Are Unlikely After Ground-Level Fall</a:t>
            </a:r>
            <a:endParaRPr lang="en-US" sz="2000">
              <a:solidFill>
                <a:schemeClr val="tx1">
                  <a:lumMod val="85000"/>
                  <a:lumOff val="15000"/>
                </a:schemeClr>
              </a:solidFill>
            </a:endParaRPr>
          </a:p>
          <a:p>
            <a:r>
              <a:rPr lang="en-US" sz="2000">
                <a:solidFill>
                  <a:schemeClr val="tx1">
                    <a:lumMod val="85000"/>
                    <a:lumOff val="15000"/>
                  </a:schemeClr>
                </a:solidFill>
              </a:rPr>
              <a:t>Older patients are more likely to sustain fractures (especially vertebral fractures) at much lower forces due to osteoporosis and reduced bone mass. </a:t>
            </a:r>
          </a:p>
          <a:p>
            <a:r>
              <a:rPr lang="en-US" sz="2000">
                <a:solidFill>
                  <a:schemeClr val="tx1">
                    <a:lumMod val="85000"/>
                    <a:lumOff val="15000"/>
                  </a:schemeClr>
                </a:solidFill>
              </a:rPr>
              <a:t>Half of cervical spine injuries in older patients are considered unstable and older patients are at higher risk for central and anterior cord syndromes.</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93332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A9B6C6-A247-48A8-9A1C-1E36FA945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F3FE0918-E1EE-554F-B723-3BB407F0D62E}"/>
              </a:ext>
            </a:extLst>
          </p:cNvPr>
          <p:cNvSpPr>
            <a:spLocks noGrp="1"/>
          </p:cNvSpPr>
          <p:nvPr>
            <p:ph type="title"/>
          </p:nvPr>
        </p:nvSpPr>
        <p:spPr>
          <a:xfrm>
            <a:off x="1301261" y="590062"/>
            <a:ext cx="5409655" cy="2838938"/>
          </a:xfrm>
        </p:spPr>
        <p:txBody>
          <a:bodyPr vert="horz" lIns="91440" tIns="45720" rIns="91440" bIns="45720" rtlCol="0" anchor="b">
            <a:normAutofit/>
          </a:bodyPr>
          <a:lstStyle/>
          <a:p>
            <a:r>
              <a:rPr lang="en-US" sz="5600" kern="1200" dirty="0">
                <a:solidFill>
                  <a:srgbClr val="FFFFFF"/>
                </a:solidFill>
                <a:latin typeface="+mj-lt"/>
                <a:ea typeface="+mj-ea"/>
                <a:cs typeface="+mj-cs"/>
              </a:rPr>
              <a:t>BACK TO TRIAGING</a:t>
            </a:r>
          </a:p>
        </p:txBody>
      </p:sp>
      <p:sp>
        <p:nvSpPr>
          <p:cNvPr id="4" name="Text Placeholder 3">
            <a:extLst>
              <a:ext uri="{FF2B5EF4-FFF2-40B4-BE49-F238E27FC236}">
                <a16:creationId xmlns:a16="http://schemas.microsoft.com/office/drawing/2014/main" id="{7FD9B58F-7694-E249-9769-2AA19FABB4D5}"/>
              </a:ext>
            </a:extLst>
          </p:cNvPr>
          <p:cNvSpPr>
            <a:spLocks noGrp="1"/>
          </p:cNvSpPr>
          <p:nvPr>
            <p:ph type="body" idx="1"/>
          </p:nvPr>
        </p:nvSpPr>
        <p:spPr>
          <a:xfrm>
            <a:off x="5642044" y="4698614"/>
            <a:ext cx="5088650" cy="1198120"/>
          </a:xfrm>
        </p:spPr>
        <p:txBody>
          <a:bodyPr vert="horz" lIns="91440" tIns="45720" rIns="91440" bIns="45720" rtlCol="0">
            <a:normAutofit/>
          </a:bodyPr>
          <a:lstStyle/>
          <a:p>
            <a:pPr algn="r"/>
            <a:endParaRPr lang="en-US" sz="2000" kern="1200">
              <a:solidFill>
                <a:srgbClr val="FFFFFF"/>
              </a:solidFill>
              <a:latin typeface="+mn-lt"/>
              <a:ea typeface="+mn-ea"/>
              <a:cs typeface="+mn-cs"/>
            </a:endParaRPr>
          </a:p>
        </p:txBody>
      </p:sp>
      <p:sp>
        <p:nvSpPr>
          <p:cNvPr id="11"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76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13"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763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15"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20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17" name="Straight Connector 16">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1262" y="3496322"/>
            <a:ext cx="0" cy="335280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30406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lose up of glass laboratory equipment">
            <a:extLst>
              <a:ext uri="{FF2B5EF4-FFF2-40B4-BE49-F238E27FC236}">
                <a16:creationId xmlns:a16="http://schemas.microsoft.com/office/drawing/2014/main" id="{47A4B942-EF06-467E-AFDC-BB804A3AFBA4}"/>
              </a:ext>
            </a:extLst>
          </p:cNvPr>
          <p:cNvPicPr>
            <a:picLocks noChangeAspect="1"/>
          </p:cNvPicPr>
          <p:nvPr/>
        </p:nvPicPr>
        <p:blipFill rotWithShape="1">
          <a:blip r:embed="rId2"/>
          <a:srcRect l="37178" r="21711" b="-1"/>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4" name="Title 3">
            <a:extLst>
              <a:ext uri="{FF2B5EF4-FFF2-40B4-BE49-F238E27FC236}">
                <a16:creationId xmlns:a16="http://schemas.microsoft.com/office/drawing/2014/main" id="{BD5E113A-A525-CB49-AF1A-60FE5E1E83A9}"/>
              </a:ext>
            </a:extLst>
          </p:cNvPr>
          <p:cNvSpPr>
            <a:spLocks noGrp="1"/>
          </p:cNvSpPr>
          <p:nvPr>
            <p:ph type="title"/>
          </p:nvPr>
        </p:nvSpPr>
        <p:spPr>
          <a:xfrm>
            <a:off x="1137034" y="609600"/>
            <a:ext cx="6831188" cy="1322887"/>
          </a:xfrm>
        </p:spPr>
        <p:txBody>
          <a:bodyPr>
            <a:normAutofit/>
          </a:bodyPr>
          <a:lstStyle/>
          <a:p>
            <a:r>
              <a:rPr lang="en-US" dirty="0"/>
              <a:t>VITALS</a:t>
            </a:r>
          </a:p>
        </p:txBody>
      </p:sp>
      <p:sp>
        <p:nvSpPr>
          <p:cNvPr id="5" name="Content Placeholder 4">
            <a:extLst>
              <a:ext uri="{FF2B5EF4-FFF2-40B4-BE49-F238E27FC236}">
                <a16:creationId xmlns:a16="http://schemas.microsoft.com/office/drawing/2014/main" id="{15B15566-9770-A947-B933-1B58CCFCEEA9}"/>
              </a:ext>
            </a:extLst>
          </p:cNvPr>
          <p:cNvSpPr>
            <a:spLocks noGrp="1"/>
          </p:cNvSpPr>
          <p:nvPr>
            <p:ph idx="1"/>
          </p:nvPr>
        </p:nvSpPr>
        <p:spPr>
          <a:xfrm>
            <a:off x="1137035" y="2194102"/>
            <a:ext cx="6516216" cy="3908585"/>
          </a:xfrm>
        </p:spPr>
        <p:txBody>
          <a:bodyPr>
            <a:normAutofit/>
          </a:bodyPr>
          <a:lstStyle/>
          <a:p>
            <a:r>
              <a:rPr lang="en-US" sz="2000"/>
              <a:t>Consider using SBP of less than 110 for shock in the elderly</a:t>
            </a:r>
          </a:p>
          <a:p>
            <a:r>
              <a:rPr lang="en-US" sz="2000"/>
              <a:t>Shock Index</a:t>
            </a:r>
          </a:p>
          <a:p>
            <a:r>
              <a:rPr lang="en-US" sz="2000"/>
              <a:t>Respiratory Adjusted Shock Index</a:t>
            </a:r>
          </a:p>
          <a:p>
            <a:endParaRPr lang="en-US" sz="2000"/>
          </a:p>
        </p:txBody>
      </p:sp>
    </p:spTree>
    <p:extLst>
      <p:ext uri="{BB962C8B-B14F-4D97-AF65-F5344CB8AC3E}">
        <p14:creationId xmlns:p14="http://schemas.microsoft.com/office/powerpoint/2010/main" val="11588043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A0B510-09BA-1542-8138-4F1AC78B96CA}"/>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FRAILTY INDEX</a:t>
            </a:r>
          </a:p>
        </p:txBody>
      </p:sp>
      <p:graphicFrame>
        <p:nvGraphicFramePr>
          <p:cNvPr id="5" name="Content Placeholder 2">
            <a:extLst>
              <a:ext uri="{FF2B5EF4-FFF2-40B4-BE49-F238E27FC236}">
                <a16:creationId xmlns:a16="http://schemas.microsoft.com/office/drawing/2014/main" id="{6C4019E2-D268-4D3B-B794-2C08A5504136}"/>
              </a:ext>
            </a:extLst>
          </p:cNvPr>
          <p:cNvGraphicFramePr>
            <a:graphicFrameLocks noGrp="1"/>
          </p:cNvGraphicFramePr>
          <p:nvPr>
            <p:ph idx="1"/>
            <p:extLst>
              <p:ext uri="{D42A27DB-BD31-4B8C-83A1-F6EECF244321}">
                <p14:modId xmlns:p14="http://schemas.microsoft.com/office/powerpoint/2010/main" val="2739364695"/>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51330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2" name="Freeform: Shape 21">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 name="Content Placeholder 2">
            <a:extLst>
              <a:ext uri="{FF2B5EF4-FFF2-40B4-BE49-F238E27FC236}">
                <a16:creationId xmlns:a16="http://schemas.microsoft.com/office/drawing/2014/main" id="{F291AFA6-4C32-274A-A301-C95D05C3B6CC}"/>
              </a:ext>
            </a:extLst>
          </p:cNvPr>
          <p:cNvSpPr>
            <a:spLocks noGrp="1"/>
          </p:cNvSpPr>
          <p:nvPr>
            <p:ph idx="1"/>
          </p:nvPr>
        </p:nvSpPr>
        <p:spPr>
          <a:xfrm>
            <a:off x="4439633" y="4518923"/>
            <a:ext cx="3312734" cy="1141851"/>
          </a:xfrm>
          <a:noFill/>
        </p:spPr>
        <p:txBody>
          <a:bodyPr vert="horz" lIns="91440" tIns="45720" rIns="91440" bIns="45720" rtlCol="0">
            <a:normAutofit/>
          </a:bodyPr>
          <a:lstStyle/>
          <a:p>
            <a:pPr marL="0" indent="0" algn="ctr">
              <a:buNone/>
            </a:pPr>
            <a:r>
              <a:rPr lang="en-US" sz="2000" kern="1200" dirty="0">
                <a:solidFill>
                  <a:srgbClr val="080808"/>
                </a:solidFill>
                <a:latin typeface="+mn-lt"/>
                <a:ea typeface="+mn-ea"/>
                <a:cs typeface="+mn-cs"/>
              </a:rPr>
              <a:t>Score of 15 recommends triaging to a trauma center in the elderly</a:t>
            </a:r>
          </a:p>
        </p:txBody>
      </p:sp>
      <p:sp>
        <p:nvSpPr>
          <p:cNvPr id="2" name="Title 1">
            <a:extLst>
              <a:ext uri="{FF2B5EF4-FFF2-40B4-BE49-F238E27FC236}">
                <a16:creationId xmlns:a16="http://schemas.microsoft.com/office/drawing/2014/main" id="{D8137A99-31A2-0B49-B2FE-06AEB8E23C0A}"/>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3600" kern="1200">
                <a:solidFill>
                  <a:srgbClr val="080808"/>
                </a:solidFill>
                <a:latin typeface="+mj-lt"/>
                <a:ea typeface="+mj-ea"/>
                <a:cs typeface="+mj-cs"/>
              </a:rPr>
              <a:t>INJURY SEVERITY SCORE</a:t>
            </a:r>
          </a:p>
        </p:txBody>
      </p:sp>
      <p:sp>
        <p:nvSpPr>
          <p:cNvPr id="26" name="Freeform: Shape 25">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27">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15281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FCA2118-59A2-4310-A4B2-F2CBA821E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29B4FF-EF73-D04C-B9D3-D3F8B9EC48D6}"/>
              </a:ext>
            </a:extLst>
          </p:cNvPr>
          <p:cNvSpPr>
            <a:spLocks noGrp="1"/>
          </p:cNvSpPr>
          <p:nvPr>
            <p:ph type="title"/>
          </p:nvPr>
        </p:nvSpPr>
        <p:spPr>
          <a:xfrm>
            <a:off x="1255060" y="5279511"/>
            <a:ext cx="9681882" cy="739880"/>
          </a:xfrm>
        </p:spPr>
        <p:txBody>
          <a:bodyPr vert="horz" lIns="91440" tIns="45720" rIns="91440" bIns="45720" rtlCol="0" anchor="b">
            <a:normAutofit/>
          </a:bodyPr>
          <a:lstStyle/>
          <a:p>
            <a:pPr algn="ctr"/>
            <a:r>
              <a:rPr lang="en-US" sz="3600" kern="1200">
                <a:solidFill>
                  <a:schemeClr val="tx1">
                    <a:lumMod val="85000"/>
                    <a:lumOff val="15000"/>
                  </a:schemeClr>
                </a:solidFill>
                <a:latin typeface="+mj-lt"/>
                <a:ea typeface="+mj-ea"/>
                <a:cs typeface="+mj-cs"/>
              </a:rPr>
              <a:t>https://www.youtube.com/watch?v=e1JLerUfkdk</a:t>
            </a:r>
          </a:p>
        </p:txBody>
      </p:sp>
      <p:pic>
        <p:nvPicPr>
          <p:cNvPr id="4" name="Online Media 3" descr="Emergency Severity Index Pt.2: Practice Cases - 13 Alcoholic With Head Injury">
            <a:hlinkClick r:id="" action="ppaction://media"/>
            <a:extLst>
              <a:ext uri="{FF2B5EF4-FFF2-40B4-BE49-F238E27FC236}">
                <a16:creationId xmlns:a16="http://schemas.microsoft.com/office/drawing/2014/main" id="{71A675F2-081F-A849-BEF5-CC22346A0B59}"/>
              </a:ext>
            </a:extLst>
          </p:cNvPr>
          <p:cNvPicPr>
            <a:picLocks noGrp="1" noRot="1" noChangeAspect="1"/>
          </p:cNvPicPr>
          <p:nvPr>
            <p:ph idx="1"/>
            <a:videoFile r:link="rId1"/>
          </p:nvPr>
        </p:nvPicPr>
        <p:blipFill>
          <a:blip r:embed="rId3"/>
          <a:stretch>
            <a:fillRect/>
          </a:stretch>
        </p:blipFill>
        <p:spPr>
          <a:xfrm>
            <a:off x="3279671" y="579473"/>
            <a:ext cx="5632657" cy="4224493"/>
          </a:xfrm>
          <a:prstGeom prst="rect">
            <a:avLst/>
          </a:prstGeom>
        </p:spPr>
      </p:pic>
    </p:spTree>
    <p:extLst>
      <p:ext uri="{BB962C8B-B14F-4D97-AF65-F5344CB8AC3E}">
        <p14:creationId xmlns:p14="http://schemas.microsoft.com/office/powerpoint/2010/main" val="269647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55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180840-ECCE-6848-A224-FAA17A97FDC5}"/>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dirty="0">
                <a:solidFill>
                  <a:srgbClr val="FFFFFF"/>
                </a:solidFill>
              </a:rPr>
              <a:t>OEMS TRAUMA POINT OF ENTRY</a:t>
            </a:r>
            <a:endParaRPr lang="en-US" sz="2600" kern="1200" dirty="0">
              <a:solidFill>
                <a:srgbClr val="FFFFFF"/>
              </a:solidFill>
              <a:latin typeface="+mj-lt"/>
              <a:ea typeface="+mj-ea"/>
              <a:cs typeface="+mj-cs"/>
            </a:endParaRPr>
          </a:p>
        </p:txBody>
      </p:sp>
      <p:pic>
        <p:nvPicPr>
          <p:cNvPr id="5" name="Content Placeholder 4">
            <a:extLst>
              <a:ext uri="{FF2B5EF4-FFF2-40B4-BE49-F238E27FC236}">
                <a16:creationId xmlns:a16="http://schemas.microsoft.com/office/drawing/2014/main" id="{AE927BC5-ED71-F843-9CCF-5D45FC65A577}"/>
              </a:ext>
            </a:extLst>
          </p:cNvPr>
          <p:cNvPicPr>
            <a:picLocks noGrp="1" noChangeAspect="1"/>
          </p:cNvPicPr>
          <p:nvPr>
            <p:ph idx="1"/>
          </p:nvPr>
        </p:nvPicPr>
        <p:blipFill>
          <a:blip r:embed="rId2"/>
          <a:stretch>
            <a:fillRect/>
          </a:stretch>
        </p:blipFill>
        <p:spPr>
          <a:xfrm>
            <a:off x="4985106" y="0"/>
            <a:ext cx="5297805" cy="6858000"/>
          </a:xfrm>
          <a:prstGeom prst="rect">
            <a:avLst/>
          </a:prstGeom>
        </p:spPr>
      </p:pic>
    </p:spTree>
    <p:extLst>
      <p:ext uri="{BB962C8B-B14F-4D97-AF65-F5344CB8AC3E}">
        <p14:creationId xmlns:p14="http://schemas.microsoft.com/office/powerpoint/2010/main" val="1023199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15ADDFE1-D1CF-47D6-A56D-A1DFD83299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0BD73B-4154-614C-AA06-41746B1EB931}"/>
              </a:ext>
            </a:extLst>
          </p:cNvPr>
          <p:cNvSpPr>
            <a:spLocks noGrp="1"/>
          </p:cNvSpPr>
          <p:nvPr>
            <p:ph type="title"/>
          </p:nvPr>
        </p:nvSpPr>
        <p:spPr>
          <a:xfrm>
            <a:off x="838200" y="585216"/>
            <a:ext cx="10515600" cy="1325563"/>
          </a:xfrm>
        </p:spPr>
        <p:txBody>
          <a:bodyPr>
            <a:normAutofit/>
          </a:bodyPr>
          <a:lstStyle/>
          <a:p>
            <a:r>
              <a:rPr lang="en-US">
                <a:solidFill>
                  <a:schemeClr val="bg1"/>
                </a:solidFill>
              </a:rPr>
              <a:t>ETIOLOGY</a:t>
            </a:r>
          </a:p>
        </p:txBody>
      </p:sp>
      <p:sp>
        <p:nvSpPr>
          <p:cNvPr id="3" name="Content Placeholder 2">
            <a:extLst>
              <a:ext uri="{FF2B5EF4-FFF2-40B4-BE49-F238E27FC236}">
                <a16:creationId xmlns:a16="http://schemas.microsoft.com/office/drawing/2014/main" id="{E5FBA755-D1B8-FD4C-B778-D6CCFBF4F590}"/>
              </a:ext>
            </a:extLst>
          </p:cNvPr>
          <p:cNvSpPr>
            <a:spLocks noGrp="1"/>
          </p:cNvSpPr>
          <p:nvPr>
            <p:ph idx="1"/>
          </p:nvPr>
        </p:nvSpPr>
        <p:spPr>
          <a:xfrm>
            <a:off x="838200" y="2516777"/>
            <a:ext cx="5015484" cy="3660185"/>
          </a:xfrm>
        </p:spPr>
        <p:txBody>
          <a:bodyPr>
            <a:normAutofit/>
          </a:bodyPr>
          <a:lstStyle/>
          <a:p>
            <a:pPr marL="0" indent="0">
              <a:buNone/>
            </a:pPr>
            <a:r>
              <a:rPr lang="en-US" sz="2200"/>
              <a:t>CAUSES:</a:t>
            </a:r>
          </a:p>
          <a:p>
            <a:pPr marL="914400" lvl="1" indent="-457200">
              <a:buFont typeface="+mj-lt"/>
              <a:buAutoNum type="arabicPeriod"/>
            </a:pPr>
            <a:r>
              <a:rPr lang="en-US" sz="2200"/>
              <a:t>Falls are the most common </a:t>
            </a:r>
          </a:p>
          <a:p>
            <a:pPr marL="914400" lvl="1" indent="-457200">
              <a:buFont typeface="+mj-lt"/>
              <a:buAutoNum type="arabicPeriod"/>
            </a:pPr>
            <a:r>
              <a:rPr lang="en-US" sz="2200"/>
              <a:t>Motor vehicle collisions </a:t>
            </a:r>
          </a:p>
          <a:p>
            <a:pPr marL="914400" lvl="1" indent="-457200">
              <a:buFont typeface="+mj-lt"/>
              <a:buAutoNum type="arabicPeriod"/>
            </a:pPr>
            <a:r>
              <a:rPr lang="en-US" sz="2200"/>
              <a:t>Burns.</a:t>
            </a:r>
          </a:p>
          <a:p>
            <a:endParaRPr lang="en-US" sz="2200"/>
          </a:p>
          <a:p>
            <a:pPr marL="0" indent="0">
              <a:buNone/>
            </a:pPr>
            <a:r>
              <a:rPr lang="en-US" sz="2200" b="1" i="1" u="sng"/>
              <a:t>IN THE ELDERLY YOU MUST DETERMINE IF THE TRAUMA WAS A MECHANICAL PROCESS OR A RESULT OF A SYSTEMIC CONDITION THAT COULD PUT THE PATIENT AT RISK FOR ADDITIONAL FALLS. </a:t>
            </a:r>
          </a:p>
        </p:txBody>
      </p:sp>
      <p:pic>
        <p:nvPicPr>
          <p:cNvPr id="4" name="Picture 3">
            <a:extLst>
              <a:ext uri="{FF2B5EF4-FFF2-40B4-BE49-F238E27FC236}">
                <a16:creationId xmlns:a16="http://schemas.microsoft.com/office/drawing/2014/main" id="{ECB81AE3-7C6E-224E-82C0-363147B19D03}"/>
              </a:ext>
            </a:extLst>
          </p:cNvPr>
          <p:cNvPicPr>
            <a:picLocks noChangeAspect="1"/>
          </p:cNvPicPr>
          <p:nvPr/>
        </p:nvPicPr>
        <p:blipFill rotWithShape="1">
          <a:blip r:embed="rId2"/>
          <a:srcRect l="15708" r="8925" b="-1"/>
          <a:stretch/>
        </p:blipFill>
        <p:spPr>
          <a:xfrm>
            <a:off x="6516716" y="2386585"/>
            <a:ext cx="5015484" cy="3660185"/>
          </a:xfrm>
          <a:prstGeom prst="rect">
            <a:avLst/>
          </a:prstGeom>
        </p:spPr>
      </p:pic>
    </p:spTree>
    <p:extLst>
      <p:ext uri="{BB962C8B-B14F-4D97-AF65-F5344CB8AC3E}">
        <p14:creationId xmlns:p14="http://schemas.microsoft.com/office/powerpoint/2010/main" val="30112514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D278FF-66D7-1742-9C5F-2B5942E79AD9}"/>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CONCLUSION</a:t>
            </a:r>
          </a:p>
        </p:txBody>
      </p:sp>
      <p:graphicFrame>
        <p:nvGraphicFramePr>
          <p:cNvPr id="5" name="Content Placeholder 2">
            <a:extLst>
              <a:ext uri="{FF2B5EF4-FFF2-40B4-BE49-F238E27FC236}">
                <a16:creationId xmlns:a16="http://schemas.microsoft.com/office/drawing/2014/main" id="{5C8EBEB1-69BB-46BB-A6B9-C35F46F66F4A}"/>
              </a:ext>
            </a:extLst>
          </p:cNvPr>
          <p:cNvGraphicFramePr>
            <a:graphicFrameLocks noGrp="1"/>
          </p:cNvGraphicFramePr>
          <p:nvPr>
            <p:ph idx="1"/>
            <p:extLst>
              <p:ext uri="{D42A27DB-BD31-4B8C-83A1-F6EECF244321}">
                <p14:modId xmlns:p14="http://schemas.microsoft.com/office/powerpoint/2010/main" val="2537403754"/>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987780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Humans balancing on pencil concept">
            <a:extLst>
              <a:ext uri="{FF2B5EF4-FFF2-40B4-BE49-F238E27FC236}">
                <a16:creationId xmlns:a16="http://schemas.microsoft.com/office/drawing/2014/main" id="{9269FB17-1ED8-43AE-AEC3-B60AEC3EB738}"/>
              </a:ext>
            </a:extLst>
          </p:cNvPr>
          <p:cNvPicPr>
            <a:picLocks noChangeAspect="1"/>
          </p:cNvPicPr>
          <p:nvPr/>
        </p:nvPicPr>
        <p:blipFill rotWithShape="1">
          <a:blip r:embed="rId2"/>
          <a:srcRect t="12292" b="3438"/>
          <a:stretch/>
        </p:blipFill>
        <p:spPr>
          <a:xfrm>
            <a:off x="20" y="10"/>
            <a:ext cx="12191980" cy="6857990"/>
          </a:xfrm>
          <a:prstGeom prst="rect">
            <a:avLst/>
          </a:prstGeom>
        </p:spPr>
      </p:pic>
      <p:sp>
        <p:nvSpPr>
          <p:cNvPr id="1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 name="Title 3">
            <a:extLst>
              <a:ext uri="{FF2B5EF4-FFF2-40B4-BE49-F238E27FC236}">
                <a16:creationId xmlns:a16="http://schemas.microsoft.com/office/drawing/2014/main" id="{F27216A8-ADCB-D744-93C0-570A6E2B82B7}"/>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dirty="0"/>
              <a:t>AND ONE MORE THING</a:t>
            </a:r>
          </a:p>
        </p:txBody>
      </p:sp>
      <p:sp>
        <p:nvSpPr>
          <p:cNvPr id="5" name="Text Placeholder 4">
            <a:extLst>
              <a:ext uri="{FF2B5EF4-FFF2-40B4-BE49-F238E27FC236}">
                <a16:creationId xmlns:a16="http://schemas.microsoft.com/office/drawing/2014/main" id="{42D8DB07-59A5-C448-AA88-E2741C26AB4F}"/>
              </a:ext>
            </a:extLst>
          </p:cNvPr>
          <p:cNvSpPr>
            <a:spLocks noGrp="1"/>
          </p:cNvSpPr>
          <p:nvPr>
            <p:ph type="body" idx="1"/>
          </p:nvPr>
        </p:nvSpPr>
        <p:spPr>
          <a:xfrm>
            <a:off x="7782910" y="5242675"/>
            <a:ext cx="4330262" cy="683284"/>
          </a:xfrm>
        </p:spPr>
        <p:txBody>
          <a:bodyPr vert="horz" lIns="91440" tIns="45720" rIns="91440" bIns="45720" rtlCol="0">
            <a:normAutofit/>
          </a:bodyPr>
          <a:lstStyle/>
          <a:p>
            <a:pPr algn="ctr"/>
            <a:endParaRPr lang="en-US" sz="2000">
              <a:solidFill>
                <a:schemeClr val="tx1"/>
              </a:solidFill>
            </a:endParaRPr>
          </a:p>
        </p:txBody>
      </p:sp>
      <p:cxnSp>
        <p:nvCxnSpPr>
          <p:cNvPr id="13" name="Straight Connector 1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68718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9DA88A-E1B1-4640-B9FD-E0C1B14B21B8}"/>
              </a:ext>
            </a:extLst>
          </p:cNvPr>
          <p:cNvSpPr>
            <a:spLocks noGrp="1"/>
          </p:cNvSpPr>
          <p:nvPr>
            <p:ph type="title"/>
          </p:nvPr>
        </p:nvSpPr>
        <p:spPr>
          <a:xfrm>
            <a:off x="838199" y="4428000"/>
            <a:ext cx="6143626" cy="1400400"/>
          </a:xfrm>
        </p:spPr>
        <p:txBody>
          <a:bodyPr vert="horz" wrap="square" lIns="91440" tIns="45720" rIns="91440" bIns="45720" rtlCol="0" anchor="b">
            <a:normAutofit/>
          </a:bodyPr>
          <a:lstStyle/>
          <a:p>
            <a:r>
              <a:rPr lang="en-US" sz="5600" kern="1200" dirty="0">
                <a:solidFill>
                  <a:schemeClr val="bg1"/>
                </a:solidFill>
                <a:latin typeface="+mj-lt"/>
                <a:ea typeface="+mj-ea"/>
                <a:cs typeface="+mj-cs"/>
              </a:rPr>
              <a:t>SHOW RESPECT</a:t>
            </a:r>
          </a:p>
        </p:txBody>
      </p:sp>
      <p:pic>
        <p:nvPicPr>
          <p:cNvPr id="5" name="Content Placeholder 4">
            <a:extLst>
              <a:ext uri="{FF2B5EF4-FFF2-40B4-BE49-F238E27FC236}">
                <a16:creationId xmlns:a16="http://schemas.microsoft.com/office/drawing/2014/main" id="{D35392D8-0FC4-4E41-82BC-8E7F8BE39C3C}"/>
              </a:ext>
            </a:extLst>
          </p:cNvPr>
          <p:cNvPicPr>
            <a:picLocks noGrp="1" noChangeAspect="1"/>
          </p:cNvPicPr>
          <p:nvPr>
            <p:ph idx="1"/>
          </p:nvPr>
        </p:nvPicPr>
        <p:blipFill rotWithShape="1">
          <a:blip r:embed="rId2"/>
          <a:srcRect t="28524" r="1" b="21117"/>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6" name="Content Placeholder 4">
            <a:extLst>
              <a:ext uri="{FF2B5EF4-FFF2-40B4-BE49-F238E27FC236}">
                <a16:creationId xmlns:a16="http://schemas.microsoft.com/office/drawing/2014/main" id="{ADE9E334-2CAF-B945-9384-ED10CA8B4B81}"/>
              </a:ext>
            </a:extLst>
          </p:cNvPr>
          <p:cNvPicPr>
            <a:picLocks noChangeAspect="1"/>
          </p:cNvPicPr>
          <p:nvPr/>
        </p:nvPicPr>
        <p:blipFill rotWithShape="1">
          <a:blip r:embed="rId3"/>
          <a:srcRect t="3762" r="-1" b="-1"/>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22" name="Group 21">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23" name="Freeform: Shape 22">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2845078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B4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B113EE-89C2-B94A-A359-9053FF25348C}"/>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a:normAutofit/>
          </a:bodyPr>
          <a:lstStyle/>
          <a:p>
            <a:pPr algn="ctr"/>
            <a:r>
              <a:rPr lang="en-US" sz="2600">
                <a:solidFill>
                  <a:srgbClr val="FFFFFF"/>
                </a:solidFill>
              </a:rPr>
              <a:t>https://www.youtube.com/watch?v=eC2xpus_wJk</a:t>
            </a:r>
          </a:p>
        </p:txBody>
      </p:sp>
      <p:pic>
        <p:nvPicPr>
          <p:cNvPr id="4" name="Online Media 3" descr="Greenville Fire Department accepts lip-sync challenge">
            <a:hlinkClick r:id="" action="ppaction://media"/>
            <a:extLst>
              <a:ext uri="{FF2B5EF4-FFF2-40B4-BE49-F238E27FC236}">
                <a16:creationId xmlns:a16="http://schemas.microsoft.com/office/drawing/2014/main" id="{DE31B54B-4387-2F42-9F71-7AED307118E0}"/>
              </a:ext>
            </a:extLst>
          </p:cNvPr>
          <p:cNvPicPr>
            <a:picLocks noRot="1" noChangeAspect="1"/>
          </p:cNvPicPr>
          <p:nvPr>
            <a:videoFile r:link="rId1"/>
          </p:nvPr>
        </p:nvPicPr>
        <p:blipFill>
          <a:blip r:embed="rId3"/>
          <a:stretch>
            <a:fillRect/>
          </a:stretch>
        </p:blipFill>
        <p:spPr>
          <a:xfrm>
            <a:off x="4038600" y="1313299"/>
            <a:ext cx="5471054" cy="3091146"/>
          </a:xfrm>
          <a:prstGeom prst="rect">
            <a:avLst/>
          </a:prstGeom>
        </p:spPr>
      </p:pic>
      <p:sp>
        <p:nvSpPr>
          <p:cNvPr id="26" name="Content Placeholder 7">
            <a:extLst>
              <a:ext uri="{FF2B5EF4-FFF2-40B4-BE49-F238E27FC236}">
                <a16:creationId xmlns:a16="http://schemas.microsoft.com/office/drawing/2014/main" id="{67295A17-5161-4D83-A20C-762DA18DDA57}"/>
              </a:ext>
            </a:extLst>
          </p:cNvPr>
          <p:cNvSpPr>
            <a:spLocks noGrp="1"/>
          </p:cNvSpPr>
          <p:nvPr>
            <p:ph idx="1"/>
          </p:nvPr>
        </p:nvSpPr>
        <p:spPr>
          <a:xfrm>
            <a:off x="4038600" y="4884873"/>
            <a:ext cx="7188199" cy="1292090"/>
          </a:xfrm>
        </p:spPr>
        <p:txBody>
          <a:bodyPr>
            <a:normAutofit/>
          </a:bodyPr>
          <a:lstStyle/>
          <a:p>
            <a:pPr marL="0" indent="0">
              <a:buNone/>
            </a:pPr>
            <a:r>
              <a:rPr lang="en-US" sz="2400" dirty="0"/>
              <a:t>CURIOUS MINDS WANT TO KNOW…..WHAT  REALLY GOES ON AT THE FIRE STATION??????</a:t>
            </a:r>
          </a:p>
        </p:txBody>
      </p:sp>
    </p:spTree>
    <p:extLst>
      <p:ext uri="{BB962C8B-B14F-4D97-AF65-F5344CB8AC3E}">
        <p14:creationId xmlns:p14="http://schemas.microsoft.com/office/powerpoint/2010/main" val="393979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7FD88BCC-F8B2-B440-82DB-1157499C8015}"/>
              </a:ext>
            </a:extLst>
          </p:cNvPr>
          <p:cNvPicPr>
            <a:picLocks noGrp="1" noChangeAspect="1"/>
          </p:cNvPicPr>
          <p:nvPr>
            <p:ph idx="4294967295"/>
          </p:nvPr>
        </p:nvPicPr>
        <p:blipFill>
          <a:blip r:embed="rId2"/>
          <a:stretch>
            <a:fillRect/>
          </a:stretch>
        </p:blipFill>
        <p:spPr>
          <a:xfrm>
            <a:off x="1244329" y="0"/>
            <a:ext cx="9703341" cy="6858000"/>
          </a:xfrm>
        </p:spPr>
      </p:pic>
    </p:spTree>
    <p:extLst>
      <p:ext uri="{BB962C8B-B14F-4D97-AF65-F5344CB8AC3E}">
        <p14:creationId xmlns:p14="http://schemas.microsoft.com/office/powerpoint/2010/main" val="16948469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D0B7F-DB25-9343-9FB7-746D7245851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956B17-09AE-874B-9C3F-E2DA12AA8DA3}"/>
              </a:ext>
            </a:extLst>
          </p:cNvPr>
          <p:cNvSpPr>
            <a:spLocks noGrp="1"/>
          </p:cNvSpPr>
          <p:nvPr>
            <p:ph idx="1"/>
          </p:nvPr>
        </p:nvSpPr>
        <p:spPr/>
        <p:txBody>
          <a:bodyPr/>
          <a:lstStyle/>
          <a:p>
            <a:r>
              <a:rPr lang="en-US" dirty="0"/>
              <a:t>Frailty assessment has been embedded in routine care for patients requiring emergency care in the United Kingdom (UK). Applying simple frailty assessment tools using, for example, the Clinical Frailty Scale (CFS) was shown recently to independently predict 30-day mortality, inpatient delirium, and increased care level at discharge in trauma patients aged ≥65 years.</a:t>
            </a:r>
            <a:r>
              <a:rPr lang="en-US" baseline="30000" dirty="0">
                <a:hlinkClick r:id="rId2"/>
              </a:rPr>
              <a:t>25</a:t>
            </a:r>
            <a:r>
              <a:rPr lang="en-US" dirty="0"/>
              <a:t> The application of the CFS in emergency care was determined to be feasible, reliable, and accurate.</a:t>
            </a:r>
            <a:r>
              <a:rPr lang="en-US" baseline="30000" dirty="0">
                <a:hlinkClick r:id="rId3"/>
              </a:rPr>
              <a:t>26</a:t>
            </a:r>
            <a:r>
              <a:rPr lang="en-US" dirty="0"/>
              <a:t> However, compliance to frailty attuned scores in prehospital care may impact their effectiveness in such setting as previous evidence showed that paramedics’ compliance with trauma triage tools varied from a rate of 21% to 93%.</a:t>
            </a:r>
            <a:r>
              <a:rPr lang="en-US" baseline="30000" dirty="0">
                <a:hlinkClick r:id="rId4"/>
              </a:rPr>
              <a:t>27</a:t>
            </a:r>
            <a:endParaRPr lang="en-US" dirty="0"/>
          </a:p>
        </p:txBody>
      </p:sp>
    </p:spTree>
    <p:extLst>
      <p:ext uri="{BB962C8B-B14F-4D97-AF65-F5344CB8AC3E}">
        <p14:creationId xmlns:p14="http://schemas.microsoft.com/office/powerpoint/2010/main" val="19100794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D0B7F-DB25-9343-9FB7-746D72458515}"/>
              </a:ext>
            </a:extLst>
          </p:cNvPr>
          <p:cNvSpPr>
            <a:spLocks noGrp="1"/>
          </p:cNvSpPr>
          <p:nvPr>
            <p:ph type="title"/>
          </p:nvPr>
        </p:nvSpPr>
        <p:spPr/>
        <p:txBody>
          <a:bodyPr/>
          <a:lstStyle/>
          <a:p>
            <a:endParaRPr lang="en-US"/>
          </a:p>
        </p:txBody>
      </p:sp>
      <p:graphicFrame>
        <p:nvGraphicFramePr>
          <p:cNvPr id="5" name="Content Placeholder 4">
            <a:extLst>
              <a:ext uri="{FF2B5EF4-FFF2-40B4-BE49-F238E27FC236}">
                <a16:creationId xmlns:a16="http://schemas.microsoft.com/office/drawing/2014/main" id="{99B5F105-2AB6-E743-AE21-02A9E9CFF7C4}"/>
              </a:ext>
            </a:extLst>
          </p:cNvPr>
          <p:cNvGraphicFramePr>
            <a:graphicFrameLocks noGrp="1"/>
          </p:cNvGraphicFramePr>
          <p:nvPr>
            <p:ph idx="1"/>
          </p:nvPr>
        </p:nvGraphicFramePr>
        <p:xfrm>
          <a:off x="2060485" y="1797512"/>
          <a:ext cx="8071030" cy="4407564"/>
        </p:xfrm>
        <a:graphic>
          <a:graphicData uri="http://schemas.openxmlformats.org/drawingml/2006/table">
            <a:tbl>
              <a:tblPr/>
              <a:tblGrid>
                <a:gridCol w="1614206">
                  <a:extLst>
                    <a:ext uri="{9D8B030D-6E8A-4147-A177-3AD203B41FA5}">
                      <a16:colId xmlns:a16="http://schemas.microsoft.com/office/drawing/2014/main" val="2609721899"/>
                    </a:ext>
                  </a:extLst>
                </a:gridCol>
                <a:gridCol w="1614206">
                  <a:extLst>
                    <a:ext uri="{9D8B030D-6E8A-4147-A177-3AD203B41FA5}">
                      <a16:colId xmlns:a16="http://schemas.microsoft.com/office/drawing/2014/main" val="3721837285"/>
                    </a:ext>
                  </a:extLst>
                </a:gridCol>
                <a:gridCol w="1614206">
                  <a:extLst>
                    <a:ext uri="{9D8B030D-6E8A-4147-A177-3AD203B41FA5}">
                      <a16:colId xmlns:a16="http://schemas.microsoft.com/office/drawing/2014/main" val="2929017428"/>
                    </a:ext>
                  </a:extLst>
                </a:gridCol>
                <a:gridCol w="1614206">
                  <a:extLst>
                    <a:ext uri="{9D8B030D-6E8A-4147-A177-3AD203B41FA5}">
                      <a16:colId xmlns:a16="http://schemas.microsoft.com/office/drawing/2014/main" val="4269285624"/>
                    </a:ext>
                  </a:extLst>
                </a:gridCol>
                <a:gridCol w="1614206">
                  <a:extLst>
                    <a:ext uri="{9D8B030D-6E8A-4147-A177-3AD203B41FA5}">
                      <a16:colId xmlns:a16="http://schemas.microsoft.com/office/drawing/2014/main" val="1940290154"/>
                    </a:ext>
                  </a:extLst>
                </a:gridCol>
              </a:tblGrid>
              <a:tr h="912377">
                <a:tc>
                  <a:txBody>
                    <a:bodyPr/>
                    <a:lstStyle/>
                    <a:p>
                      <a:pPr fontAlgn="t"/>
                      <a:r>
                        <a:rPr lang="en-US" sz="1400">
                          <a:effectLst/>
                        </a:rPr>
                        <a:t>Inaba et al, (2003)</a:t>
                      </a:r>
                      <a:r>
                        <a:rPr lang="en-US" sz="1400" baseline="30000">
                          <a:solidFill>
                            <a:srgbClr val="2F4A8B"/>
                          </a:solidFill>
                          <a:effectLst/>
                          <a:hlinkClick r:id="rId2"/>
                        </a:rPr>
                        <a:t>49</a:t>
                      </a:r>
                      <a:endParaRPr lang="en-US" sz="1400">
                        <a:effectLst/>
                      </a:endParaRPr>
                    </a:p>
                  </a:txBody>
                  <a:tcPr marL="70183" marR="70183" marT="35091" marB="35091">
                    <a:lnL>
                      <a:noFill/>
                    </a:lnL>
                    <a:lnR>
                      <a:noFill/>
                    </a:lnR>
                    <a:lnT>
                      <a:noFill/>
                    </a:lnT>
                    <a:lnB>
                      <a:noFill/>
                    </a:lnB>
                    <a:solidFill>
                      <a:srgbClr val="FFFCF0"/>
                    </a:solidFill>
                  </a:tcPr>
                </a:tc>
                <a:tc>
                  <a:txBody>
                    <a:bodyPr/>
                    <a:lstStyle/>
                    <a:p>
                      <a:pPr fontAlgn="t"/>
                      <a:r>
                        <a:rPr lang="en-US" sz="1400">
                          <a:effectLst/>
                        </a:rPr>
                        <a:t>≥65 years injured patients. (ISS mean =21.4 ± 10.5)</a:t>
                      </a:r>
                    </a:p>
                  </a:txBody>
                  <a:tcPr marL="70183" marR="70183" marT="35091" marB="35091">
                    <a:lnL>
                      <a:noFill/>
                    </a:lnL>
                    <a:lnR>
                      <a:noFill/>
                    </a:lnR>
                    <a:lnT>
                      <a:noFill/>
                    </a:lnT>
                    <a:lnB>
                      <a:noFill/>
                    </a:lnB>
                    <a:solidFill>
                      <a:srgbClr val="FFFCF0"/>
                    </a:solidFill>
                  </a:tcPr>
                </a:tc>
                <a:tc>
                  <a:txBody>
                    <a:bodyPr/>
                    <a:lstStyle/>
                    <a:p>
                      <a:pPr fontAlgn="t"/>
                      <a:r>
                        <a:rPr lang="en-US" sz="1400">
                          <a:effectLst/>
                        </a:rPr>
                        <a:t>171</a:t>
                      </a:r>
                    </a:p>
                  </a:txBody>
                  <a:tcPr marL="70183" marR="70183" marT="35091" marB="35091">
                    <a:lnL>
                      <a:noFill/>
                    </a:lnL>
                    <a:lnR>
                      <a:noFill/>
                    </a:lnR>
                    <a:lnT>
                      <a:noFill/>
                    </a:lnT>
                    <a:lnB>
                      <a:noFill/>
                    </a:lnB>
                    <a:solidFill>
                      <a:srgbClr val="FFFCF0"/>
                    </a:solidFill>
                  </a:tcPr>
                </a:tc>
                <a:tc>
                  <a:txBody>
                    <a:bodyPr/>
                    <a:lstStyle/>
                    <a:p>
                      <a:pPr fontAlgn="t"/>
                      <a:r>
                        <a:rPr lang="en-US" sz="1400">
                          <a:effectLst/>
                        </a:rPr>
                        <a:t>The mean follow-up period was 2.8 years (range, 1.5–4.5 years).</a:t>
                      </a:r>
                    </a:p>
                  </a:txBody>
                  <a:tcPr marL="70183" marR="70183" marT="35091" marB="35091">
                    <a:lnL>
                      <a:noFill/>
                    </a:lnL>
                    <a:lnR>
                      <a:noFill/>
                    </a:lnR>
                    <a:lnT>
                      <a:noFill/>
                    </a:lnT>
                    <a:lnB>
                      <a:noFill/>
                    </a:lnB>
                    <a:solidFill>
                      <a:srgbClr val="FFFCF0"/>
                    </a:solidFill>
                  </a:tcPr>
                </a:tc>
                <a:tc>
                  <a:txBody>
                    <a:bodyPr/>
                    <a:lstStyle/>
                    <a:p>
                      <a:pPr fontAlgn="t"/>
                      <a:r>
                        <a:rPr lang="en-US" sz="1400">
                          <a:effectLst/>
                        </a:rPr>
                        <a:t>From April 1, 1996, to March 31, 1999.</a:t>
                      </a:r>
                    </a:p>
                  </a:txBody>
                  <a:tcPr marL="70183" marR="70183" marT="35091" marB="35091">
                    <a:lnL>
                      <a:noFill/>
                    </a:lnL>
                    <a:lnR>
                      <a:noFill/>
                    </a:lnR>
                    <a:lnT>
                      <a:noFill/>
                    </a:lnT>
                    <a:lnB>
                      <a:noFill/>
                    </a:lnB>
                    <a:solidFill>
                      <a:srgbClr val="FFFCF0"/>
                    </a:solidFill>
                  </a:tcPr>
                </a:tc>
                <a:extLst>
                  <a:ext uri="{0D108BD9-81ED-4DB2-BD59-A6C34878D82A}">
                    <a16:rowId xmlns:a16="http://schemas.microsoft.com/office/drawing/2014/main" val="365117448"/>
                  </a:ext>
                </a:extLst>
              </a:tr>
              <a:tr h="3438961">
                <a:tc gridSpan="5">
                  <a:txBody>
                    <a:bodyPr/>
                    <a:lstStyle/>
                    <a:p>
                      <a:pPr fontAlgn="t">
                        <a:buFont typeface="Arial" panose="020B0604020202020204" pitchFamily="34" charset="0"/>
                        <a:buChar char="•"/>
                      </a:pPr>
                      <a:r>
                        <a:rPr lang="en-US" sz="1400" b="1" dirty="0">
                          <a:effectLst/>
                        </a:rPr>
                        <a:t>Findings:</a:t>
                      </a:r>
                      <a:endParaRPr lang="en-US" sz="1400" dirty="0">
                        <a:effectLst/>
                      </a:endParaRPr>
                    </a:p>
                    <a:p>
                      <a:pPr fontAlgn="t">
                        <a:buFont typeface="Arial" panose="020B0604020202020204" pitchFamily="34" charset="0"/>
                        <a:buChar char="•"/>
                      </a:pPr>
                      <a:r>
                        <a:rPr lang="en-US" sz="1400" dirty="0">
                          <a:effectLst/>
                        </a:rPr>
                        <a:t>Following trauma, 82% of the patients in the study had physiotherapy and occupational therapy during their initial hospitalization. Eighty-one percent of these continued to had rehabilitation post discharge.</a:t>
                      </a:r>
                    </a:p>
                    <a:p>
                      <a:pPr fontAlgn="t">
                        <a:buFont typeface="Arial" panose="020B0604020202020204" pitchFamily="34" charset="0"/>
                        <a:buChar char="•"/>
                      </a:pPr>
                      <a:r>
                        <a:rPr lang="en-US" sz="1400" dirty="0">
                          <a:effectLst/>
                        </a:rPr>
                        <a:t>Older patients aged ≥65 years had a LOS in-hospital of 22 ± 33 days compared to those aged &lt;65 years (15 ± 20 days) (P &lt;0.001).</a:t>
                      </a:r>
                    </a:p>
                    <a:p>
                      <a:pPr fontAlgn="t">
                        <a:buFont typeface="Arial" panose="020B0604020202020204" pitchFamily="34" charset="0"/>
                        <a:buChar char="•"/>
                      </a:pPr>
                      <a:r>
                        <a:rPr lang="en-US" sz="1400" dirty="0">
                          <a:effectLst/>
                        </a:rPr>
                        <a:t>14% of the patients were still having rehabilitation at long-term follow-up.</a:t>
                      </a:r>
                    </a:p>
                    <a:p>
                      <a:pPr fontAlgn="t">
                        <a:buFont typeface="Arial" panose="020B0604020202020204" pitchFamily="34" charset="0"/>
                        <a:buChar char="•"/>
                      </a:pPr>
                      <a:r>
                        <a:rPr lang="en-US" sz="1400" dirty="0">
                          <a:effectLst/>
                        </a:rPr>
                        <a:t>36% of the study patients were discharged home at various levels of care, 32% were discharged to a specialized rehabilitation unit, 24% were discharged to a local acute care hospital, and 9% were discharged to a chronic care institution.</a:t>
                      </a:r>
                    </a:p>
                    <a:p>
                      <a:pPr fontAlgn="t">
                        <a:buFont typeface="Arial" panose="020B0604020202020204" pitchFamily="34" charset="0"/>
                        <a:buChar char="•"/>
                      </a:pPr>
                      <a:r>
                        <a:rPr lang="en-US" sz="1400" dirty="0">
                          <a:effectLst/>
                        </a:rPr>
                        <a:t>Prior to trauma, 125 (98%) of the study patients lived independently at home, only one patient had home care, and two patients were dependents on a spouse due to at least one of the following reasons: meal preparation, household cleaning and maintenance, personal care, and medication administration.</a:t>
                      </a:r>
                    </a:p>
                    <a:p>
                      <a:pPr fontAlgn="t">
                        <a:buFont typeface="Arial" panose="020B0604020202020204" pitchFamily="34" charset="0"/>
                        <a:buChar char="•"/>
                      </a:pPr>
                      <a:r>
                        <a:rPr lang="en-US" sz="1400" dirty="0">
                          <a:effectLst/>
                        </a:rPr>
                        <a:t>By using these exact criteria, only 80 (63%) (P &lt; 0.001) of the study patients at the long-term follow-up post trauma were independent at home. The remaining patients were dependents at various level, with 26 (20%) relying on home care, 5 (4%) relying on a spouse, 9 (7%) relying on a family member, and 8 (6%) relying on nursing care at an institution.</a:t>
                      </a:r>
                    </a:p>
                  </a:txBody>
                  <a:tcPr marL="70183" marR="70183" marT="35091" marB="35091">
                    <a:lnL>
                      <a:noFill/>
                    </a:lnL>
                    <a:lnR>
                      <a:noFill/>
                    </a:lnR>
                    <a:lnT>
                      <a:noFill/>
                    </a:lnT>
                    <a:lnB>
                      <a:noFill/>
                    </a:lnB>
                    <a:solidFill>
                      <a:srgbClr val="FFFC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56194288"/>
                  </a:ext>
                </a:extLst>
              </a:tr>
            </a:tbl>
          </a:graphicData>
        </a:graphic>
      </p:graphicFrame>
    </p:spTree>
    <p:extLst>
      <p:ext uri="{BB962C8B-B14F-4D97-AF65-F5344CB8AC3E}">
        <p14:creationId xmlns:p14="http://schemas.microsoft.com/office/powerpoint/2010/main" val="39477570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3D2F7-6343-A245-B9C5-452648E5C102}"/>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BB04696C-A30C-A54D-8E94-DEDC802E9ECC}"/>
              </a:ext>
            </a:extLst>
          </p:cNvPr>
          <p:cNvGraphicFramePr>
            <a:graphicFrameLocks noGrp="1"/>
          </p:cNvGraphicFramePr>
          <p:nvPr>
            <p:ph idx="1"/>
          </p:nvPr>
        </p:nvGraphicFramePr>
        <p:xfrm>
          <a:off x="3117405" y="1825625"/>
          <a:ext cx="5957190" cy="4351337"/>
        </p:xfrm>
        <a:graphic>
          <a:graphicData uri="http://schemas.openxmlformats.org/drawingml/2006/table">
            <a:tbl>
              <a:tblPr/>
              <a:tblGrid>
                <a:gridCol w="1191438">
                  <a:extLst>
                    <a:ext uri="{9D8B030D-6E8A-4147-A177-3AD203B41FA5}">
                      <a16:colId xmlns:a16="http://schemas.microsoft.com/office/drawing/2014/main" val="1424718208"/>
                    </a:ext>
                  </a:extLst>
                </a:gridCol>
                <a:gridCol w="1191438">
                  <a:extLst>
                    <a:ext uri="{9D8B030D-6E8A-4147-A177-3AD203B41FA5}">
                      <a16:colId xmlns:a16="http://schemas.microsoft.com/office/drawing/2014/main" val="1452015994"/>
                    </a:ext>
                  </a:extLst>
                </a:gridCol>
                <a:gridCol w="1191438">
                  <a:extLst>
                    <a:ext uri="{9D8B030D-6E8A-4147-A177-3AD203B41FA5}">
                      <a16:colId xmlns:a16="http://schemas.microsoft.com/office/drawing/2014/main" val="3748322633"/>
                    </a:ext>
                  </a:extLst>
                </a:gridCol>
                <a:gridCol w="1191438">
                  <a:extLst>
                    <a:ext uri="{9D8B030D-6E8A-4147-A177-3AD203B41FA5}">
                      <a16:colId xmlns:a16="http://schemas.microsoft.com/office/drawing/2014/main" val="3150938999"/>
                    </a:ext>
                  </a:extLst>
                </a:gridCol>
                <a:gridCol w="1191438">
                  <a:extLst>
                    <a:ext uri="{9D8B030D-6E8A-4147-A177-3AD203B41FA5}">
                      <a16:colId xmlns:a16="http://schemas.microsoft.com/office/drawing/2014/main" val="3689437321"/>
                    </a:ext>
                  </a:extLst>
                </a:gridCol>
              </a:tblGrid>
              <a:tr h="362611">
                <a:tc>
                  <a:txBody>
                    <a:bodyPr/>
                    <a:lstStyle/>
                    <a:p>
                      <a:pPr algn="ctr" fontAlgn="t"/>
                      <a:r>
                        <a:rPr lang="en-US" sz="1000">
                          <a:effectLst/>
                        </a:rPr>
                        <a:t>Study</a:t>
                      </a:r>
                    </a:p>
                  </a:txBody>
                  <a:tcPr marL="51802" marR="51802" marT="25901" marB="25901">
                    <a:lnL>
                      <a:noFill/>
                    </a:lnL>
                    <a:lnR>
                      <a:noFill/>
                    </a:lnR>
                    <a:lnT>
                      <a:noFill/>
                    </a:lnT>
                    <a:lnB>
                      <a:noFill/>
                    </a:lnB>
                  </a:tcPr>
                </a:tc>
                <a:tc>
                  <a:txBody>
                    <a:bodyPr/>
                    <a:lstStyle/>
                    <a:p>
                      <a:pPr algn="ctr" fontAlgn="t"/>
                      <a:r>
                        <a:rPr lang="en-US" sz="1000">
                          <a:effectLst/>
                        </a:rPr>
                        <a:t>Population</a:t>
                      </a:r>
                    </a:p>
                  </a:txBody>
                  <a:tcPr marL="51802" marR="51802" marT="25901" marB="25901">
                    <a:lnL>
                      <a:noFill/>
                    </a:lnL>
                    <a:lnR>
                      <a:noFill/>
                    </a:lnR>
                    <a:lnT>
                      <a:noFill/>
                    </a:lnT>
                    <a:lnB>
                      <a:noFill/>
                    </a:lnB>
                  </a:tcPr>
                </a:tc>
                <a:tc>
                  <a:txBody>
                    <a:bodyPr/>
                    <a:lstStyle/>
                    <a:p>
                      <a:pPr algn="ctr" fontAlgn="t"/>
                      <a:r>
                        <a:rPr lang="en-US" sz="1000">
                          <a:effectLst/>
                        </a:rPr>
                        <a:t>No. of Patients</a:t>
                      </a:r>
                    </a:p>
                  </a:txBody>
                  <a:tcPr marL="51802" marR="51802" marT="25901" marB="25901">
                    <a:lnL>
                      <a:noFill/>
                    </a:lnL>
                    <a:lnR>
                      <a:noFill/>
                    </a:lnR>
                    <a:lnT>
                      <a:noFill/>
                    </a:lnT>
                    <a:lnB>
                      <a:noFill/>
                    </a:lnB>
                  </a:tcPr>
                </a:tc>
                <a:tc>
                  <a:txBody>
                    <a:bodyPr/>
                    <a:lstStyle/>
                    <a:p>
                      <a:pPr algn="ctr" fontAlgn="t"/>
                      <a:r>
                        <a:rPr lang="en-US" sz="1000">
                          <a:effectLst/>
                        </a:rPr>
                        <a:t>Measured Outcomes</a:t>
                      </a:r>
                    </a:p>
                  </a:txBody>
                  <a:tcPr marL="51802" marR="51802" marT="25901" marB="25901">
                    <a:lnL>
                      <a:noFill/>
                    </a:lnL>
                    <a:lnR>
                      <a:noFill/>
                    </a:lnR>
                    <a:lnT>
                      <a:noFill/>
                    </a:lnT>
                    <a:lnB>
                      <a:noFill/>
                    </a:lnB>
                  </a:tcPr>
                </a:tc>
                <a:tc>
                  <a:txBody>
                    <a:bodyPr/>
                    <a:lstStyle/>
                    <a:p>
                      <a:pPr algn="ctr" fontAlgn="t"/>
                      <a:r>
                        <a:rPr lang="en-US" sz="1000">
                          <a:effectLst/>
                        </a:rPr>
                        <a:t>Data Collection Period</a:t>
                      </a:r>
                    </a:p>
                  </a:txBody>
                  <a:tcPr marL="51802" marR="51802" marT="25901" marB="25901">
                    <a:lnL>
                      <a:noFill/>
                    </a:lnL>
                    <a:lnR>
                      <a:noFill/>
                    </a:lnR>
                    <a:lnT>
                      <a:noFill/>
                    </a:lnT>
                    <a:lnB>
                      <a:noFill/>
                    </a:lnB>
                  </a:tcPr>
                </a:tc>
                <a:extLst>
                  <a:ext uri="{0D108BD9-81ED-4DB2-BD59-A6C34878D82A}">
                    <a16:rowId xmlns:a16="http://schemas.microsoft.com/office/drawing/2014/main" val="2034931717"/>
                  </a:ext>
                </a:extLst>
              </a:tr>
              <a:tr h="518016">
                <a:tc>
                  <a:txBody>
                    <a:bodyPr/>
                    <a:lstStyle/>
                    <a:p>
                      <a:pPr fontAlgn="t"/>
                      <a:r>
                        <a:rPr lang="en-US" sz="1000">
                          <a:effectLst/>
                        </a:rPr>
                        <a:t>Garwe et al, (2020)</a:t>
                      </a:r>
                      <a:r>
                        <a:rPr lang="en-US" sz="1000" baseline="30000">
                          <a:solidFill>
                            <a:srgbClr val="2F4A8B"/>
                          </a:solidFill>
                          <a:effectLst/>
                          <a:hlinkClick r:id="rId2"/>
                        </a:rPr>
                        <a:t>65</a:t>
                      </a:r>
                      <a:endParaRPr lang="en-US" sz="1000">
                        <a:effectLst/>
                      </a:endParaRPr>
                    </a:p>
                  </a:txBody>
                  <a:tcPr marL="51802" marR="51802" marT="25901" marB="25901">
                    <a:lnL>
                      <a:noFill/>
                    </a:lnL>
                    <a:lnR>
                      <a:noFill/>
                    </a:lnR>
                    <a:lnT>
                      <a:noFill/>
                    </a:lnT>
                    <a:lnB>
                      <a:noFill/>
                    </a:lnB>
                  </a:tcPr>
                </a:tc>
                <a:tc>
                  <a:txBody>
                    <a:bodyPr/>
                    <a:lstStyle/>
                    <a:p>
                      <a:pPr fontAlgn="t"/>
                      <a:r>
                        <a:rPr lang="en-US" sz="1000" b="1">
                          <a:effectLst/>
                        </a:rPr>
                        <a:t>≥</a:t>
                      </a:r>
                      <a:r>
                        <a:rPr lang="en-US" sz="1000">
                          <a:effectLst/>
                        </a:rPr>
                        <a:t>55 years trauma patients with at least an ISS of 9.</a:t>
                      </a:r>
                    </a:p>
                  </a:txBody>
                  <a:tcPr marL="51802" marR="51802" marT="25901" marB="25901">
                    <a:lnL>
                      <a:noFill/>
                    </a:lnL>
                    <a:lnR>
                      <a:noFill/>
                    </a:lnR>
                    <a:lnT>
                      <a:noFill/>
                    </a:lnT>
                    <a:lnB>
                      <a:noFill/>
                    </a:lnB>
                  </a:tcPr>
                </a:tc>
                <a:tc>
                  <a:txBody>
                    <a:bodyPr/>
                    <a:lstStyle/>
                    <a:p>
                      <a:pPr fontAlgn="t"/>
                      <a:r>
                        <a:rPr lang="en-US" sz="1000">
                          <a:effectLst/>
                        </a:rPr>
                        <a:t>25,288</a:t>
                      </a:r>
                    </a:p>
                  </a:txBody>
                  <a:tcPr marL="51802" marR="51802" marT="25901" marB="25901">
                    <a:lnL>
                      <a:noFill/>
                    </a:lnL>
                    <a:lnR>
                      <a:noFill/>
                    </a:lnR>
                    <a:lnT>
                      <a:noFill/>
                    </a:lnT>
                    <a:lnB>
                      <a:noFill/>
                    </a:lnB>
                  </a:tcPr>
                </a:tc>
                <a:tc>
                  <a:txBody>
                    <a:bodyPr/>
                    <a:lstStyle/>
                    <a:p>
                      <a:pPr fontAlgn="t"/>
                      <a:r>
                        <a:rPr lang="en-US" sz="1000">
                          <a:effectLst/>
                        </a:rPr>
                        <a:t>30-day in-hospital mortality.</a:t>
                      </a:r>
                    </a:p>
                  </a:txBody>
                  <a:tcPr marL="51802" marR="51802" marT="25901" marB="25901">
                    <a:lnL>
                      <a:noFill/>
                    </a:lnL>
                    <a:lnR>
                      <a:noFill/>
                    </a:lnR>
                    <a:lnT>
                      <a:noFill/>
                    </a:lnT>
                    <a:lnB>
                      <a:noFill/>
                    </a:lnB>
                  </a:tcPr>
                </a:tc>
                <a:tc>
                  <a:txBody>
                    <a:bodyPr/>
                    <a:lstStyle/>
                    <a:p>
                      <a:pPr fontAlgn="t"/>
                      <a:r>
                        <a:rPr lang="en-US" sz="1000">
                          <a:effectLst/>
                        </a:rPr>
                        <a:t>Between 2005 and 2014.</a:t>
                      </a:r>
                    </a:p>
                  </a:txBody>
                  <a:tcPr marL="51802" marR="51802" marT="25901" marB="25901">
                    <a:lnL>
                      <a:noFill/>
                    </a:lnL>
                    <a:lnR>
                      <a:noFill/>
                    </a:lnR>
                    <a:lnT>
                      <a:noFill/>
                    </a:lnT>
                    <a:lnB>
                      <a:noFill/>
                    </a:lnB>
                  </a:tcPr>
                </a:tc>
                <a:extLst>
                  <a:ext uri="{0D108BD9-81ED-4DB2-BD59-A6C34878D82A}">
                    <a16:rowId xmlns:a16="http://schemas.microsoft.com/office/drawing/2014/main" val="544726814"/>
                  </a:ext>
                </a:extLst>
              </a:tr>
              <a:tr h="3470710">
                <a:tc gridSpan="5">
                  <a:txBody>
                    <a:bodyPr/>
                    <a:lstStyle/>
                    <a:p>
                      <a:pPr fontAlgn="t">
                        <a:buFont typeface="Arial" panose="020B0604020202020204" pitchFamily="34" charset="0"/>
                        <a:buChar char="•"/>
                      </a:pPr>
                      <a:r>
                        <a:rPr lang="en-US" sz="1000" b="1" dirty="0">
                          <a:effectLst/>
                        </a:rPr>
                        <a:t>Findings:</a:t>
                      </a:r>
                      <a:endParaRPr lang="en-US" sz="1000" dirty="0">
                        <a:effectLst/>
                      </a:endParaRPr>
                    </a:p>
                    <a:p>
                      <a:pPr fontAlgn="t">
                        <a:buFont typeface="Arial" panose="020B0604020202020204" pitchFamily="34" charset="0"/>
                        <a:buChar char="•"/>
                      </a:pPr>
                      <a:r>
                        <a:rPr lang="en-US" sz="1000" dirty="0">
                          <a:effectLst/>
                        </a:rPr>
                        <a:t>Patients treated at MTCs had longer length of in-hospital stay (mean [±SD], 7.6 [7.2] vs 5.8 [5.6], P &lt;0.0001) and higher proportion of overall unadjusted mortality compared to patients treated at non-TCs (number [%], 1118 [10.2%] vs 1081 [7.5%], P &lt;0.0001).</a:t>
                      </a:r>
                    </a:p>
                    <a:p>
                      <a:pPr fontAlgn="t">
                        <a:buFont typeface="Arial" panose="020B0604020202020204" pitchFamily="34" charset="0"/>
                        <a:buChar char="•"/>
                      </a:pPr>
                      <a:r>
                        <a:rPr lang="en-US" sz="1000" dirty="0">
                          <a:effectLst/>
                        </a:rPr>
                        <a:t>The majority of deaths in both groups occurred within 7 days of hospital admission (805 [72%] deaths at MTCs and 817 [75.6%] at non-TCs).</a:t>
                      </a:r>
                    </a:p>
                    <a:p>
                      <a:pPr fontAlgn="t">
                        <a:buFont typeface="Arial" panose="020B0604020202020204" pitchFamily="34" charset="0"/>
                        <a:buChar char="•"/>
                      </a:pPr>
                      <a:r>
                        <a:rPr lang="en-US" sz="1000" dirty="0">
                          <a:effectLst/>
                        </a:rPr>
                        <a:t>The analysis of 7-day survival, after the adjustment for potential confounders, showed that the treatment of patients at MTCs was significantly associated with lower rates of death and was more significantly stronger for patients aged &lt;65 years (HR [95% CI], 0.45 [0.36–0.56]) compared to patients aged ≥65 years (HR [95% CI], 0.65 [0.58–0.73]).</a:t>
                      </a:r>
                    </a:p>
                    <a:p>
                      <a:pPr fontAlgn="t">
                        <a:buFont typeface="Arial" panose="020B0604020202020204" pitchFamily="34" charset="0"/>
                        <a:buChar char="•"/>
                      </a:pPr>
                      <a:r>
                        <a:rPr lang="en-US" sz="1000" dirty="0">
                          <a:effectLst/>
                        </a:rPr>
                        <a:t>Beyond 7 days, the survival benefit of the treatment at MTCs was observed (HR [95% CI], 0.68 [0.56–0.83]). The treatment at non-MTCs was associated with constantly higher 30-day cumulative risk of death.</a:t>
                      </a:r>
                    </a:p>
                    <a:p>
                      <a:pPr fontAlgn="t">
                        <a:buFont typeface="Arial" panose="020B0604020202020204" pitchFamily="34" charset="0"/>
                        <a:buChar char="•"/>
                      </a:pPr>
                      <a:r>
                        <a:rPr lang="en-US" sz="1000" dirty="0">
                          <a:effectLst/>
                        </a:rPr>
                        <a:t>Of the study population, 18,643 were initially transported to non-MTCs. 4305 (23%) were then transferred to MTCs within 24 hours. The estimated crude mortality was significantly higher among patients who were transferred (9.2% vs 7.5%, P = 0.0005). The adjusted 30-day cumulative death risk was consistently higher in patient treated at non-MTCs compared to patients those transferred to MTCs.</a:t>
                      </a:r>
                    </a:p>
                    <a:p>
                      <a:pPr fontAlgn="t">
                        <a:buFont typeface="Arial" panose="020B0604020202020204" pitchFamily="34" charset="0"/>
                        <a:buChar char="•"/>
                      </a:pPr>
                      <a:r>
                        <a:rPr lang="en-US" sz="1000" dirty="0">
                          <a:effectLst/>
                        </a:rPr>
                        <a:t>The restricted analysis for trauma patients with an ISS &gt;15 marginally strengthened the protective effect of treatment at MTCs (the results were not shown).</a:t>
                      </a:r>
                    </a:p>
                    <a:p>
                      <a:pPr fontAlgn="t">
                        <a:buFont typeface="Arial" panose="020B0604020202020204" pitchFamily="34" charset="0"/>
                        <a:buChar char="•"/>
                      </a:pPr>
                      <a:r>
                        <a:rPr lang="en-US" sz="1000" dirty="0">
                          <a:effectLst/>
                        </a:rPr>
                        <a:t>The propensity-adjusted survival analysis showed that transferring patients to MTCs was associated with significantly lower 30-day mortality for patients aged &lt;65 years (HR [95% CI], 0.36 [0.27–0.49]) and also for patients aged ≥65 years (HR [95% CI], 0.55 [0.48–0.64]) (After the adjustment for the propensity to be transferred, ISS, presence of a serious head injury, and presence of a penetrating injury).</a:t>
                      </a:r>
                    </a:p>
                  </a:txBody>
                  <a:tcPr marL="51802" marR="51802" marT="25901" marB="25901">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88192399"/>
                  </a:ext>
                </a:extLst>
              </a:tr>
            </a:tbl>
          </a:graphicData>
        </a:graphic>
      </p:graphicFrame>
      <p:sp>
        <p:nvSpPr>
          <p:cNvPr id="5" name="Rectangle 1">
            <a:extLst>
              <a:ext uri="{FF2B5EF4-FFF2-40B4-BE49-F238E27FC236}">
                <a16:creationId xmlns:a16="http://schemas.microsoft.com/office/drawing/2014/main" id="{7F53F086-4273-2B48-AC02-D6DEC645930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Times New Roman" panose="02020603050405020304" pitchFamily="18" charset="0"/>
              </a:rPr>
              <a:t>Benefits of MTC Access for Older Trauma Patients</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857016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CA231-DD42-4B4B-A7C2-0B251AD61E9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8D1F65E-F202-6C48-92BC-411307C8855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2033576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FC627C4-C18F-3D4A-B31F-AC1142132936}"/>
              </a:ext>
            </a:extLst>
          </p:cNvPr>
          <p:cNvGraphicFramePr>
            <a:graphicFrameLocks noGrp="1"/>
          </p:cNvGraphicFramePr>
          <p:nvPr>
            <p:ph idx="4294967295"/>
            <p:extLst>
              <p:ext uri="{D42A27DB-BD31-4B8C-83A1-F6EECF244321}">
                <p14:modId xmlns:p14="http://schemas.microsoft.com/office/powerpoint/2010/main" val="2911108636"/>
              </p:ext>
            </p:extLst>
          </p:nvPr>
        </p:nvGraphicFramePr>
        <p:xfrm>
          <a:off x="0" y="630195"/>
          <a:ext cx="8266671" cy="5548018"/>
        </p:xfrm>
        <a:graphic>
          <a:graphicData uri="http://schemas.openxmlformats.org/drawingml/2006/table">
            <a:tbl>
              <a:tblPr/>
              <a:tblGrid>
                <a:gridCol w="2755557">
                  <a:extLst>
                    <a:ext uri="{9D8B030D-6E8A-4147-A177-3AD203B41FA5}">
                      <a16:colId xmlns:a16="http://schemas.microsoft.com/office/drawing/2014/main" val="637027394"/>
                    </a:ext>
                  </a:extLst>
                </a:gridCol>
                <a:gridCol w="2755557">
                  <a:extLst>
                    <a:ext uri="{9D8B030D-6E8A-4147-A177-3AD203B41FA5}">
                      <a16:colId xmlns:a16="http://schemas.microsoft.com/office/drawing/2014/main" val="3526071717"/>
                    </a:ext>
                  </a:extLst>
                </a:gridCol>
                <a:gridCol w="2755557">
                  <a:extLst>
                    <a:ext uri="{9D8B030D-6E8A-4147-A177-3AD203B41FA5}">
                      <a16:colId xmlns:a16="http://schemas.microsoft.com/office/drawing/2014/main" val="2715602083"/>
                    </a:ext>
                  </a:extLst>
                </a:gridCol>
              </a:tblGrid>
              <a:tr h="188026">
                <a:tc>
                  <a:txBody>
                    <a:bodyPr/>
                    <a:lstStyle/>
                    <a:p>
                      <a:pPr algn="ctr" fontAlgn="t"/>
                      <a:r>
                        <a:rPr lang="en-US" sz="1000">
                          <a:effectLst/>
                        </a:rPr>
                        <a:t>Study</a:t>
                      </a:r>
                    </a:p>
                  </a:txBody>
                  <a:tcPr marL="36876" marR="36876" marT="18438" marB="18438">
                    <a:lnL>
                      <a:noFill/>
                    </a:lnL>
                    <a:lnR>
                      <a:noFill/>
                    </a:lnR>
                    <a:lnT>
                      <a:noFill/>
                    </a:lnT>
                    <a:lnB>
                      <a:noFill/>
                    </a:lnB>
                  </a:tcPr>
                </a:tc>
                <a:tc>
                  <a:txBody>
                    <a:bodyPr/>
                    <a:lstStyle/>
                    <a:p>
                      <a:pPr algn="ctr" fontAlgn="t"/>
                      <a:r>
                        <a:rPr lang="en-US" sz="1000">
                          <a:effectLst/>
                        </a:rPr>
                        <a:t>Measured Factors</a:t>
                      </a:r>
                    </a:p>
                  </a:txBody>
                  <a:tcPr marL="36876" marR="36876" marT="18438" marB="18438">
                    <a:lnL>
                      <a:noFill/>
                    </a:lnL>
                    <a:lnR>
                      <a:noFill/>
                    </a:lnR>
                    <a:lnT>
                      <a:noFill/>
                    </a:lnT>
                    <a:lnB>
                      <a:noFill/>
                    </a:lnB>
                  </a:tcPr>
                </a:tc>
                <a:tc>
                  <a:txBody>
                    <a:bodyPr/>
                    <a:lstStyle/>
                    <a:p>
                      <a:pPr algn="ctr" fontAlgn="t"/>
                      <a:r>
                        <a:rPr lang="en-US" sz="1000">
                          <a:effectLst/>
                        </a:rPr>
                        <a:t>Findings</a:t>
                      </a:r>
                    </a:p>
                  </a:txBody>
                  <a:tcPr marL="36876" marR="36876" marT="18438" marB="18438">
                    <a:lnL>
                      <a:noFill/>
                    </a:lnL>
                    <a:lnR>
                      <a:noFill/>
                    </a:lnR>
                    <a:lnT>
                      <a:noFill/>
                    </a:lnT>
                    <a:lnB>
                      <a:noFill/>
                    </a:lnB>
                  </a:tcPr>
                </a:tc>
                <a:extLst>
                  <a:ext uri="{0D108BD9-81ED-4DB2-BD59-A6C34878D82A}">
                    <a16:rowId xmlns:a16="http://schemas.microsoft.com/office/drawing/2014/main" val="447004118"/>
                  </a:ext>
                </a:extLst>
              </a:tr>
              <a:tr h="1457202">
                <a:tc>
                  <a:txBody>
                    <a:bodyPr/>
                    <a:lstStyle/>
                    <a:p>
                      <a:pPr fontAlgn="t"/>
                      <a:r>
                        <a:rPr lang="en-US" sz="1000">
                          <a:effectLst/>
                        </a:rPr>
                        <a:t>Garwe et al, (2017)</a:t>
                      </a:r>
                      <a:r>
                        <a:rPr lang="en-US" sz="1000" baseline="30000">
                          <a:solidFill>
                            <a:srgbClr val="2F4A8B"/>
                          </a:solidFill>
                          <a:effectLst/>
                          <a:hlinkClick r:id="rId2"/>
                        </a:rPr>
                        <a:t>7</a:t>
                      </a:r>
                      <a:endParaRPr lang="en-US" sz="1000">
                        <a:effectLst/>
                      </a:endParaRPr>
                    </a:p>
                  </a:txBody>
                  <a:tcPr marL="36876" marR="36876" marT="18438" marB="18438">
                    <a:lnL>
                      <a:noFill/>
                    </a:lnL>
                    <a:lnR>
                      <a:noFill/>
                    </a:lnR>
                    <a:lnT>
                      <a:noFill/>
                    </a:lnT>
                    <a:lnB>
                      <a:noFill/>
                    </a:lnB>
                  </a:tcPr>
                </a:tc>
                <a:tc>
                  <a:txBody>
                    <a:bodyPr/>
                    <a:lstStyle/>
                    <a:p>
                      <a:pPr fontAlgn="t"/>
                      <a:r>
                        <a:rPr lang="en-US" sz="1000" dirty="0">
                          <a:effectLst/>
                        </a:rPr>
                        <a:t>Distance to MTCs.</a:t>
                      </a:r>
                    </a:p>
                  </a:txBody>
                  <a:tcPr marL="36876" marR="36876" marT="18438" marB="18438">
                    <a:lnL>
                      <a:noFill/>
                    </a:lnL>
                    <a:lnR>
                      <a:noFill/>
                    </a:lnR>
                    <a:lnT>
                      <a:noFill/>
                    </a:lnT>
                    <a:lnB>
                      <a:noFill/>
                    </a:lnB>
                  </a:tcPr>
                </a:tc>
                <a:tc>
                  <a:txBody>
                    <a:bodyPr/>
                    <a:lstStyle/>
                    <a:p>
                      <a:pPr fontAlgn="t">
                        <a:buFont typeface="Arial" panose="020B0604020202020204" pitchFamily="34" charset="0"/>
                        <a:buChar char="•"/>
                      </a:pPr>
                      <a:r>
                        <a:rPr lang="en-US" sz="1000">
                          <a:effectLst/>
                        </a:rPr>
                        <a:t>Older trauma patients were slightly injured in regions slightly away from MTCs compared to younger adults (47 vs 44 miles, P &lt; 0.001).</a:t>
                      </a:r>
                    </a:p>
                    <a:p>
                      <a:pPr fontAlgn="t">
                        <a:buFont typeface="Arial" panose="020B0604020202020204" pitchFamily="34" charset="0"/>
                        <a:buChar char="•"/>
                      </a:pPr>
                      <a:r>
                        <a:rPr lang="en-US" sz="1000">
                          <a:effectLst/>
                        </a:rPr>
                        <a:t>The study showed that even when older persons were injured in places close to MTCs, they were less likely to be transported to these centres.</a:t>
                      </a:r>
                    </a:p>
                  </a:txBody>
                  <a:tcPr marL="36876" marR="36876" marT="18438" marB="18438">
                    <a:lnL>
                      <a:noFill/>
                    </a:lnL>
                    <a:lnR>
                      <a:noFill/>
                    </a:lnR>
                    <a:lnT>
                      <a:noFill/>
                    </a:lnT>
                    <a:lnB>
                      <a:noFill/>
                    </a:lnB>
                  </a:tcPr>
                </a:tc>
                <a:extLst>
                  <a:ext uri="{0D108BD9-81ED-4DB2-BD59-A6C34878D82A}">
                    <a16:rowId xmlns:a16="http://schemas.microsoft.com/office/drawing/2014/main" val="1017427443"/>
                  </a:ext>
                </a:extLst>
              </a:tr>
              <a:tr h="1598221">
                <a:tc>
                  <a:txBody>
                    <a:bodyPr/>
                    <a:lstStyle/>
                    <a:p>
                      <a:pPr fontAlgn="t"/>
                      <a:r>
                        <a:rPr lang="en-US" sz="1000">
                          <a:effectLst/>
                        </a:rPr>
                        <a:t>Newgard et al, (2016)</a:t>
                      </a:r>
                      <a:r>
                        <a:rPr lang="en-US" sz="1000" baseline="30000">
                          <a:solidFill>
                            <a:srgbClr val="2F4A8B"/>
                          </a:solidFill>
                          <a:effectLst/>
                          <a:hlinkClick r:id="rId3"/>
                        </a:rPr>
                        <a:t>13</a:t>
                      </a:r>
                      <a:endParaRPr lang="en-US" sz="1000">
                        <a:effectLst/>
                      </a:endParaRPr>
                    </a:p>
                  </a:txBody>
                  <a:tcPr marL="36876" marR="36876" marT="18438" marB="18438">
                    <a:lnL>
                      <a:noFill/>
                    </a:lnL>
                    <a:lnR>
                      <a:noFill/>
                    </a:lnR>
                    <a:lnT>
                      <a:noFill/>
                    </a:lnT>
                    <a:lnB>
                      <a:noFill/>
                    </a:lnB>
                  </a:tcPr>
                </a:tc>
                <a:tc>
                  <a:txBody>
                    <a:bodyPr/>
                    <a:lstStyle/>
                    <a:p>
                      <a:pPr fontAlgn="t"/>
                      <a:r>
                        <a:rPr lang="en-US" sz="1000">
                          <a:effectLst/>
                        </a:rPr>
                        <a:t>Patient or Relative Choice.</a:t>
                      </a:r>
                    </a:p>
                  </a:txBody>
                  <a:tcPr marL="36876" marR="36876" marT="18438" marB="18438">
                    <a:lnL>
                      <a:noFill/>
                    </a:lnL>
                    <a:lnR>
                      <a:noFill/>
                    </a:lnR>
                    <a:lnT>
                      <a:noFill/>
                    </a:lnT>
                    <a:lnB>
                      <a:noFill/>
                    </a:lnB>
                  </a:tcPr>
                </a:tc>
                <a:tc>
                  <a:txBody>
                    <a:bodyPr/>
                    <a:lstStyle/>
                    <a:p>
                      <a:pPr fontAlgn="t">
                        <a:buFont typeface="Arial" panose="020B0604020202020204" pitchFamily="34" charset="0"/>
                        <a:buChar char="•"/>
                      </a:pPr>
                      <a:r>
                        <a:rPr lang="en-US" sz="1000">
                          <a:effectLst/>
                        </a:rPr>
                        <a:t>&gt;72% of hospital selections in the prehospital phase were made by patient or relative choice.</a:t>
                      </a:r>
                    </a:p>
                    <a:p>
                      <a:pPr fontAlgn="t">
                        <a:buFont typeface="Arial" panose="020B0604020202020204" pitchFamily="34" charset="0"/>
                        <a:buChar char="•"/>
                      </a:pPr>
                      <a:r>
                        <a:rPr lang="en-US" sz="1000">
                          <a:effectLst/>
                        </a:rPr>
                        <a:t>The study explored the role of patient or relative choice and found inconsistent results.</a:t>
                      </a:r>
                    </a:p>
                    <a:p>
                      <a:pPr fontAlgn="t">
                        <a:buFont typeface="Arial" panose="020B0604020202020204" pitchFamily="34" charset="0"/>
                        <a:buChar char="•"/>
                      </a:pPr>
                      <a:r>
                        <a:rPr lang="en-US" sz="1000">
                          <a:effectLst/>
                        </a:rPr>
                        <a:t>It was highlighted that including this factor as a measure in the triage criteria is difficult due to its subjectivity and the variations between the patients.</a:t>
                      </a:r>
                    </a:p>
                  </a:txBody>
                  <a:tcPr marL="36876" marR="36876" marT="18438" marB="18438">
                    <a:lnL>
                      <a:noFill/>
                    </a:lnL>
                    <a:lnR>
                      <a:noFill/>
                    </a:lnR>
                    <a:lnT>
                      <a:noFill/>
                    </a:lnT>
                    <a:lnB>
                      <a:noFill/>
                    </a:lnB>
                  </a:tcPr>
                </a:tc>
                <a:extLst>
                  <a:ext uri="{0D108BD9-81ED-4DB2-BD59-A6C34878D82A}">
                    <a16:rowId xmlns:a16="http://schemas.microsoft.com/office/drawing/2014/main" val="4013546921"/>
                  </a:ext>
                </a:extLst>
              </a:tr>
              <a:tr h="2303319">
                <a:tc>
                  <a:txBody>
                    <a:bodyPr/>
                    <a:lstStyle/>
                    <a:p>
                      <a:pPr fontAlgn="t"/>
                      <a:r>
                        <a:rPr lang="en-US" sz="1000">
                          <a:effectLst/>
                        </a:rPr>
                        <a:t>Chang et al, (2008)</a:t>
                      </a:r>
                      <a:r>
                        <a:rPr lang="en-US" sz="1000" baseline="30000">
                          <a:solidFill>
                            <a:srgbClr val="2F4A8B"/>
                          </a:solidFill>
                          <a:effectLst/>
                          <a:hlinkClick r:id="rId4"/>
                        </a:rPr>
                        <a:t>4</a:t>
                      </a:r>
                      <a:endParaRPr lang="en-US" sz="1000">
                        <a:effectLst/>
                      </a:endParaRPr>
                    </a:p>
                  </a:txBody>
                  <a:tcPr marL="36876" marR="36876" marT="18438" marB="18438">
                    <a:lnL>
                      <a:noFill/>
                    </a:lnL>
                    <a:lnR>
                      <a:noFill/>
                    </a:lnR>
                    <a:lnT>
                      <a:noFill/>
                    </a:lnT>
                    <a:lnB>
                      <a:noFill/>
                    </a:lnB>
                  </a:tcPr>
                </a:tc>
                <a:tc>
                  <a:txBody>
                    <a:bodyPr/>
                    <a:lstStyle/>
                    <a:p>
                      <a:pPr fontAlgn="t"/>
                      <a:r>
                        <a:rPr lang="en-US" sz="1000">
                          <a:effectLst/>
                        </a:rPr>
                        <a:t>Training, Unfamiliarity with protocols, and Possible Ageism.</a:t>
                      </a:r>
                    </a:p>
                  </a:txBody>
                  <a:tcPr marL="36876" marR="36876" marT="18438" marB="18438">
                    <a:lnL>
                      <a:noFill/>
                    </a:lnL>
                    <a:lnR>
                      <a:noFill/>
                    </a:lnR>
                    <a:lnT>
                      <a:noFill/>
                    </a:lnT>
                    <a:lnB>
                      <a:noFill/>
                    </a:lnB>
                  </a:tcPr>
                </a:tc>
                <a:tc>
                  <a:txBody>
                    <a:bodyPr/>
                    <a:lstStyle/>
                    <a:p>
                      <a:pPr fontAlgn="t">
                        <a:buFont typeface="Arial" panose="020B0604020202020204" pitchFamily="34" charset="0"/>
                        <a:buChar char="•"/>
                      </a:pPr>
                      <a:r>
                        <a:rPr lang="en-US" sz="1000" dirty="0">
                          <a:effectLst/>
                        </a:rPr>
                        <a:t>Surveys of EMS personnel looking into the reasons of destination non-compliance for positively triaged older trauma patients showed that insufficient training to manage older trauma patients could be the major contributor for this issue (20%) followed by unfamiliarity with protocols (10%) ageism (such as feeling older people are not worth the extra expenditure [5%] and poor prognoses [2%]), and feeling unwelcomed when bringing patients to an MTC (2%) respectively.</a:t>
                      </a:r>
                    </a:p>
                  </a:txBody>
                  <a:tcPr marL="36876" marR="36876" marT="18438" marB="18438">
                    <a:lnL>
                      <a:noFill/>
                    </a:lnL>
                    <a:lnR>
                      <a:noFill/>
                    </a:lnR>
                    <a:lnT>
                      <a:noFill/>
                    </a:lnT>
                    <a:lnB>
                      <a:noFill/>
                    </a:lnB>
                  </a:tcPr>
                </a:tc>
                <a:extLst>
                  <a:ext uri="{0D108BD9-81ED-4DB2-BD59-A6C34878D82A}">
                    <a16:rowId xmlns:a16="http://schemas.microsoft.com/office/drawing/2014/main" val="2948287733"/>
                  </a:ext>
                </a:extLst>
              </a:tr>
            </a:tbl>
          </a:graphicData>
        </a:graphic>
      </p:graphicFrame>
      <p:sp>
        <p:nvSpPr>
          <p:cNvPr id="5" name="Rectangle 1">
            <a:extLst>
              <a:ext uri="{FF2B5EF4-FFF2-40B4-BE49-F238E27FC236}">
                <a16:creationId xmlns:a16="http://schemas.microsoft.com/office/drawing/2014/main" id="{3A392F6A-6351-0045-9F0F-0587ED3B3919}"/>
              </a:ext>
            </a:extLst>
          </p:cNvPr>
          <p:cNvSpPr>
            <a:spLocks noChangeArrowheads="1"/>
          </p:cNvSpPr>
          <p:nvPr/>
        </p:nvSpPr>
        <p:spPr bwMode="auto">
          <a:xfrm>
            <a:off x="0" y="0"/>
            <a:ext cx="12192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Times New Roman" panose="02020603050405020304" pitchFamily="18" charset="0"/>
              </a:rPr>
              <a:t>Assessment of Other Factors Not Related to Prehospital Trauma Triage Criteria</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585779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2185</TotalTime>
  <Words>5205</Words>
  <Application>Microsoft Macintosh PowerPoint</Application>
  <PresentationFormat>Widescreen</PresentationFormat>
  <Paragraphs>524</Paragraphs>
  <Slides>108</Slides>
  <Notes>0</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108</vt:i4>
      </vt:variant>
    </vt:vector>
  </HeadingPairs>
  <TitlesOfParts>
    <vt:vector size="114" baseType="lpstr">
      <vt:lpstr>Arial</vt:lpstr>
      <vt:lpstr>Calibri</vt:lpstr>
      <vt:lpstr>Calibri Light</vt:lpstr>
      <vt:lpstr>Helvetica</vt:lpstr>
      <vt:lpstr>Times New Roman</vt:lpstr>
      <vt:lpstr>Office Theme</vt:lpstr>
      <vt:lpstr>GERIATRIC TRAUMA</vt:lpstr>
      <vt:lpstr>EPIDEMIOLOGY</vt:lpstr>
      <vt:lpstr>GERIATRIC CHANGES </vt:lpstr>
      <vt:lpstr>GERIATRICS CHANGES</vt:lpstr>
      <vt:lpstr>GERIATRIC CHANGES</vt:lpstr>
      <vt:lpstr>YOUTHFUL TRAUMA</vt:lpstr>
      <vt:lpstr>GERIATRIC TRAUMA</vt:lpstr>
      <vt:lpstr>ETIOLOGY OF GERIATRIC TRAUMA</vt:lpstr>
      <vt:lpstr>ETIOLOGY</vt:lpstr>
      <vt:lpstr>ETIOLOGY OF FALLS</vt:lpstr>
      <vt:lpstr>PATHOPHYSIOLOGY OF GETTING OLD</vt:lpstr>
      <vt:lpstr>PATHOPHYSIOLOGY</vt:lpstr>
      <vt:lpstr>PATHOPHYSIOLOGY</vt:lpstr>
      <vt:lpstr>PATHOPHYSIOLOGY</vt:lpstr>
      <vt:lpstr>PATHOPHYSIOLOGY</vt:lpstr>
      <vt:lpstr>PATHOPHYSIOLOGY</vt:lpstr>
      <vt:lpstr>PATHOPHYSIOLOGY</vt:lpstr>
      <vt:lpstr>PATHOPHYSIOLOGY</vt:lpstr>
      <vt:lpstr>PATHOPHYSIOLOGY</vt:lpstr>
      <vt:lpstr>PATHOPHYSIOLOGY</vt:lpstr>
      <vt:lpstr>https://www.youtube.com/watch?v=vFRkSB46bl8</vt:lpstr>
      <vt:lpstr>PATHOPHYSIOLOGY</vt:lpstr>
      <vt:lpstr>PATHOPHYSIOLOGY</vt:lpstr>
      <vt:lpstr>PATHOPHYSIOLOGY</vt:lpstr>
      <vt:lpstr>PowerPoint Presentation</vt:lpstr>
      <vt:lpstr>GERIATRIC TRAUMA</vt:lpstr>
      <vt:lpstr>TRAUMA TRIAGE</vt:lpstr>
      <vt:lpstr>TRAUMA TRIAGE</vt:lpstr>
      <vt:lpstr>TRAUMA TRIAGE</vt:lpstr>
      <vt:lpstr>HISTORY AND PHYSICIAL</vt:lpstr>
      <vt:lpstr>HISTORY AND PHYSICIAL</vt:lpstr>
      <vt:lpstr>HISTORY AND PHYSICAL</vt:lpstr>
      <vt:lpstr>HISTORY AND PHYSICAL</vt:lpstr>
      <vt:lpstr>HISTORY AND PHYSICAL</vt:lpstr>
      <vt:lpstr>HISTORY AND PHYSICIAL</vt:lpstr>
      <vt:lpstr>EVALUATION</vt:lpstr>
      <vt:lpstr>https://www.youtube.com/watch?v=64fcupSbbgs</vt:lpstr>
      <vt:lpstr>CASE #1</vt:lpstr>
      <vt:lpstr>EMS</vt:lpstr>
      <vt:lpstr>EMS</vt:lpstr>
      <vt:lpstr>BROCKTON HOSPITAL</vt:lpstr>
      <vt:lpstr>BROCKTON HOSPITAL</vt:lpstr>
      <vt:lpstr>BROCKTON HOSPITAL</vt:lpstr>
      <vt:lpstr>BROCKTON HOSPITAL</vt:lpstr>
      <vt:lpstr>BROCKTON HOSPITAL</vt:lpstr>
      <vt:lpstr>BROCKTON HOSPITAL</vt:lpstr>
      <vt:lpstr>BROCKTON HOSPITAL</vt:lpstr>
      <vt:lpstr>BROCKTON HOSPITAL</vt:lpstr>
      <vt:lpstr>BROCKTON HOSPITAL</vt:lpstr>
      <vt:lpstr>EPILOGUE</vt:lpstr>
      <vt:lpstr>CASE #2: AMBULANCE</vt:lpstr>
      <vt:lpstr>CASE #2: AMBULANCE</vt:lpstr>
      <vt:lpstr>CASE #2 BROCKTON HOSPITAL</vt:lpstr>
      <vt:lpstr>CASE #2 BROCKTON HOSPITAL</vt:lpstr>
      <vt:lpstr>CASE #2 BROCKTON HOSPITAL</vt:lpstr>
      <vt:lpstr>CASE #2 BROCKTON HOSPITAL</vt:lpstr>
      <vt:lpstr>CASE #2 BROCKTON HOSPITAL</vt:lpstr>
      <vt:lpstr>CASE #2 BROCKTON HOSPITAL</vt:lpstr>
      <vt:lpstr>EVALUATION</vt:lpstr>
      <vt:lpstr>EVALUATION</vt:lpstr>
      <vt:lpstr>SELECTIVE SPINAL IMMOBILIZATION</vt:lpstr>
      <vt:lpstr>SELECTIVE SPINAL IMMOBILIZATION</vt:lpstr>
      <vt:lpstr>SELECTIVE SPINAL IMMOBILIZATION</vt:lpstr>
      <vt:lpstr>SELECTIVE SPINAL IMMOBILIZATION</vt:lpstr>
      <vt:lpstr>EVALUATION</vt:lpstr>
      <vt:lpstr>CASE #3</vt:lpstr>
      <vt:lpstr>CASE #3</vt:lpstr>
      <vt:lpstr>CASE #3</vt:lpstr>
      <vt:lpstr>CASE #3</vt:lpstr>
      <vt:lpstr>CASE #3</vt:lpstr>
      <vt:lpstr>EVALUATION</vt:lpstr>
      <vt:lpstr>EVALUATION</vt:lpstr>
      <vt:lpstr>EVALUATION</vt:lpstr>
      <vt:lpstr>PREHOSPITAL TRIAGE</vt:lpstr>
      <vt:lpstr>PREHOSPITAL TRIAGE</vt:lpstr>
      <vt:lpstr>PREHOSPITAL TRIAGE</vt:lpstr>
      <vt:lpstr>PREHOSPITAL TRIAGE BIAS</vt:lpstr>
      <vt:lpstr>Geriatric Trauma Myths and Misperceptions: Part 1 &amp; 2 </vt:lpstr>
      <vt:lpstr>GERIATRIC MYTHS</vt:lpstr>
      <vt:lpstr>GERIATRIC MYTHS</vt:lpstr>
      <vt:lpstr>GERIATRIC MYTHS</vt:lpstr>
      <vt:lpstr>GERIATRIC MYTHS</vt:lpstr>
      <vt:lpstr>GERIATRIC MYTHS</vt:lpstr>
      <vt:lpstr>BACK TO TRIAGING</vt:lpstr>
      <vt:lpstr>VITALS</vt:lpstr>
      <vt:lpstr>FRAILTY INDEX</vt:lpstr>
      <vt:lpstr>INJURY SEVERITY SCORE</vt:lpstr>
      <vt:lpstr>https://www.youtube.com/watch?v=e1JLerUfkdk</vt:lpstr>
      <vt:lpstr>OEMS TRAUMA POINT OF ENTRY</vt:lpstr>
      <vt:lpstr>CONCLUSION</vt:lpstr>
      <vt:lpstr>AND ONE MORE THING</vt:lpstr>
      <vt:lpstr>SHOW RESPECT</vt:lpstr>
      <vt:lpstr>https://www.youtube.com/watch?v=eC2xpus_wJk</vt:lpstr>
      <vt:lpstr>PowerPoint Presentation</vt:lpstr>
      <vt:lpstr>PowerPoint Presentation</vt:lpstr>
      <vt:lpstr>PowerPoint Presentation</vt:lpstr>
      <vt:lpstr>PowerPoint Presentation</vt:lpstr>
      <vt:lpstr>PowerPoint Presentation</vt:lpstr>
      <vt:lpstr>PowerPoint Presentation</vt:lpstr>
      <vt:lpstr>injuries</vt:lpstr>
      <vt:lpstr>tbi</vt:lpstr>
      <vt:lpstr>TRAUMA EVALUATION</vt:lpstr>
      <vt:lpstr>ems</vt:lpstr>
      <vt:lpstr>TRAUMA EVALUATION</vt:lpstr>
      <vt:lpstr>TRAUMA EVALUATION</vt:lpstr>
      <vt:lpstr>FACS TRAUMA EVAL</vt:lpstr>
      <vt:lpstr>TRAUMA EVAL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GERIATRIC TRAUMA</dc:title>
  <dc:creator>Daniel Muse</dc:creator>
  <cp:lastModifiedBy>Daniel Muse</cp:lastModifiedBy>
  <cp:revision>15</cp:revision>
  <dcterms:created xsi:type="dcterms:W3CDTF">2021-10-05T18:16:17Z</dcterms:created>
  <dcterms:modified xsi:type="dcterms:W3CDTF">2022-02-26T20:12:50Z</dcterms:modified>
</cp:coreProperties>
</file>