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0"/>
  </p:notesMasterIdLst>
  <p:sldIdLst>
    <p:sldId id="256" r:id="rId2"/>
    <p:sldId id="261" r:id="rId3"/>
    <p:sldId id="287" r:id="rId4"/>
    <p:sldId id="257" r:id="rId5"/>
    <p:sldId id="258" r:id="rId6"/>
    <p:sldId id="259" r:id="rId7"/>
    <p:sldId id="260" r:id="rId8"/>
    <p:sldId id="262" r:id="rId9"/>
    <p:sldId id="263" r:id="rId10"/>
    <p:sldId id="313" r:id="rId11"/>
    <p:sldId id="264" r:id="rId12"/>
    <p:sldId id="266" r:id="rId13"/>
    <p:sldId id="267" r:id="rId14"/>
    <p:sldId id="268" r:id="rId15"/>
    <p:sldId id="269" r:id="rId16"/>
    <p:sldId id="274" r:id="rId17"/>
    <p:sldId id="275" r:id="rId18"/>
    <p:sldId id="281" r:id="rId19"/>
    <p:sldId id="277" r:id="rId20"/>
    <p:sldId id="278" r:id="rId21"/>
    <p:sldId id="279" r:id="rId22"/>
    <p:sldId id="280" r:id="rId23"/>
    <p:sldId id="282" r:id="rId24"/>
    <p:sldId id="276" r:id="rId25"/>
    <p:sldId id="288" r:id="rId26"/>
    <p:sldId id="270" r:id="rId27"/>
    <p:sldId id="271" r:id="rId28"/>
    <p:sldId id="284" r:id="rId29"/>
    <p:sldId id="272" r:id="rId30"/>
    <p:sldId id="286" r:id="rId31"/>
    <p:sldId id="289" r:id="rId32"/>
    <p:sldId id="290" r:id="rId33"/>
    <p:sldId id="291" r:id="rId34"/>
    <p:sldId id="292" r:id="rId35"/>
    <p:sldId id="285" r:id="rId36"/>
    <p:sldId id="293" r:id="rId37"/>
    <p:sldId id="294" r:id="rId38"/>
    <p:sldId id="297" r:id="rId39"/>
    <p:sldId id="300" r:id="rId40"/>
    <p:sldId id="295" r:id="rId41"/>
    <p:sldId id="301" r:id="rId42"/>
    <p:sldId id="302" r:id="rId43"/>
    <p:sldId id="296" r:id="rId44"/>
    <p:sldId id="298" r:id="rId45"/>
    <p:sldId id="299" r:id="rId46"/>
    <p:sldId id="303" r:id="rId47"/>
    <p:sldId id="304" r:id="rId48"/>
    <p:sldId id="305" r:id="rId49"/>
    <p:sldId id="308" r:id="rId50"/>
    <p:sldId id="318" r:id="rId51"/>
    <p:sldId id="320" r:id="rId52"/>
    <p:sldId id="333" r:id="rId53"/>
    <p:sldId id="319" r:id="rId54"/>
    <p:sldId id="323" r:id="rId55"/>
    <p:sldId id="322" r:id="rId56"/>
    <p:sldId id="321" r:id="rId57"/>
    <p:sldId id="306" r:id="rId58"/>
    <p:sldId id="332" r:id="rId59"/>
    <p:sldId id="325" r:id="rId60"/>
    <p:sldId id="327" r:id="rId61"/>
    <p:sldId id="329" r:id="rId62"/>
    <p:sldId id="330" r:id="rId63"/>
    <p:sldId id="331" r:id="rId64"/>
    <p:sldId id="340" r:id="rId65"/>
    <p:sldId id="347" r:id="rId66"/>
    <p:sldId id="348" r:id="rId67"/>
    <p:sldId id="349" r:id="rId68"/>
    <p:sldId id="334" r:id="rId69"/>
    <p:sldId id="339" r:id="rId70"/>
    <p:sldId id="335" r:id="rId71"/>
    <p:sldId id="337" r:id="rId72"/>
    <p:sldId id="338" r:id="rId73"/>
    <p:sldId id="357" r:id="rId74"/>
    <p:sldId id="336" r:id="rId75"/>
    <p:sldId id="342" r:id="rId76"/>
    <p:sldId id="350" r:id="rId77"/>
    <p:sldId id="343" r:id="rId78"/>
    <p:sldId id="344" r:id="rId79"/>
    <p:sldId id="345" r:id="rId80"/>
    <p:sldId id="354" r:id="rId81"/>
    <p:sldId id="352" r:id="rId82"/>
    <p:sldId id="353" r:id="rId83"/>
    <p:sldId id="356" r:id="rId84"/>
    <p:sldId id="358" r:id="rId85"/>
    <p:sldId id="359" r:id="rId86"/>
    <p:sldId id="360" r:id="rId87"/>
    <p:sldId id="361" r:id="rId88"/>
    <p:sldId id="307" r:id="rId89"/>
    <p:sldId id="428" r:id="rId90"/>
    <p:sldId id="309" r:id="rId91"/>
    <p:sldId id="310" r:id="rId92"/>
    <p:sldId id="314" r:id="rId93"/>
    <p:sldId id="317" r:id="rId94"/>
    <p:sldId id="311" r:id="rId95"/>
    <p:sldId id="373" r:id="rId96"/>
    <p:sldId id="362" r:id="rId97"/>
    <p:sldId id="395" r:id="rId98"/>
    <p:sldId id="396" r:id="rId99"/>
    <p:sldId id="398" r:id="rId100"/>
    <p:sldId id="397" r:id="rId101"/>
    <p:sldId id="363" r:id="rId102"/>
    <p:sldId id="364" r:id="rId103"/>
    <p:sldId id="365" r:id="rId104"/>
    <p:sldId id="273" r:id="rId105"/>
    <p:sldId id="366" r:id="rId106"/>
    <p:sldId id="367" r:id="rId107"/>
    <p:sldId id="368" r:id="rId108"/>
    <p:sldId id="369" r:id="rId109"/>
    <p:sldId id="370" r:id="rId110"/>
    <p:sldId id="371" r:id="rId111"/>
    <p:sldId id="372" r:id="rId112"/>
    <p:sldId id="376" r:id="rId113"/>
    <p:sldId id="374" r:id="rId114"/>
    <p:sldId id="375" r:id="rId115"/>
    <p:sldId id="377" r:id="rId116"/>
    <p:sldId id="378" r:id="rId117"/>
    <p:sldId id="379" r:id="rId118"/>
    <p:sldId id="380" r:id="rId119"/>
    <p:sldId id="381" r:id="rId120"/>
    <p:sldId id="382" r:id="rId121"/>
    <p:sldId id="383" r:id="rId122"/>
    <p:sldId id="384" r:id="rId123"/>
    <p:sldId id="385" r:id="rId124"/>
    <p:sldId id="386" r:id="rId125"/>
    <p:sldId id="388" r:id="rId126"/>
    <p:sldId id="387" r:id="rId127"/>
    <p:sldId id="390" r:id="rId128"/>
    <p:sldId id="389" r:id="rId129"/>
    <p:sldId id="391" r:id="rId130"/>
    <p:sldId id="392" r:id="rId131"/>
    <p:sldId id="393" r:id="rId132"/>
    <p:sldId id="394" r:id="rId133"/>
    <p:sldId id="400" r:id="rId134"/>
    <p:sldId id="401" r:id="rId135"/>
    <p:sldId id="403" r:id="rId136"/>
    <p:sldId id="404" r:id="rId137"/>
    <p:sldId id="405" r:id="rId138"/>
    <p:sldId id="406" r:id="rId139"/>
    <p:sldId id="407" r:id="rId140"/>
    <p:sldId id="408" r:id="rId141"/>
    <p:sldId id="410" r:id="rId142"/>
    <p:sldId id="411" r:id="rId143"/>
    <p:sldId id="409" r:id="rId144"/>
    <p:sldId id="412" r:id="rId145"/>
    <p:sldId id="413" r:id="rId146"/>
    <p:sldId id="414" r:id="rId147"/>
    <p:sldId id="415" r:id="rId148"/>
    <p:sldId id="416" r:id="rId149"/>
    <p:sldId id="417" r:id="rId150"/>
    <p:sldId id="418" r:id="rId151"/>
    <p:sldId id="435" r:id="rId152"/>
    <p:sldId id="436" r:id="rId153"/>
    <p:sldId id="315" r:id="rId154"/>
    <p:sldId id="422" r:id="rId155"/>
    <p:sldId id="423" r:id="rId156"/>
    <p:sldId id="433" r:id="rId157"/>
    <p:sldId id="424" r:id="rId158"/>
    <p:sldId id="425" r:id="rId159"/>
    <p:sldId id="426" r:id="rId160"/>
    <p:sldId id="427" r:id="rId161"/>
    <p:sldId id="434" r:id="rId162"/>
    <p:sldId id="430" r:id="rId163"/>
    <p:sldId id="431" r:id="rId164"/>
    <p:sldId id="432" r:id="rId165"/>
    <p:sldId id="429" r:id="rId166"/>
    <p:sldId id="437" r:id="rId167"/>
    <p:sldId id="438" r:id="rId168"/>
    <p:sldId id="509" r:id="rId169"/>
    <p:sldId id="510" r:id="rId170"/>
    <p:sldId id="455" r:id="rId171"/>
    <p:sldId id="457" r:id="rId172"/>
    <p:sldId id="490" r:id="rId173"/>
    <p:sldId id="491" r:id="rId174"/>
    <p:sldId id="492" r:id="rId175"/>
    <p:sldId id="493" r:id="rId176"/>
    <p:sldId id="459" r:id="rId177"/>
    <p:sldId id="462" r:id="rId178"/>
    <p:sldId id="460" r:id="rId179"/>
    <p:sldId id="463" r:id="rId180"/>
    <p:sldId id="464" r:id="rId181"/>
    <p:sldId id="465" r:id="rId182"/>
    <p:sldId id="466" r:id="rId183"/>
    <p:sldId id="467" r:id="rId184"/>
    <p:sldId id="494" r:id="rId185"/>
    <p:sldId id="495" r:id="rId186"/>
    <p:sldId id="497" r:id="rId187"/>
    <p:sldId id="498" r:id="rId188"/>
    <p:sldId id="499" r:id="rId189"/>
    <p:sldId id="500" r:id="rId190"/>
    <p:sldId id="501" r:id="rId191"/>
    <p:sldId id="468" r:id="rId192"/>
    <p:sldId id="469" r:id="rId193"/>
    <p:sldId id="470" r:id="rId194"/>
    <p:sldId id="471" r:id="rId195"/>
    <p:sldId id="472" r:id="rId196"/>
    <p:sldId id="474" r:id="rId197"/>
    <p:sldId id="475" r:id="rId198"/>
    <p:sldId id="476" r:id="rId199"/>
    <p:sldId id="477" r:id="rId200"/>
    <p:sldId id="478" r:id="rId201"/>
    <p:sldId id="479" r:id="rId202"/>
    <p:sldId id="488" r:id="rId203"/>
    <p:sldId id="480" r:id="rId204"/>
    <p:sldId id="482" r:id="rId205"/>
    <p:sldId id="502" r:id="rId206"/>
    <p:sldId id="503" r:id="rId207"/>
    <p:sldId id="483" r:id="rId208"/>
    <p:sldId id="484" r:id="rId209"/>
    <p:sldId id="485" r:id="rId210"/>
    <p:sldId id="486" r:id="rId211"/>
    <p:sldId id="487" r:id="rId212"/>
    <p:sldId id="458" r:id="rId213"/>
    <p:sldId id="456" r:id="rId214"/>
    <p:sldId id="439" r:id="rId215"/>
    <p:sldId id="440" r:id="rId216"/>
    <p:sldId id="441" r:id="rId217"/>
    <p:sldId id="442" r:id="rId218"/>
    <p:sldId id="443" r:id="rId219"/>
    <p:sldId id="444" r:id="rId220"/>
    <p:sldId id="445" r:id="rId221"/>
    <p:sldId id="446" r:id="rId222"/>
    <p:sldId id="447" r:id="rId223"/>
    <p:sldId id="265" r:id="rId224"/>
    <p:sldId id="448" r:id="rId225"/>
    <p:sldId id="449" r:id="rId226"/>
    <p:sldId id="450" r:id="rId227"/>
    <p:sldId id="451" r:id="rId228"/>
    <p:sldId id="452" r:id="rId229"/>
    <p:sldId id="453" r:id="rId230"/>
    <p:sldId id="454" r:id="rId231"/>
    <p:sldId id="489" r:id="rId232"/>
    <p:sldId id="473" r:id="rId233"/>
    <p:sldId id="504" r:id="rId234"/>
    <p:sldId id="505" r:id="rId235"/>
    <p:sldId id="506" r:id="rId236"/>
    <p:sldId id="283" r:id="rId237"/>
    <p:sldId id="507" r:id="rId238"/>
    <p:sldId id="508" r:id="rId2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p:cViewPr varScale="1">
        <p:scale>
          <a:sx n="121" d="100"/>
          <a:sy n="121" d="100"/>
        </p:scale>
        <p:origin x="7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diagrams/_rels/data33.xml.rels><?xml version="1.0" encoding="UTF-8" standalone="yes"?>
<Relationships xmlns="http://schemas.openxmlformats.org/package/2006/relationships"><Relationship Id="rId1" Type="http://schemas.openxmlformats.org/officeDocument/2006/relationships/hyperlink" Target="https://litfl.com/pre-excitation-syndromes-ecg-library/"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33.xml.rels><?xml version="1.0" encoding="UTF-8" standalone="yes"?>
<Relationships xmlns="http://schemas.openxmlformats.org/package/2006/relationships"><Relationship Id="rId1" Type="http://schemas.openxmlformats.org/officeDocument/2006/relationships/hyperlink" Target="https://litfl.com/pre-excitation-syndromes-ecg-library/"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FD333A-091B-4EE9-916C-B32461168F6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6A0797F-D6AC-4B60-8726-25E20EBFFD12}">
      <dgm:prSet/>
      <dgm:spPr/>
      <dgm:t>
        <a:bodyPr/>
        <a:lstStyle/>
        <a:p>
          <a:r>
            <a:rPr lang="en-US"/>
            <a:t>CPR and AED.</a:t>
          </a:r>
        </a:p>
      </dgm:t>
    </dgm:pt>
    <dgm:pt modelId="{0A68B114-C4E6-4757-8D1C-7EB3A5263833}" type="parTrans" cxnId="{A1A11939-DC87-4EC9-984F-6132193ABFC8}">
      <dgm:prSet/>
      <dgm:spPr/>
      <dgm:t>
        <a:bodyPr/>
        <a:lstStyle/>
        <a:p>
          <a:endParaRPr lang="en-US"/>
        </a:p>
      </dgm:t>
    </dgm:pt>
    <dgm:pt modelId="{91D643A8-4FFF-4AF9-BF3C-6BCE89BD5976}" type="sibTrans" cxnId="{A1A11939-DC87-4EC9-984F-6132193ABFC8}">
      <dgm:prSet/>
      <dgm:spPr/>
      <dgm:t>
        <a:bodyPr/>
        <a:lstStyle/>
        <a:p>
          <a:endParaRPr lang="en-US"/>
        </a:p>
      </dgm:t>
    </dgm:pt>
    <dgm:pt modelId="{B917019F-5D00-4658-B663-CAFF842AF6A8}">
      <dgm:prSet/>
      <dgm:spPr/>
      <dgm:t>
        <a:bodyPr/>
        <a:lstStyle/>
        <a:p>
          <a:r>
            <a:rPr lang="en-US"/>
            <a:t>Performed until higher level of care arrives.</a:t>
          </a:r>
        </a:p>
      </dgm:t>
    </dgm:pt>
    <dgm:pt modelId="{ED8EACC0-45DD-4A45-A48A-256752DBED68}" type="parTrans" cxnId="{6811FB2A-3FF8-4F14-879A-975416E2E7DB}">
      <dgm:prSet/>
      <dgm:spPr/>
      <dgm:t>
        <a:bodyPr/>
        <a:lstStyle/>
        <a:p>
          <a:endParaRPr lang="en-US"/>
        </a:p>
      </dgm:t>
    </dgm:pt>
    <dgm:pt modelId="{0571253B-AB0A-4C06-ADFD-B3153E7A9130}" type="sibTrans" cxnId="{6811FB2A-3FF8-4F14-879A-975416E2E7DB}">
      <dgm:prSet/>
      <dgm:spPr/>
      <dgm:t>
        <a:bodyPr/>
        <a:lstStyle/>
        <a:p>
          <a:endParaRPr lang="en-US"/>
        </a:p>
      </dgm:t>
    </dgm:pt>
    <dgm:pt modelId="{00626206-64E3-4C4A-8349-98BD27FC4680}">
      <dgm:prSet/>
      <dgm:spPr/>
      <dgm:t>
        <a:bodyPr/>
        <a:lstStyle/>
        <a:p>
          <a:r>
            <a:rPr lang="en-US"/>
            <a:t>“High-quality CPR gives the child or the infant the greatest chance of survival by providing circulation to the heart, brain, and other organs until return of spontaneous circulation (ROSC).” </a:t>
          </a:r>
        </a:p>
      </dgm:t>
    </dgm:pt>
    <dgm:pt modelId="{9DF5EC91-A8E7-4B67-A1A6-A072A133A68E}" type="parTrans" cxnId="{75C8E8B8-990F-48D6-8CBE-85FB3CC113A0}">
      <dgm:prSet/>
      <dgm:spPr/>
      <dgm:t>
        <a:bodyPr/>
        <a:lstStyle/>
        <a:p>
          <a:endParaRPr lang="en-US"/>
        </a:p>
      </dgm:t>
    </dgm:pt>
    <dgm:pt modelId="{96774605-CD4B-4199-BE3C-79C93C7FD6B7}" type="sibTrans" cxnId="{75C8E8B8-990F-48D6-8CBE-85FB3CC113A0}">
      <dgm:prSet/>
      <dgm:spPr/>
      <dgm:t>
        <a:bodyPr/>
        <a:lstStyle/>
        <a:p>
          <a:endParaRPr lang="en-US"/>
        </a:p>
      </dgm:t>
    </dgm:pt>
    <dgm:pt modelId="{49D2838F-C62A-1C41-870E-C6A88F565352}" type="pres">
      <dgm:prSet presAssocID="{66FD333A-091B-4EE9-916C-B32461168F61}" presName="linear" presStyleCnt="0">
        <dgm:presLayoutVars>
          <dgm:animLvl val="lvl"/>
          <dgm:resizeHandles val="exact"/>
        </dgm:presLayoutVars>
      </dgm:prSet>
      <dgm:spPr/>
    </dgm:pt>
    <dgm:pt modelId="{99E62FDC-58A4-654B-83B2-EF9EE1D796F4}" type="pres">
      <dgm:prSet presAssocID="{F6A0797F-D6AC-4B60-8726-25E20EBFFD12}" presName="parentText" presStyleLbl="node1" presStyleIdx="0" presStyleCnt="3">
        <dgm:presLayoutVars>
          <dgm:chMax val="0"/>
          <dgm:bulletEnabled val="1"/>
        </dgm:presLayoutVars>
      </dgm:prSet>
      <dgm:spPr/>
    </dgm:pt>
    <dgm:pt modelId="{551B0F4A-0EEF-6646-8475-492A29D9F38C}" type="pres">
      <dgm:prSet presAssocID="{91D643A8-4FFF-4AF9-BF3C-6BCE89BD5976}" presName="spacer" presStyleCnt="0"/>
      <dgm:spPr/>
    </dgm:pt>
    <dgm:pt modelId="{2391D6FE-B6B8-7F47-A8C2-49563B1C6957}" type="pres">
      <dgm:prSet presAssocID="{B917019F-5D00-4658-B663-CAFF842AF6A8}" presName="parentText" presStyleLbl="node1" presStyleIdx="1" presStyleCnt="3">
        <dgm:presLayoutVars>
          <dgm:chMax val="0"/>
          <dgm:bulletEnabled val="1"/>
        </dgm:presLayoutVars>
      </dgm:prSet>
      <dgm:spPr/>
    </dgm:pt>
    <dgm:pt modelId="{05C2C402-1213-1F4F-9CB5-8AC7DD27F026}" type="pres">
      <dgm:prSet presAssocID="{0571253B-AB0A-4C06-ADFD-B3153E7A9130}" presName="spacer" presStyleCnt="0"/>
      <dgm:spPr/>
    </dgm:pt>
    <dgm:pt modelId="{C99624BD-73F0-564F-A88B-155443906D1A}" type="pres">
      <dgm:prSet presAssocID="{00626206-64E3-4C4A-8349-98BD27FC4680}" presName="parentText" presStyleLbl="node1" presStyleIdx="2" presStyleCnt="3">
        <dgm:presLayoutVars>
          <dgm:chMax val="0"/>
          <dgm:bulletEnabled val="1"/>
        </dgm:presLayoutVars>
      </dgm:prSet>
      <dgm:spPr/>
    </dgm:pt>
  </dgm:ptLst>
  <dgm:cxnLst>
    <dgm:cxn modelId="{6811FB2A-3FF8-4F14-879A-975416E2E7DB}" srcId="{66FD333A-091B-4EE9-916C-B32461168F61}" destId="{B917019F-5D00-4658-B663-CAFF842AF6A8}" srcOrd="1" destOrd="0" parTransId="{ED8EACC0-45DD-4A45-A48A-256752DBED68}" sibTransId="{0571253B-AB0A-4C06-ADFD-B3153E7A9130}"/>
    <dgm:cxn modelId="{A1A11939-DC87-4EC9-984F-6132193ABFC8}" srcId="{66FD333A-091B-4EE9-916C-B32461168F61}" destId="{F6A0797F-D6AC-4B60-8726-25E20EBFFD12}" srcOrd="0" destOrd="0" parTransId="{0A68B114-C4E6-4757-8D1C-7EB3A5263833}" sibTransId="{91D643A8-4FFF-4AF9-BF3C-6BCE89BD5976}"/>
    <dgm:cxn modelId="{8D432989-1A47-3947-9EEE-D3509F075798}" type="presOf" srcId="{F6A0797F-D6AC-4B60-8726-25E20EBFFD12}" destId="{99E62FDC-58A4-654B-83B2-EF9EE1D796F4}" srcOrd="0" destOrd="0" presId="urn:microsoft.com/office/officeart/2005/8/layout/vList2"/>
    <dgm:cxn modelId="{CFD105B0-E76E-2F42-940A-879E7E5BF8E8}" type="presOf" srcId="{B917019F-5D00-4658-B663-CAFF842AF6A8}" destId="{2391D6FE-B6B8-7F47-A8C2-49563B1C6957}" srcOrd="0" destOrd="0" presId="urn:microsoft.com/office/officeart/2005/8/layout/vList2"/>
    <dgm:cxn modelId="{EE6C98B5-E9AC-4842-BC7C-C152949F0970}" type="presOf" srcId="{66FD333A-091B-4EE9-916C-B32461168F61}" destId="{49D2838F-C62A-1C41-870E-C6A88F565352}" srcOrd="0" destOrd="0" presId="urn:microsoft.com/office/officeart/2005/8/layout/vList2"/>
    <dgm:cxn modelId="{F16957B8-C83F-9E41-8DDA-351BCECCB888}" type="presOf" srcId="{00626206-64E3-4C4A-8349-98BD27FC4680}" destId="{C99624BD-73F0-564F-A88B-155443906D1A}" srcOrd="0" destOrd="0" presId="urn:microsoft.com/office/officeart/2005/8/layout/vList2"/>
    <dgm:cxn modelId="{75C8E8B8-990F-48D6-8CBE-85FB3CC113A0}" srcId="{66FD333A-091B-4EE9-916C-B32461168F61}" destId="{00626206-64E3-4C4A-8349-98BD27FC4680}" srcOrd="2" destOrd="0" parTransId="{9DF5EC91-A8E7-4B67-A1A6-A072A133A68E}" sibTransId="{96774605-CD4B-4199-BE3C-79C93C7FD6B7}"/>
    <dgm:cxn modelId="{6770A5BC-D9B2-6249-9B8C-2B7213E25B0B}" type="presParOf" srcId="{49D2838F-C62A-1C41-870E-C6A88F565352}" destId="{99E62FDC-58A4-654B-83B2-EF9EE1D796F4}" srcOrd="0" destOrd="0" presId="urn:microsoft.com/office/officeart/2005/8/layout/vList2"/>
    <dgm:cxn modelId="{E33B8D9C-AE50-8D4B-A791-F5EB0DD9537E}" type="presParOf" srcId="{49D2838F-C62A-1C41-870E-C6A88F565352}" destId="{551B0F4A-0EEF-6646-8475-492A29D9F38C}" srcOrd="1" destOrd="0" presId="urn:microsoft.com/office/officeart/2005/8/layout/vList2"/>
    <dgm:cxn modelId="{90902B42-F628-CD47-A61A-5E51EE5C073A}" type="presParOf" srcId="{49D2838F-C62A-1C41-870E-C6A88F565352}" destId="{2391D6FE-B6B8-7F47-A8C2-49563B1C6957}" srcOrd="2" destOrd="0" presId="urn:microsoft.com/office/officeart/2005/8/layout/vList2"/>
    <dgm:cxn modelId="{06B188E9-8D36-F449-9865-F8DF3F4ED6CB}" type="presParOf" srcId="{49D2838F-C62A-1C41-870E-C6A88F565352}" destId="{05C2C402-1213-1F4F-9CB5-8AC7DD27F026}" srcOrd="3" destOrd="0" presId="urn:microsoft.com/office/officeart/2005/8/layout/vList2"/>
    <dgm:cxn modelId="{6F8E88CB-9233-E942-AC90-DFC969E361E1}" type="presParOf" srcId="{49D2838F-C62A-1C41-870E-C6A88F565352}" destId="{C99624BD-73F0-564F-A88B-155443906D1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053532-0331-48CE-833B-9974896C4E0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33E9C8A-EB6C-4E91-ACF4-1FA64028450A}">
      <dgm:prSet/>
      <dgm:spPr/>
      <dgm:t>
        <a:bodyPr/>
        <a:lstStyle/>
        <a:p>
          <a:r>
            <a:rPr lang="en-US" b="1" i="1" u="sng"/>
            <a:t>RESPIRATORY COMPLICATIONS </a:t>
          </a:r>
          <a:r>
            <a:rPr lang="en-US" i="1" u="sng"/>
            <a:t>TYPICALLY IMPACT INFANTS AND CHILDREN</a:t>
          </a:r>
          <a:endParaRPr lang="en-US"/>
        </a:p>
      </dgm:t>
    </dgm:pt>
    <dgm:pt modelId="{31AAE9F1-F8AA-46C5-8ABC-842DCFCA077F}" type="parTrans" cxnId="{50E2E123-5E08-4B09-96A2-288E189531A1}">
      <dgm:prSet/>
      <dgm:spPr/>
      <dgm:t>
        <a:bodyPr/>
        <a:lstStyle/>
        <a:p>
          <a:endParaRPr lang="en-US"/>
        </a:p>
      </dgm:t>
    </dgm:pt>
    <dgm:pt modelId="{2B70B4F5-726C-45BE-933F-7532E28BBAA2}" type="sibTrans" cxnId="{50E2E123-5E08-4B09-96A2-288E189531A1}">
      <dgm:prSet/>
      <dgm:spPr/>
      <dgm:t>
        <a:bodyPr/>
        <a:lstStyle/>
        <a:p>
          <a:endParaRPr lang="en-US"/>
        </a:p>
      </dgm:t>
    </dgm:pt>
    <dgm:pt modelId="{6CBEF776-0BBF-43FE-BEFB-EE02D01A9109}">
      <dgm:prSet/>
      <dgm:spPr/>
      <dgm:t>
        <a:bodyPr/>
        <a:lstStyle/>
        <a:p>
          <a:r>
            <a:rPr lang="en-US"/>
            <a:t>Oxygenation: The ability to provide oxygen to red cells.</a:t>
          </a:r>
        </a:p>
      </dgm:t>
    </dgm:pt>
    <dgm:pt modelId="{930B0C5A-E968-4F97-A247-014A56C46D0F}" type="parTrans" cxnId="{CAE1D223-E392-4913-B8D3-AF71760F4ACF}">
      <dgm:prSet/>
      <dgm:spPr/>
      <dgm:t>
        <a:bodyPr/>
        <a:lstStyle/>
        <a:p>
          <a:endParaRPr lang="en-US"/>
        </a:p>
      </dgm:t>
    </dgm:pt>
    <dgm:pt modelId="{2228B4DC-FC8C-4CF7-B23D-7BA79F8BB226}" type="sibTrans" cxnId="{CAE1D223-E392-4913-B8D3-AF71760F4ACF}">
      <dgm:prSet/>
      <dgm:spPr/>
      <dgm:t>
        <a:bodyPr/>
        <a:lstStyle/>
        <a:p>
          <a:endParaRPr lang="en-US"/>
        </a:p>
      </dgm:t>
    </dgm:pt>
    <dgm:pt modelId="{6B19A95F-1313-4968-9D55-C6658DAD6F21}">
      <dgm:prSet/>
      <dgm:spPr/>
      <dgm:t>
        <a:bodyPr/>
        <a:lstStyle/>
        <a:p>
          <a:r>
            <a:rPr lang="en-US"/>
            <a:t>Ventilation: The ability to exchange oxygen for carbon dioxide.</a:t>
          </a:r>
        </a:p>
      </dgm:t>
    </dgm:pt>
    <dgm:pt modelId="{EB88BAC2-0AA2-40A8-8100-7F7B9CFB8DDE}" type="parTrans" cxnId="{553E2740-4E40-4E59-8B30-FAC78F30961E}">
      <dgm:prSet/>
      <dgm:spPr/>
      <dgm:t>
        <a:bodyPr/>
        <a:lstStyle/>
        <a:p>
          <a:endParaRPr lang="en-US"/>
        </a:p>
      </dgm:t>
    </dgm:pt>
    <dgm:pt modelId="{E46D04E5-F533-42B6-B4AD-1C2CD70487A3}" type="sibTrans" cxnId="{553E2740-4E40-4E59-8B30-FAC78F30961E}">
      <dgm:prSet/>
      <dgm:spPr/>
      <dgm:t>
        <a:bodyPr/>
        <a:lstStyle/>
        <a:p>
          <a:endParaRPr lang="en-US"/>
        </a:p>
      </dgm:t>
    </dgm:pt>
    <dgm:pt modelId="{DEC5B4A7-0E34-49F7-89C4-E57B8454C347}">
      <dgm:prSet/>
      <dgm:spPr/>
      <dgm:t>
        <a:bodyPr/>
        <a:lstStyle/>
        <a:p>
          <a:r>
            <a:rPr lang="en-US"/>
            <a:t>Respiratory Distress: When the person cannot ventilate.</a:t>
          </a:r>
        </a:p>
      </dgm:t>
    </dgm:pt>
    <dgm:pt modelId="{ED8005EF-995B-405B-9BE7-B16CDF7AB9D8}" type="parTrans" cxnId="{B50E3DF0-7235-40FF-8A59-AF2FFC1392C8}">
      <dgm:prSet/>
      <dgm:spPr/>
      <dgm:t>
        <a:bodyPr/>
        <a:lstStyle/>
        <a:p>
          <a:endParaRPr lang="en-US"/>
        </a:p>
      </dgm:t>
    </dgm:pt>
    <dgm:pt modelId="{ED0E0405-1EE7-4DED-BE91-08A7BB77EA9F}" type="sibTrans" cxnId="{B50E3DF0-7235-40FF-8A59-AF2FFC1392C8}">
      <dgm:prSet/>
      <dgm:spPr/>
      <dgm:t>
        <a:bodyPr/>
        <a:lstStyle/>
        <a:p>
          <a:endParaRPr lang="en-US"/>
        </a:p>
      </dgm:t>
    </dgm:pt>
    <dgm:pt modelId="{56368F9E-3240-4199-917F-9D4D2F9B8149}">
      <dgm:prSet/>
      <dgm:spPr/>
      <dgm:t>
        <a:bodyPr/>
        <a:lstStyle/>
        <a:p>
          <a:r>
            <a:rPr lang="en-US"/>
            <a:t>“In its simplest form, </a:t>
          </a:r>
          <a:r>
            <a:rPr lang="en-US" b="1"/>
            <a:t>respiratory distress </a:t>
          </a:r>
          <a:r>
            <a:rPr lang="en-US"/>
            <a:t>is a condition in which pulmonary activity is insufficient to bring oxygen to and to remove carbon dioxide from the blood.” </a:t>
          </a:r>
        </a:p>
      </dgm:t>
    </dgm:pt>
    <dgm:pt modelId="{0A4D27D6-D1FC-4055-827D-80129033D171}" type="parTrans" cxnId="{FEBB15B4-5401-49D2-AB91-AFDCF789364B}">
      <dgm:prSet/>
      <dgm:spPr/>
      <dgm:t>
        <a:bodyPr/>
        <a:lstStyle/>
        <a:p>
          <a:endParaRPr lang="en-US"/>
        </a:p>
      </dgm:t>
    </dgm:pt>
    <dgm:pt modelId="{E4DDA65B-A494-488E-B3EE-EB7348C77F9C}" type="sibTrans" cxnId="{FEBB15B4-5401-49D2-AB91-AFDCF789364B}">
      <dgm:prSet/>
      <dgm:spPr/>
      <dgm:t>
        <a:bodyPr/>
        <a:lstStyle/>
        <a:p>
          <a:endParaRPr lang="en-US"/>
        </a:p>
      </dgm:t>
    </dgm:pt>
    <dgm:pt modelId="{CA727415-F7C9-3349-BFFE-9F57E13C38E2}" type="pres">
      <dgm:prSet presAssocID="{72053532-0331-48CE-833B-9974896C4E07}" presName="linear" presStyleCnt="0">
        <dgm:presLayoutVars>
          <dgm:animLvl val="lvl"/>
          <dgm:resizeHandles val="exact"/>
        </dgm:presLayoutVars>
      </dgm:prSet>
      <dgm:spPr/>
    </dgm:pt>
    <dgm:pt modelId="{4EC17596-6CB9-7444-9A02-44905DBCF3CB}" type="pres">
      <dgm:prSet presAssocID="{E33E9C8A-EB6C-4E91-ACF4-1FA64028450A}" presName="parentText" presStyleLbl="node1" presStyleIdx="0" presStyleCnt="5">
        <dgm:presLayoutVars>
          <dgm:chMax val="0"/>
          <dgm:bulletEnabled val="1"/>
        </dgm:presLayoutVars>
      </dgm:prSet>
      <dgm:spPr/>
    </dgm:pt>
    <dgm:pt modelId="{7156BE01-15AB-BE41-957F-E234FFBF94C4}" type="pres">
      <dgm:prSet presAssocID="{2B70B4F5-726C-45BE-933F-7532E28BBAA2}" presName="spacer" presStyleCnt="0"/>
      <dgm:spPr/>
    </dgm:pt>
    <dgm:pt modelId="{862FA184-65BA-F840-A8C0-0AE5CE908B9E}" type="pres">
      <dgm:prSet presAssocID="{6CBEF776-0BBF-43FE-BEFB-EE02D01A9109}" presName="parentText" presStyleLbl="node1" presStyleIdx="1" presStyleCnt="5">
        <dgm:presLayoutVars>
          <dgm:chMax val="0"/>
          <dgm:bulletEnabled val="1"/>
        </dgm:presLayoutVars>
      </dgm:prSet>
      <dgm:spPr/>
    </dgm:pt>
    <dgm:pt modelId="{00B2DC87-52F2-A842-A006-EFAFDC691647}" type="pres">
      <dgm:prSet presAssocID="{2228B4DC-FC8C-4CF7-B23D-7BA79F8BB226}" presName="spacer" presStyleCnt="0"/>
      <dgm:spPr/>
    </dgm:pt>
    <dgm:pt modelId="{6BC55F27-59A4-B545-B240-AC5B7EDFAFD9}" type="pres">
      <dgm:prSet presAssocID="{6B19A95F-1313-4968-9D55-C6658DAD6F21}" presName="parentText" presStyleLbl="node1" presStyleIdx="2" presStyleCnt="5">
        <dgm:presLayoutVars>
          <dgm:chMax val="0"/>
          <dgm:bulletEnabled val="1"/>
        </dgm:presLayoutVars>
      </dgm:prSet>
      <dgm:spPr/>
    </dgm:pt>
    <dgm:pt modelId="{9B77DCC1-0560-3946-BE18-41BA71EF922E}" type="pres">
      <dgm:prSet presAssocID="{E46D04E5-F533-42B6-B4AD-1C2CD70487A3}" presName="spacer" presStyleCnt="0"/>
      <dgm:spPr/>
    </dgm:pt>
    <dgm:pt modelId="{494DDA2B-4A7B-5B44-886A-6CD4B6DB94A9}" type="pres">
      <dgm:prSet presAssocID="{DEC5B4A7-0E34-49F7-89C4-E57B8454C347}" presName="parentText" presStyleLbl="node1" presStyleIdx="3" presStyleCnt="5">
        <dgm:presLayoutVars>
          <dgm:chMax val="0"/>
          <dgm:bulletEnabled val="1"/>
        </dgm:presLayoutVars>
      </dgm:prSet>
      <dgm:spPr/>
    </dgm:pt>
    <dgm:pt modelId="{0D9AA4EB-AB52-194E-B670-D2691E26D3AF}" type="pres">
      <dgm:prSet presAssocID="{ED0E0405-1EE7-4DED-BE91-08A7BB77EA9F}" presName="spacer" presStyleCnt="0"/>
      <dgm:spPr/>
    </dgm:pt>
    <dgm:pt modelId="{28CE96EA-C3F7-6E4F-8B3C-13FA75E3AC0B}" type="pres">
      <dgm:prSet presAssocID="{56368F9E-3240-4199-917F-9D4D2F9B8149}" presName="parentText" presStyleLbl="node1" presStyleIdx="4" presStyleCnt="5">
        <dgm:presLayoutVars>
          <dgm:chMax val="0"/>
          <dgm:bulletEnabled val="1"/>
        </dgm:presLayoutVars>
      </dgm:prSet>
      <dgm:spPr/>
    </dgm:pt>
  </dgm:ptLst>
  <dgm:cxnLst>
    <dgm:cxn modelId="{CAE1D223-E392-4913-B8D3-AF71760F4ACF}" srcId="{72053532-0331-48CE-833B-9974896C4E07}" destId="{6CBEF776-0BBF-43FE-BEFB-EE02D01A9109}" srcOrd="1" destOrd="0" parTransId="{930B0C5A-E968-4F97-A247-014A56C46D0F}" sibTransId="{2228B4DC-FC8C-4CF7-B23D-7BA79F8BB226}"/>
    <dgm:cxn modelId="{50E2E123-5E08-4B09-96A2-288E189531A1}" srcId="{72053532-0331-48CE-833B-9974896C4E07}" destId="{E33E9C8A-EB6C-4E91-ACF4-1FA64028450A}" srcOrd="0" destOrd="0" parTransId="{31AAE9F1-F8AA-46C5-8ABC-842DCFCA077F}" sibTransId="{2B70B4F5-726C-45BE-933F-7532E28BBAA2}"/>
    <dgm:cxn modelId="{76EFAD37-9A42-BD43-A44D-C3EA81BC30ED}" type="presOf" srcId="{56368F9E-3240-4199-917F-9D4D2F9B8149}" destId="{28CE96EA-C3F7-6E4F-8B3C-13FA75E3AC0B}" srcOrd="0" destOrd="0" presId="urn:microsoft.com/office/officeart/2005/8/layout/vList2"/>
    <dgm:cxn modelId="{553E2740-4E40-4E59-8B30-FAC78F30961E}" srcId="{72053532-0331-48CE-833B-9974896C4E07}" destId="{6B19A95F-1313-4968-9D55-C6658DAD6F21}" srcOrd="2" destOrd="0" parTransId="{EB88BAC2-0AA2-40A8-8100-7F7B9CFB8DDE}" sibTransId="{E46D04E5-F533-42B6-B4AD-1C2CD70487A3}"/>
    <dgm:cxn modelId="{669AA88E-507D-C844-930C-380653D50D41}" type="presOf" srcId="{6B19A95F-1313-4968-9D55-C6658DAD6F21}" destId="{6BC55F27-59A4-B545-B240-AC5B7EDFAFD9}" srcOrd="0" destOrd="0" presId="urn:microsoft.com/office/officeart/2005/8/layout/vList2"/>
    <dgm:cxn modelId="{22319292-5F77-6B46-A3C2-B2572817B8C8}" type="presOf" srcId="{72053532-0331-48CE-833B-9974896C4E07}" destId="{CA727415-F7C9-3349-BFFE-9F57E13C38E2}" srcOrd="0" destOrd="0" presId="urn:microsoft.com/office/officeart/2005/8/layout/vList2"/>
    <dgm:cxn modelId="{FEBB15B4-5401-49D2-AB91-AFDCF789364B}" srcId="{72053532-0331-48CE-833B-9974896C4E07}" destId="{56368F9E-3240-4199-917F-9D4D2F9B8149}" srcOrd="4" destOrd="0" parTransId="{0A4D27D6-D1FC-4055-827D-80129033D171}" sibTransId="{E4DDA65B-A494-488E-B3EE-EB7348C77F9C}"/>
    <dgm:cxn modelId="{FCE99CC0-B92A-4D49-88FD-FBD5D43BD4A9}" type="presOf" srcId="{E33E9C8A-EB6C-4E91-ACF4-1FA64028450A}" destId="{4EC17596-6CB9-7444-9A02-44905DBCF3CB}" srcOrd="0" destOrd="0" presId="urn:microsoft.com/office/officeart/2005/8/layout/vList2"/>
    <dgm:cxn modelId="{77D54FCD-C512-4C4C-B72F-06B029F61741}" type="presOf" srcId="{DEC5B4A7-0E34-49F7-89C4-E57B8454C347}" destId="{494DDA2B-4A7B-5B44-886A-6CD4B6DB94A9}" srcOrd="0" destOrd="0" presId="urn:microsoft.com/office/officeart/2005/8/layout/vList2"/>
    <dgm:cxn modelId="{468713EC-C925-6447-B6F5-D4537B8958DE}" type="presOf" srcId="{6CBEF776-0BBF-43FE-BEFB-EE02D01A9109}" destId="{862FA184-65BA-F840-A8C0-0AE5CE908B9E}" srcOrd="0" destOrd="0" presId="urn:microsoft.com/office/officeart/2005/8/layout/vList2"/>
    <dgm:cxn modelId="{B50E3DF0-7235-40FF-8A59-AF2FFC1392C8}" srcId="{72053532-0331-48CE-833B-9974896C4E07}" destId="{DEC5B4A7-0E34-49F7-89C4-E57B8454C347}" srcOrd="3" destOrd="0" parTransId="{ED8005EF-995B-405B-9BE7-B16CDF7AB9D8}" sibTransId="{ED0E0405-1EE7-4DED-BE91-08A7BB77EA9F}"/>
    <dgm:cxn modelId="{76451213-A514-524E-BEF0-2394C7FCF370}" type="presParOf" srcId="{CA727415-F7C9-3349-BFFE-9F57E13C38E2}" destId="{4EC17596-6CB9-7444-9A02-44905DBCF3CB}" srcOrd="0" destOrd="0" presId="urn:microsoft.com/office/officeart/2005/8/layout/vList2"/>
    <dgm:cxn modelId="{7633D546-7143-6F4A-A67A-AC7EBFB0B405}" type="presParOf" srcId="{CA727415-F7C9-3349-BFFE-9F57E13C38E2}" destId="{7156BE01-15AB-BE41-957F-E234FFBF94C4}" srcOrd="1" destOrd="0" presId="urn:microsoft.com/office/officeart/2005/8/layout/vList2"/>
    <dgm:cxn modelId="{5D73A90A-D7F8-4241-9799-B5149C419CBF}" type="presParOf" srcId="{CA727415-F7C9-3349-BFFE-9F57E13C38E2}" destId="{862FA184-65BA-F840-A8C0-0AE5CE908B9E}" srcOrd="2" destOrd="0" presId="urn:microsoft.com/office/officeart/2005/8/layout/vList2"/>
    <dgm:cxn modelId="{EE5148B7-C693-9142-BD3A-9886114426B8}" type="presParOf" srcId="{CA727415-F7C9-3349-BFFE-9F57E13C38E2}" destId="{00B2DC87-52F2-A842-A006-EFAFDC691647}" srcOrd="3" destOrd="0" presId="urn:microsoft.com/office/officeart/2005/8/layout/vList2"/>
    <dgm:cxn modelId="{9B1B1423-762C-2640-82BC-BBE8B3193F59}" type="presParOf" srcId="{CA727415-F7C9-3349-BFFE-9F57E13C38E2}" destId="{6BC55F27-59A4-B545-B240-AC5B7EDFAFD9}" srcOrd="4" destOrd="0" presId="urn:microsoft.com/office/officeart/2005/8/layout/vList2"/>
    <dgm:cxn modelId="{C487BF9A-1ECE-3A49-A6CA-F3A0A94C4244}" type="presParOf" srcId="{CA727415-F7C9-3349-BFFE-9F57E13C38E2}" destId="{9B77DCC1-0560-3946-BE18-41BA71EF922E}" srcOrd="5" destOrd="0" presId="urn:microsoft.com/office/officeart/2005/8/layout/vList2"/>
    <dgm:cxn modelId="{54A09B5C-4F04-C244-9341-15AA06F33406}" type="presParOf" srcId="{CA727415-F7C9-3349-BFFE-9F57E13C38E2}" destId="{494DDA2B-4A7B-5B44-886A-6CD4B6DB94A9}" srcOrd="6" destOrd="0" presId="urn:microsoft.com/office/officeart/2005/8/layout/vList2"/>
    <dgm:cxn modelId="{6D29FB20-A870-E148-92A4-BBF614490FF8}" type="presParOf" srcId="{CA727415-F7C9-3349-BFFE-9F57E13C38E2}" destId="{0D9AA4EB-AB52-194E-B670-D2691E26D3AF}" srcOrd="7" destOrd="0" presId="urn:microsoft.com/office/officeart/2005/8/layout/vList2"/>
    <dgm:cxn modelId="{EC0E4469-EEDC-4C46-9593-740AF545A37A}" type="presParOf" srcId="{CA727415-F7C9-3349-BFFE-9F57E13C38E2}" destId="{28CE96EA-C3F7-6E4F-8B3C-13FA75E3AC0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288541-87E8-4968-866B-BC47C09FB81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2A6B995-A6FB-45EA-BD7A-64732C86F4E7}">
      <dgm:prSet/>
      <dgm:spPr/>
      <dgm:t>
        <a:bodyPr/>
        <a:lstStyle/>
        <a:p>
          <a:r>
            <a:rPr lang="en-US"/>
            <a:t>Infection: epiglottitis, croup, bacterial tracheitis, retropharyngeal abscess, mononucleosis</a:t>
          </a:r>
        </a:p>
      </dgm:t>
    </dgm:pt>
    <dgm:pt modelId="{272C9159-743F-455B-9ED5-219EE490301B}" type="parTrans" cxnId="{CBB3057F-F855-473F-9B22-51DD0D8896EB}">
      <dgm:prSet/>
      <dgm:spPr/>
      <dgm:t>
        <a:bodyPr/>
        <a:lstStyle/>
        <a:p>
          <a:endParaRPr lang="en-US"/>
        </a:p>
      </dgm:t>
    </dgm:pt>
    <dgm:pt modelId="{63D7B3AC-4A63-4BF9-ABA6-5FA4B9236EAE}" type="sibTrans" cxnId="{CBB3057F-F855-473F-9B22-51DD0D8896EB}">
      <dgm:prSet/>
      <dgm:spPr/>
      <dgm:t>
        <a:bodyPr/>
        <a:lstStyle/>
        <a:p>
          <a:endParaRPr lang="en-US"/>
        </a:p>
      </dgm:t>
    </dgm:pt>
    <dgm:pt modelId="{02F87726-E5B8-43D7-A7FF-918A958AC2A4}">
      <dgm:prSet/>
      <dgm:spPr/>
      <dgm:t>
        <a:bodyPr/>
        <a:lstStyle/>
        <a:p>
          <a:r>
            <a:rPr lang="en-US"/>
            <a:t>Foreign body</a:t>
          </a:r>
        </a:p>
      </dgm:t>
    </dgm:pt>
    <dgm:pt modelId="{FD58B4F7-A934-4780-B815-B13D4675C13E}" type="parTrans" cxnId="{0AD25776-1581-40A2-B641-7C173A59215F}">
      <dgm:prSet/>
      <dgm:spPr/>
      <dgm:t>
        <a:bodyPr/>
        <a:lstStyle/>
        <a:p>
          <a:endParaRPr lang="en-US"/>
        </a:p>
      </dgm:t>
    </dgm:pt>
    <dgm:pt modelId="{5FB75295-66AF-4DAA-A81D-391A00F97D37}" type="sibTrans" cxnId="{0AD25776-1581-40A2-B641-7C173A59215F}">
      <dgm:prSet/>
      <dgm:spPr/>
      <dgm:t>
        <a:bodyPr/>
        <a:lstStyle/>
        <a:p>
          <a:endParaRPr lang="en-US"/>
        </a:p>
      </dgm:t>
    </dgm:pt>
    <dgm:pt modelId="{9F8344A0-5065-4356-BECA-AFD9D51F918F}">
      <dgm:prSet/>
      <dgm:spPr/>
      <dgm:t>
        <a:bodyPr/>
        <a:lstStyle/>
        <a:p>
          <a:r>
            <a:rPr lang="en-US"/>
            <a:t>Trauma</a:t>
          </a:r>
        </a:p>
      </dgm:t>
    </dgm:pt>
    <dgm:pt modelId="{C6AA4C4C-501C-4A6F-AE90-FA3CF5C3DEC3}" type="parTrans" cxnId="{05D3668D-828D-49EB-8A48-4A8FAB24FF29}">
      <dgm:prSet/>
      <dgm:spPr/>
      <dgm:t>
        <a:bodyPr/>
        <a:lstStyle/>
        <a:p>
          <a:endParaRPr lang="en-US"/>
        </a:p>
      </dgm:t>
    </dgm:pt>
    <dgm:pt modelId="{3869C561-EE95-40EE-B3C5-A4B783FE590A}" type="sibTrans" cxnId="{05D3668D-828D-49EB-8A48-4A8FAB24FF29}">
      <dgm:prSet/>
      <dgm:spPr/>
      <dgm:t>
        <a:bodyPr/>
        <a:lstStyle/>
        <a:p>
          <a:endParaRPr lang="en-US"/>
        </a:p>
      </dgm:t>
    </dgm:pt>
    <dgm:pt modelId="{1608E44D-BC99-4547-954E-FD567DC7555C}">
      <dgm:prSet/>
      <dgm:spPr/>
      <dgm:t>
        <a:bodyPr/>
        <a:lstStyle/>
        <a:p>
          <a:r>
            <a:rPr lang="en-US"/>
            <a:t>Burns</a:t>
          </a:r>
        </a:p>
      </dgm:t>
    </dgm:pt>
    <dgm:pt modelId="{8AE086DD-6E12-455B-B58F-C76141C78B6C}" type="parTrans" cxnId="{F3D10B34-FA40-4D24-838D-8A90E30C9C79}">
      <dgm:prSet/>
      <dgm:spPr/>
      <dgm:t>
        <a:bodyPr/>
        <a:lstStyle/>
        <a:p>
          <a:endParaRPr lang="en-US"/>
        </a:p>
      </dgm:t>
    </dgm:pt>
    <dgm:pt modelId="{7F6515E6-91F6-49DC-BCA1-DBD7D34A81D8}" type="sibTrans" cxnId="{F3D10B34-FA40-4D24-838D-8A90E30C9C79}">
      <dgm:prSet/>
      <dgm:spPr/>
      <dgm:t>
        <a:bodyPr/>
        <a:lstStyle/>
        <a:p>
          <a:endParaRPr lang="en-US"/>
        </a:p>
      </dgm:t>
    </dgm:pt>
    <dgm:pt modelId="{BE01D77B-54F0-477C-B266-63DD1D79F008}">
      <dgm:prSet/>
      <dgm:spPr/>
      <dgm:t>
        <a:bodyPr/>
        <a:lstStyle/>
        <a:p>
          <a:r>
            <a:rPr lang="en-US"/>
            <a:t>Angioedema/anaphylaxis</a:t>
          </a:r>
        </a:p>
      </dgm:t>
    </dgm:pt>
    <dgm:pt modelId="{874FACA2-B9D6-4E6F-B42A-2C2AA20D3635}" type="parTrans" cxnId="{E0A71EE0-A697-469F-BE22-DCCBA9475C2F}">
      <dgm:prSet/>
      <dgm:spPr/>
      <dgm:t>
        <a:bodyPr/>
        <a:lstStyle/>
        <a:p>
          <a:endParaRPr lang="en-US"/>
        </a:p>
      </dgm:t>
    </dgm:pt>
    <dgm:pt modelId="{DB60A7CB-A73C-4794-BC1D-6E40261C5276}" type="sibTrans" cxnId="{E0A71EE0-A697-469F-BE22-DCCBA9475C2F}">
      <dgm:prSet/>
      <dgm:spPr/>
      <dgm:t>
        <a:bodyPr/>
        <a:lstStyle/>
        <a:p>
          <a:endParaRPr lang="en-US"/>
        </a:p>
      </dgm:t>
    </dgm:pt>
    <dgm:pt modelId="{770C26FA-A0C4-9342-88DD-09405606BF3B}" type="pres">
      <dgm:prSet presAssocID="{B1288541-87E8-4968-866B-BC47C09FB81B}" presName="linear" presStyleCnt="0">
        <dgm:presLayoutVars>
          <dgm:animLvl val="lvl"/>
          <dgm:resizeHandles val="exact"/>
        </dgm:presLayoutVars>
      </dgm:prSet>
      <dgm:spPr/>
    </dgm:pt>
    <dgm:pt modelId="{BFF726CF-DE5A-E24A-B6BC-46248582F253}" type="pres">
      <dgm:prSet presAssocID="{72A6B995-A6FB-45EA-BD7A-64732C86F4E7}" presName="parentText" presStyleLbl="node1" presStyleIdx="0" presStyleCnt="5">
        <dgm:presLayoutVars>
          <dgm:chMax val="0"/>
          <dgm:bulletEnabled val="1"/>
        </dgm:presLayoutVars>
      </dgm:prSet>
      <dgm:spPr/>
    </dgm:pt>
    <dgm:pt modelId="{57F3DB7C-0044-6948-B20A-7936C8E22FE4}" type="pres">
      <dgm:prSet presAssocID="{63D7B3AC-4A63-4BF9-ABA6-5FA4B9236EAE}" presName="spacer" presStyleCnt="0"/>
      <dgm:spPr/>
    </dgm:pt>
    <dgm:pt modelId="{6436E555-D697-4C41-9C64-1E1CDE69D564}" type="pres">
      <dgm:prSet presAssocID="{02F87726-E5B8-43D7-A7FF-918A958AC2A4}" presName="parentText" presStyleLbl="node1" presStyleIdx="1" presStyleCnt="5">
        <dgm:presLayoutVars>
          <dgm:chMax val="0"/>
          <dgm:bulletEnabled val="1"/>
        </dgm:presLayoutVars>
      </dgm:prSet>
      <dgm:spPr/>
    </dgm:pt>
    <dgm:pt modelId="{4047B23F-02AB-5844-8FAA-F84C60AD0C52}" type="pres">
      <dgm:prSet presAssocID="{5FB75295-66AF-4DAA-A81D-391A00F97D37}" presName="spacer" presStyleCnt="0"/>
      <dgm:spPr/>
    </dgm:pt>
    <dgm:pt modelId="{BBC71604-202C-1B47-A58E-76448C659E59}" type="pres">
      <dgm:prSet presAssocID="{9F8344A0-5065-4356-BECA-AFD9D51F918F}" presName="parentText" presStyleLbl="node1" presStyleIdx="2" presStyleCnt="5">
        <dgm:presLayoutVars>
          <dgm:chMax val="0"/>
          <dgm:bulletEnabled val="1"/>
        </dgm:presLayoutVars>
      </dgm:prSet>
      <dgm:spPr/>
    </dgm:pt>
    <dgm:pt modelId="{6C93143E-4897-6A4C-AD49-62F2FA803F92}" type="pres">
      <dgm:prSet presAssocID="{3869C561-EE95-40EE-B3C5-A4B783FE590A}" presName="spacer" presStyleCnt="0"/>
      <dgm:spPr/>
    </dgm:pt>
    <dgm:pt modelId="{647489D8-8DDC-5E48-921D-EFC2AFD01CB7}" type="pres">
      <dgm:prSet presAssocID="{1608E44D-BC99-4547-954E-FD567DC7555C}" presName="parentText" presStyleLbl="node1" presStyleIdx="3" presStyleCnt="5">
        <dgm:presLayoutVars>
          <dgm:chMax val="0"/>
          <dgm:bulletEnabled val="1"/>
        </dgm:presLayoutVars>
      </dgm:prSet>
      <dgm:spPr/>
    </dgm:pt>
    <dgm:pt modelId="{BE9F1878-06B5-4C49-8F75-7D61EA76E7DC}" type="pres">
      <dgm:prSet presAssocID="{7F6515E6-91F6-49DC-BCA1-DBD7D34A81D8}" presName="spacer" presStyleCnt="0"/>
      <dgm:spPr/>
    </dgm:pt>
    <dgm:pt modelId="{9EB7E31D-C8AA-2347-B89B-B14470F38FAB}" type="pres">
      <dgm:prSet presAssocID="{BE01D77B-54F0-477C-B266-63DD1D79F008}" presName="parentText" presStyleLbl="node1" presStyleIdx="4" presStyleCnt="5">
        <dgm:presLayoutVars>
          <dgm:chMax val="0"/>
          <dgm:bulletEnabled val="1"/>
        </dgm:presLayoutVars>
      </dgm:prSet>
      <dgm:spPr/>
    </dgm:pt>
  </dgm:ptLst>
  <dgm:cxnLst>
    <dgm:cxn modelId="{7B11F014-9F22-0448-9013-C292D55725A8}" type="presOf" srcId="{B1288541-87E8-4968-866B-BC47C09FB81B}" destId="{770C26FA-A0C4-9342-88DD-09405606BF3B}" srcOrd="0" destOrd="0" presId="urn:microsoft.com/office/officeart/2005/8/layout/vList2"/>
    <dgm:cxn modelId="{F3D10B34-FA40-4D24-838D-8A90E30C9C79}" srcId="{B1288541-87E8-4968-866B-BC47C09FB81B}" destId="{1608E44D-BC99-4547-954E-FD567DC7555C}" srcOrd="3" destOrd="0" parTransId="{8AE086DD-6E12-455B-B58F-C76141C78B6C}" sibTransId="{7F6515E6-91F6-49DC-BCA1-DBD7D34A81D8}"/>
    <dgm:cxn modelId="{BE348C3E-DF48-B84A-AEAF-C84331EBA395}" type="presOf" srcId="{BE01D77B-54F0-477C-B266-63DD1D79F008}" destId="{9EB7E31D-C8AA-2347-B89B-B14470F38FAB}" srcOrd="0" destOrd="0" presId="urn:microsoft.com/office/officeart/2005/8/layout/vList2"/>
    <dgm:cxn modelId="{08C2F168-583B-A04D-BE37-38D0944CCCC2}" type="presOf" srcId="{1608E44D-BC99-4547-954E-FD567DC7555C}" destId="{647489D8-8DDC-5E48-921D-EFC2AFD01CB7}" srcOrd="0" destOrd="0" presId="urn:microsoft.com/office/officeart/2005/8/layout/vList2"/>
    <dgm:cxn modelId="{93FE186E-2818-644A-A304-159686C66363}" type="presOf" srcId="{02F87726-E5B8-43D7-A7FF-918A958AC2A4}" destId="{6436E555-D697-4C41-9C64-1E1CDE69D564}" srcOrd="0" destOrd="0" presId="urn:microsoft.com/office/officeart/2005/8/layout/vList2"/>
    <dgm:cxn modelId="{0AD25776-1581-40A2-B641-7C173A59215F}" srcId="{B1288541-87E8-4968-866B-BC47C09FB81B}" destId="{02F87726-E5B8-43D7-A7FF-918A958AC2A4}" srcOrd="1" destOrd="0" parTransId="{FD58B4F7-A934-4780-B815-B13D4675C13E}" sibTransId="{5FB75295-66AF-4DAA-A81D-391A00F97D37}"/>
    <dgm:cxn modelId="{CBB3057F-F855-473F-9B22-51DD0D8896EB}" srcId="{B1288541-87E8-4968-866B-BC47C09FB81B}" destId="{72A6B995-A6FB-45EA-BD7A-64732C86F4E7}" srcOrd="0" destOrd="0" parTransId="{272C9159-743F-455B-9ED5-219EE490301B}" sibTransId="{63D7B3AC-4A63-4BF9-ABA6-5FA4B9236EAE}"/>
    <dgm:cxn modelId="{05D3668D-828D-49EB-8A48-4A8FAB24FF29}" srcId="{B1288541-87E8-4968-866B-BC47C09FB81B}" destId="{9F8344A0-5065-4356-BECA-AFD9D51F918F}" srcOrd="2" destOrd="0" parTransId="{C6AA4C4C-501C-4A6F-AE90-FA3CF5C3DEC3}" sibTransId="{3869C561-EE95-40EE-B3C5-A4B783FE590A}"/>
    <dgm:cxn modelId="{5C7A2594-B7DC-CA46-B722-AEF92A7EA4A3}" type="presOf" srcId="{9F8344A0-5065-4356-BECA-AFD9D51F918F}" destId="{BBC71604-202C-1B47-A58E-76448C659E59}" srcOrd="0" destOrd="0" presId="urn:microsoft.com/office/officeart/2005/8/layout/vList2"/>
    <dgm:cxn modelId="{7A0B62DA-6E85-6849-9F3B-EFF9831F717E}" type="presOf" srcId="{72A6B995-A6FB-45EA-BD7A-64732C86F4E7}" destId="{BFF726CF-DE5A-E24A-B6BC-46248582F253}" srcOrd="0" destOrd="0" presId="urn:microsoft.com/office/officeart/2005/8/layout/vList2"/>
    <dgm:cxn modelId="{E0A71EE0-A697-469F-BE22-DCCBA9475C2F}" srcId="{B1288541-87E8-4968-866B-BC47C09FB81B}" destId="{BE01D77B-54F0-477C-B266-63DD1D79F008}" srcOrd="4" destOrd="0" parTransId="{874FACA2-B9D6-4E6F-B42A-2C2AA20D3635}" sibTransId="{DB60A7CB-A73C-4794-BC1D-6E40261C5276}"/>
    <dgm:cxn modelId="{992A9E13-2737-EE4B-B7A9-FA10DFA0FB6C}" type="presParOf" srcId="{770C26FA-A0C4-9342-88DD-09405606BF3B}" destId="{BFF726CF-DE5A-E24A-B6BC-46248582F253}" srcOrd="0" destOrd="0" presId="urn:microsoft.com/office/officeart/2005/8/layout/vList2"/>
    <dgm:cxn modelId="{C8FFD7A2-9222-E948-80A6-B3327D031F28}" type="presParOf" srcId="{770C26FA-A0C4-9342-88DD-09405606BF3B}" destId="{57F3DB7C-0044-6948-B20A-7936C8E22FE4}" srcOrd="1" destOrd="0" presId="urn:microsoft.com/office/officeart/2005/8/layout/vList2"/>
    <dgm:cxn modelId="{271F4264-58BB-5A4C-8879-D08BF05464CA}" type="presParOf" srcId="{770C26FA-A0C4-9342-88DD-09405606BF3B}" destId="{6436E555-D697-4C41-9C64-1E1CDE69D564}" srcOrd="2" destOrd="0" presId="urn:microsoft.com/office/officeart/2005/8/layout/vList2"/>
    <dgm:cxn modelId="{289AE97E-33B7-B34C-A479-DCAEA4E7400F}" type="presParOf" srcId="{770C26FA-A0C4-9342-88DD-09405606BF3B}" destId="{4047B23F-02AB-5844-8FAA-F84C60AD0C52}" srcOrd="3" destOrd="0" presId="urn:microsoft.com/office/officeart/2005/8/layout/vList2"/>
    <dgm:cxn modelId="{3BF8268A-FBA6-714E-A71E-D5C1FD17D462}" type="presParOf" srcId="{770C26FA-A0C4-9342-88DD-09405606BF3B}" destId="{BBC71604-202C-1B47-A58E-76448C659E59}" srcOrd="4" destOrd="0" presId="urn:microsoft.com/office/officeart/2005/8/layout/vList2"/>
    <dgm:cxn modelId="{41CE3F61-D24A-CA4C-B566-AA84AD9E9AA0}" type="presParOf" srcId="{770C26FA-A0C4-9342-88DD-09405606BF3B}" destId="{6C93143E-4897-6A4C-AD49-62F2FA803F92}" srcOrd="5" destOrd="0" presId="urn:microsoft.com/office/officeart/2005/8/layout/vList2"/>
    <dgm:cxn modelId="{346F4BE2-10F6-1846-A3E9-7700B30099CC}" type="presParOf" srcId="{770C26FA-A0C4-9342-88DD-09405606BF3B}" destId="{647489D8-8DDC-5E48-921D-EFC2AFD01CB7}" srcOrd="6" destOrd="0" presId="urn:microsoft.com/office/officeart/2005/8/layout/vList2"/>
    <dgm:cxn modelId="{2371D522-DB3A-4645-959B-89027BAE8944}" type="presParOf" srcId="{770C26FA-A0C4-9342-88DD-09405606BF3B}" destId="{BE9F1878-06B5-4C49-8F75-7D61EA76E7DC}" srcOrd="7" destOrd="0" presId="urn:microsoft.com/office/officeart/2005/8/layout/vList2"/>
    <dgm:cxn modelId="{CF6ABE31-E367-AB49-A890-3AD341A857C5}" type="presParOf" srcId="{770C26FA-A0C4-9342-88DD-09405606BF3B}" destId="{9EB7E31D-C8AA-2347-B89B-B14470F38FA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1FAC32-4CD5-442F-89C0-BFC87364C98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6CB12D9-5B92-4DD2-9846-E45A9B76721A}">
      <dgm:prSet/>
      <dgm:spPr/>
      <dgm:t>
        <a:bodyPr/>
        <a:lstStyle/>
        <a:p>
          <a:r>
            <a:rPr lang="en-US" b="0" i="0"/>
            <a:t>The group A streptococcus (GAS) causes a wide diversity of clinical disease in humans</a:t>
          </a:r>
          <a:endParaRPr lang="en-US"/>
        </a:p>
      </dgm:t>
    </dgm:pt>
    <dgm:pt modelId="{913E8E32-DDD3-4A7B-80E3-741D5540F5A4}" type="parTrans" cxnId="{EE835FE3-BFD2-4BB2-BCA8-85030A996E33}">
      <dgm:prSet/>
      <dgm:spPr/>
      <dgm:t>
        <a:bodyPr/>
        <a:lstStyle/>
        <a:p>
          <a:endParaRPr lang="en-US"/>
        </a:p>
      </dgm:t>
    </dgm:pt>
    <dgm:pt modelId="{B93526A9-ECAD-4C4D-996E-982AE6EEADF0}" type="sibTrans" cxnId="{EE835FE3-BFD2-4BB2-BCA8-85030A996E33}">
      <dgm:prSet/>
      <dgm:spPr/>
      <dgm:t>
        <a:bodyPr/>
        <a:lstStyle/>
        <a:p>
          <a:endParaRPr lang="en-US"/>
        </a:p>
      </dgm:t>
    </dgm:pt>
    <dgm:pt modelId="{3559DC7D-CCB8-44C5-BCD7-17217830DCC3}">
      <dgm:prSet/>
      <dgm:spPr/>
      <dgm:t>
        <a:bodyPr/>
        <a:lstStyle/>
        <a:p>
          <a:r>
            <a:rPr lang="en-US" b="0" i="0"/>
            <a:t>pharyngitis and impetigo, </a:t>
          </a:r>
          <a:endParaRPr lang="en-US"/>
        </a:p>
      </dgm:t>
    </dgm:pt>
    <dgm:pt modelId="{A8745223-5748-4CBC-B0FC-651F4513E24C}" type="parTrans" cxnId="{1ECEDE75-DEDC-4784-A612-402AC5DF1AFF}">
      <dgm:prSet/>
      <dgm:spPr/>
      <dgm:t>
        <a:bodyPr/>
        <a:lstStyle/>
        <a:p>
          <a:endParaRPr lang="en-US"/>
        </a:p>
      </dgm:t>
    </dgm:pt>
    <dgm:pt modelId="{898F6700-90F7-4FBE-87AA-D150191EB9B7}" type="sibTrans" cxnId="{1ECEDE75-DEDC-4784-A612-402AC5DF1AFF}">
      <dgm:prSet/>
      <dgm:spPr/>
      <dgm:t>
        <a:bodyPr/>
        <a:lstStyle/>
        <a:p>
          <a:endParaRPr lang="en-US"/>
        </a:p>
      </dgm:t>
    </dgm:pt>
    <dgm:pt modelId="{E0043C1B-3926-4EC2-994F-2D5A38FDA70D}">
      <dgm:prSet/>
      <dgm:spPr/>
      <dgm:t>
        <a:bodyPr/>
        <a:lstStyle/>
        <a:p>
          <a:r>
            <a:rPr lang="en-US" b="0" i="0"/>
            <a:t>post-streptococcal sequelae, such as acute rheumatic fever and acute glomerulonephritis, to invasive infections. </a:t>
          </a:r>
          <a:endParaRPr lang="en-US"/>
        </a:p>
      </dgm:t>
    </dgm:pt>
    <dgm:pt modelId="{4CF265CB-5F60-4DE2-9466-14B65236DA7A}" type="parTrans" cxnId="{F559A617-A6CF-4F33-AE13-858EAC0E43DB}">
      <dgm:prSet/>
      <dgm:spPr/>
      <dgm:t>
        <a:bodyPr/>
        <a:lstStyle/>
        <a:p>
          <a:endParaRPr lang="en-US"/>
        </a:p>
      </dgm:t>
    </dgm:pt>
    <dgm:pt modelId="{C2AA63C0-C70E-4F3E-9B3B-7C6B2B1B8ED8}" type="sibTrans" cxnId="{F559A617-A6CF-4F33-AE13-858EAC0E43DB}">
      <dgm:prSet/>
      <dgm:spPr/>
      <dgm:t>
        <a:bodyPr/>
        <a:lstStyle/>
        <a:p>
          <a:endParaRPr lang="en-US"/>
        </a:p>
      </dgm:t>
    </dgm:pt>
    <dgm:pt modelId="{CE5D9D5E-1A19-49A6-A095-EA2754D1CE03}">
      <dgm:prSet/>
      <dgm:spPr/>
      <dgm:t>
        <a:bodyPr/>
        <a:lstStyle/>
        <a:p>
          <a:r>
            <a:rPr lang="en-US" b="0" i="0"/>
            <a:t>The definition of an invasive infection is one in which GAS infects a normally sterile site. </a:t>
          </a:r>
          <a:endParaRPr lang="en-US"/>
        </a:p>
      </dgm:t>
    </dgm:pt>
    <dgm:pt modelId="{D64FF091-7540-47F2-8762-C1DC0CAFEA6B}" type="parTrans" cxnId="{2C0F850D-A094-426D-87F0-63D572E28103}">
      <dgm:prSet/>
      <dgm:spPr/>
      <dgm:t>
        <a:bodyPr/>
        <a:lstStyle/>
        <a:p>
          <a:endParaRPr lang="en-US"/>
        </a:p>
      </dgm:t>
    </dgm:pt>
    <dgm:pt modelId="{B102F383-11D1-458F-BE11-8980C736A2DD}" type="sibTrans" cxnId="{2C0F850D-A094-426D-87F0-63D572E28103}">
      <dgm:prSet/>
      <dgm:spPr/>
      <dgm:t>
        <a:bodyPr/>
        <a:lstStyle/>
        <a:p>
          <a:endParaRPr lang="en-US"/>
        </a:p>
      </dgm:t>
    </dgm:pt>
    <dgm:pt modelId="{2EE2F7CB-00DE-4BA3-AE9C-64DD3C6D9E39}">
      <dgm:prSet/>
      <dgm:spPr/>
      <dgm:t>
        <a:bodyPr/>
        <a:lstStyle/>
        <a:p>
          <a:r>
            <a:rPr lang="en-US" b="0" i="0"/>
            <a:t>Invasive infections have a fatality rate, especially when associated with streptococcal toxic shock syndrome (STSS).</a:t>
          </a:r>
          <a:endParaRPr lang="en-US"/>
        </a:p>
      </dgm:t>
    </dgm:pt>
    <dgm:pt modelId="{00CFF5E3-4E7A-4AE6-A5AC-DDFF77C13D3E}" type="parTrans" cxnId="{7DF32B3A-EAC8-4833-801F-9A585D094563}">
      <dgm:prSet/>
      <dgm:spPr/>
      <dgm:t>
        <a:bodyPr/>
        <a:lstStyle/>
        <a:p>
          <a:endParaRPr lang="en-US"/>
        </a:p>
      </dgm:t>
    </dgm:pt>
    <dgm:pt modelId="{1ACD89F2-C86C-4137-B907-CA5605178771}" type="sibTrans" cxnId="{7DF32B3A-EAC8-4833-801F-9A585D094563}">
      <dgm:prSet/>
      <dgm:spPr/>
      <dgm:t>
        <a:bodyPr/>
        <a:lstStyle/>
        <a:p>
          <a:endParaRPr lang="en-US"/>
        </a:p>
      </dgm:t>
    </dgm:pt>
    <dgm:pt modelId="{71CAC139-4665-449A-98D8-ADBD610BCC17}">
      <dgm:prSet/>
      <dgm:spPr/>
      <dgm:t>
        <a:bodyPr/>
        <a:lstStyle/>
        <a:p>
          <a:r>
            <a:rPr lang="en-US"/>
            <a:t>NEED TO BE PICKED UP EARLY!</a:t>
          </a:r>
        </a:p>
      </dgm:t>
    </dgm:pt>
    <dgm:pt modelId="{8E85850E-4EC7-4822-B6ED-77264E9C137B}" type="parTrans" cxnId="{467F6F05-EFFC-427D-9BAB-ECBF351476E6}">
      <dgm:prSet/>
      <dgm:spPr/>
      <dgm:t>
        <a:bodyPr/>
        <a:lstStyle/>
        <a:p>
          <a:endParaRPr lang="en-US"/>
        </a:p>
      </dgm:t>
    </dgm:pt>
    <dgm:pt modelId="{AD2E6431-090F-4D83-A2F8-0A707D8FF0E7}" type="sibTrans" cxnId="{467F6F05-EFFC-427D-9BAB-ECBF351476E6}">
      <dgm:prSet/>
      <dgm:spPr/>
      <dgm:t>
        <a:bodyPr/>
        <a:lstStyle/>
        <a:p>
          <a:endParaRPr lang="en-US"/>
        </a:p>
      </dgm:t>
    </dgm:pt>
    <dgm:pt modelId="{7851E961-37A1-4EEE-A939-1FAB16EDDF1D}">
      <dgm:prSet/>
      <dgm:spPr/>
      <dgm:t>
        <a:bodyPr/>
        <a:lstStyle/>
        <a:p>
          <a:r>
            <a:rPr lang="en-US" i="1"/>
            <a:t>https://www.ncbi.nlm.nih.gov/pmc/articles/PMC7100837/</a:t>
          </a:r>
          <a:endParaRPr lang="en-US"/>
        </a:p>
      </dgm:t>
    </dgm:pt>
    <dgm:pt modelId="{A3682272-AF02-4C03-84FC-17F22D0DD7D3}" type="parTrans" cxnId="{55DAF58D-F0CD-455F-A1C3-01D71037C1A8}">
      <dgm:prSet/>
      <dgm:spPr/>
      <dgm:t>
        <a:bodyPr/>
        <a:lstStyle/>
        <a:p>
          <a:endParaRPr lang="en-US"/>
        </a:p>
      </dgm:t>
    </dgm:pt>
    <dgm:pt modelId="{C920DF1A-6D64-42FB-8A06-2E4C772698BB}" type="sibTrans" cxnId="{55DAF58D-F0CD-455F-A1C3-01D71037C1A8}">
      <dgm:prSet/>
      <dgm:spPr/>
      <dgm:t>
        <a:bodyPr/>
        <a:lstStyle/>
        <a:p>
          <a:endParaRPr lang="en-US"/>
        </a:p>
      </dgm:t>
    </dgm:pt>
    <dgm:pt modelId="{80F1CB12-6A3F-2246-B62D-A2B5C78E506D}" type="pres">
      <dgm:prSet presAssocID="{2A1FAC32-4CD5-442F-89C0-BFC87364C98D}" presName="linear" presStyleCnt="0">
        <dgm:presLayoutVars>
          <dgm:animLvl val="lvl"/>
          <dgm:resizeHandles val="exact"/>
        </dgm:presLayoutVars>
      </dgm:prSet>
      <dgm:spPr/>
    </dgm:pt>
    <dgm:pt modelId="{F125554E-DF99-BA4C-B098-B2877F60872F}" type="pres">
      <dgm:prSet presAssocID="{96CB12D9-5B92-4DD2-9846-E45A9B76721A}" presName="parentText" presStyleLbl="node1" presStyleIdx="0" presStyleCnt="5">
        <dgm:presLayoutVars>
          <dgm:chMax val="0"/>
          <dgm:bulletEnabled val="1"/>
        </dgm:presLayoutVars>
      </dgm:prSet>
      <dgm:spPr/>
    </dgm:pt>
    <dgm:pt modelId="{5D4A9EC0-12E7-8B4B-9D06-C10C7D5B8504}" type="pres">
      <dgm:prSet presAssocID="{96CB12D9-5B92-4DD2-9846-E45A9B76721A}" presName="childText" presStyleLbl="revTx" presStyleIdx="0" presStyleCnt="1">
        <dgm:presLayoutVars>
          <dgm:bulletEnabled val="1"/>
        </dgm:presLayoutVars>
      </dgm:prSet>
      <dgm:spPr/>
    </dgm:pt>
    <dgm:pt modelId="{3A3F0364-B6DC-AE47-A55E-BDF11A91FF13}" type="pres">
      <dgm:prSet presAssocID="{CE5D9D5E-1A19-49A6-A095-EA2754D1CE03}" presName="parentText" presStyleLbl="node1" presStyleIdx="1" presStyleCnt="5">
        <dgm:presLayoutVars>
          <dgm:chMax val="0"/>
          <dgm:bulletEnabled val="1"/>
        </dgm:presLayoutVars>
      </dgm:prSet>
      <dgm:spPr/>
    </dgm:pt>
    <dgm:pt modelId="{FEFC1B46-3030-0740-B0D4-AEBDA7BB66DD}" type="pres">
      <dgm:prSet presAssocID="{B102F383-11D1-458F-BE11-8980C736A2DD}" presName="spacer" presStyleCnt="0"/>
      <dgm:spPr/>
    </dgm:pt>
    <dgm:pt modelId="{923AD475-17D9-094E-83A2-32585525D6F2}" type="pres">
      <dgm:prSet presAssocID="{2EE2F7CB-00DE-4BA3-AE9C-64DD3C6D9E39}" presName="parentText" presStyleLbl="node1" presStyleIdx="2" presStyleCnt="5">
        <dgm:presLayoutVars>
          <dgm:chMax val="0"/>
          <dgm:bulletEnabled val="1"/>
        </dgm:presLayoutVars>
      </dgm:prSet>
      <dgm:spPr/>
    </dgm:pt>
    <dgm:pt modelId="{C519A5D9-59D0-FC47-B057-81B6100EC6FC}" type="pres">
      <dgm:prSet presAssocID="{1ACD89F2-C86C-4137-B907-CA5605178771}" presName="spacer" presStyleCnt="0"/>
      <dgm:spPr/>
    </dgm:pt>
    <dgm:pt modelId="{68678AB9-3269-1A47-8EC7-1307E0F23311}" type="pres">
      <dgm:prSet presAssocID="{71CAC139-4665-449A-98D8-ADBD610BCC17}" presName="parentText" presStyleLbl="node1" presStyleIdx="3" presStyleCnt="5">
        <dgm:presLayoutVars>
          <dgm:chMax val="0"/>
          <dgm:bulletEnabled val="1"/>
        </dgm:presLayoutVars>
      </dgm:prSet>
      <dgm:spPr/>
    </dgm:pt>
    <dgm:pt modelId="{AD019C68-719E-9946-BFD6-1905A3CAFC75}" type="pres">
      <dgm:prSet presAssocID="{AD2E6431-090F-4D83-A2F8-0A707D8FF0E7}" presName="spacer" presStyleCnt="0"/>
      <dgm:spPr/>
    </dgm:pt>
    <dgm:pt modelId="{01E441B8-2673-0F4B-8FC6-7460F10E1606}" type="pres">
      <dgm:prSet presAssocID="{7851E961-37A1-4EEE-A939-1FAB16EDDF1D}" presName="parentText" presStyleLbl="node1" presStyleIdx="4" presStyleCnt="5">
        <dgm:presLayoutVars>
          <dgm:chMax val="0"/>
          <dgm:bulletEnabled val="1"/>
        </dgm:presLayoutVars>
      </dgm:prSet>
      <dgm:spPr/>
    </dgm:pt>
  </dgm:ptLst>
  <dgm:cxnLst>
    <dgm:cxn modelId="{467F6F05-EFFC-427D-9BAB-ECBF351476E6}" srcId="{2A1FAC32-4CD5-442F-89C0-BFC87364C98D}" destId="{71CAC139-4665-449A-98D8-ADBD610BCC17}" srcOrd="3" destOrd="0" parTransId="{8E85850E-4EC7-4822-B6ED-77264E9C137B}" sibTransId="{AD2E6431-090F-4D83-A2F8-0A707D8FF0E7}"/>
    <dgm:cxn modelId="{37A02306-DA6F-1C4C-BC87-95B204631B2F}" type="presOf" srcId="{2A1FAC32-4CD5-442F-89C0-BFC87364C98D}" destId="{80F1CB12-6A3F-2246-B62D-A2B5C78E506D}" srcOrd="0" destOrd="0" presId="urn:microsoft.com/office/officeart/2005/8/layout/vList2"/>
    <dgm:cxn modelId="{2C0F850D-A094-426D-87F0-63D572E28103}" srcId="{2A1FAC32-4CD5-442F-89C0-BFC87364C98D}" destId="{CE5D9D5E-1A19-49A6-A095-EA2754D1CE03}" srcOrd="1" destOrd="0" parTransId="{D64FF091-7540-47F2-8762-C1DC0CAFEA6B}" sibTransId="{B102F383-11D1-458F-BE11-8980C736A2DD}"/>
    <dgm:cxn modelId="{F559A617-A6CF-4F33-AE13-858EAC0E43DB}" srcId="{96CB12D9-5B92-4DD2-9846-E45A9B76721A}" destId="{E0043C1B-3926-4EC2-994F-2D5A38FDA70D}" srcOrd="1" destOrd="0" parTransId="{4CF265CB-5F60-4DE2-9466-14B65236DA7A}" sibTransId="{C2AA63C0-C70E-4F3E-9B3B-7C6B2B1B8ED8}"/>
    <dgm:cxn modelId="{A4DED730-48B6-224D-9DE5-E8FE9F2EFA04}" type="presOf" srcId="{3559DC7D-CCB8-44C5-BCD7-17217830DCC3}" destId="{5D4A9EC0-12E7-8B4B-9D06-C10C7D5B8504}" srcOrd="0" destOrd="0" presId="urn:microsoft.com/office/officeart/2005/8/layout/vList2"/>
    <dgm:cxn modelId="{08B27931-689A-204D-86D3-1D6340292A3F}" type="presOf" srcId="{E0043C1B-3926-4EC2-994F-2D5A38FDA70D}" destId="{5D4A9EC0-12E7-8B4B-9D06-C10C7D5B8504}" srcOrd="0" destOrd="1" presId="urn:microsoft.com/office/officeart/2005/8/layout/vList2"/>
    <dgm:cxn modelId="{7DF32B3A-EAC8-4833-801F-9A585D094563}" srcId="{2A1FAC32-4CD5-442F-89C0-BFC87364C98D}" destId="{2EE2F7CB-00DE-4BA3-AE9C-64DD3C6D9E39}" srcOrd="2" destOrd="0" parTransId="{00CFF5E3-4E7A-4AE6-A5AC-DDFF77C13D3E}" sibTransId="{1ACD89F2-C86C-4137-B907-CA5605178771}"/>
    <dgm:cxn modelId="{1949954D-A555-8D4B-A3DC-21215C6DA1B4}" type="presOf" srcId="{96CB12D9-5B92-4DD2-9846-E45A9B76721A}" destId="{F125554E-DF99-BA4C-B098-B2877F60872F}" srcOrd="0" destOrd="0" presId="urn:microsoft.com/office/officeart/2005/8/layout/vList2"/>
    <dgm:cxn modelId="{97E6C34F-C198-BA40-9265-D1381547D277}" type="presOf" srcId="{CE5D9D5E-1A19-49A6-A095-EA2754D1CE03}" destId="{3A3F0364-B6DC-AE47-A55E-BDF11A91FF13}" srcOrd="0" destOrd="0" presId="urn:microsoft.com/office/officeart/2005/8/layout/vList2"/>
    <dgm:cxn modelId="{1ECEDE75-DEDC-4784-A612-402AC5DF1AFF}" srcId="{96CB12D9-5B92-4DD2-9846-E45A9B76721A}" destId="{3559DC7D-CCB8-44C5-BCD7-17217830DCC3}" srcOrd="0" destOrd="0" parTransId="{A8745223-5748-4CBC-B0FC-651F4513E24C}" sibTransId="{898F6700-90F7-4FBE-87AA-D150191EB9B7}"/>
    <dgm:cxn modelId="{AD43E47A-5486-FE4F-96F0-68D6ECFCCC97}" type="presOf" srcId="{2EE2F7CB-00DE-4BA3-AE9C-64DD3C6D9E39}" destId="{923AD475-17D9-094E-83A2-32585525D6F2}" srcOrd="0" destOrd="0" presId="urn:microsoft.com/office/officeart/2005/8/layout/vList2"/>
    <dgm:cxn modelId="{435D557E-483D-5046-8921-D52F857F386B}" type="presOf" srcId="{71CAC139-4665-449A-98D8-ADBD610BCC17}" destId="{68678AB9-3269-1A47-8EC7-1307E0F23311}" srcOrd="0" destOrd="0" presId="urn:microsoft.com/office/officeart/2005/8/layout/vList2"/>
    <dgm:cxn modelId="{55DAF58D-F0CD-455F-A1C3-01D71037C1A8}" srcId="{2A1FAC32-4CD5-442F-89C0-BFC87364C98D}" destId="{7851E961-37A1-4EEE-A939-1FAB16EDDF1D}" srcOrd="4" destOrd="0" parTransId="{A3682272-AF02-4C03-84FC-17F22D0DD7D3}" sibTransId="{C920DF1A-6D64-42FB-8A06-2E4C772698BB}"/>
    <dgm:cxn modelId="{D4697F93-465C-4340-9E80-0EDE5C7957BA}" type="presOf" srcId="{7851E961-37A1-4EEE-A939-1FAB16EDDF1D}" destId="{01E441B8-2673-0F4B-8FC6-7460F10E1606}" srcOrd="0" destOrd="0" presId="urn:microsoft.com/office/officeart/2005/8/layout/vList2"/>
    <dgm:cxn modelId="{EE835FE3-BFD2-4BB2-BCA8-85030A996E33}" srcId="{2A1FAC32-4CD5-442F-89C0-BFC87364C98D}" destId="{96CB12D9-5B92-4DD2-9846-E45A9B76721A}" srcOrd="0" destOrd="0" parTransId="{913E8E32-DDD3-4A7B-80E3-741D5540F5A4}" sibTransId="{B93526A9-ECAD-4C4D-996E-982AE6EEADF0}"/>
    <dgm:cxn modelId="{1D90C5F5-F6C5-2943-A215-38585BBCAD00}" type="presParOf" srcId="{80F1CB12-6A3F-2246-B62D-A2B5C78E506D}" destId="{F125554E-DF99-BA4C-B098-B2877F60872F}" srcOrd="0" destOrd="0" presId="urn:microsoft.com/office/officeart/2005/8/layout/vList2"/>
    <dgm:cxn modelId="{460E2745-02B4-1745-A782-12B3959DAEF9}" type="presParOf" srcId="{80F1CB12-6A3F-2246-B62D-A2B5C78E506D}" destId="{5D4A9EC0-12E7-8B4B-9D06-C10C7D5B8504}" srcOrd="1" destOrd="0" presId="urn:microsoft.com/office/officeart/2005/8/layout/vList2"/>
    <dgm:cxn modelId="{4F73CBEB-CAD5-5E46-AE6E-3E35CA2AFD16}" type="presParOf" srcId="{80F1CB12-6A3F-2246-B62D-A2B5C78E506D}" destId="{3A3F0364-B6DC-AE47-A55E-BDF11A91FF13}" srcOrd="2" destOrd="0" presId="urn:microsoft.com/office/officeart/2005/8/layout/vList2"/>
    <dgm:cxn modelId="{4CE6B413-2281-8D41-9179-07F438BBC083}" type="presParOf" srcId="{80F1CB12-6A3F-2246-B62D-A2B5C78E506D}" destId="{FEFC1B46-3030-0740-B0D4-AEBDA7BB66DD}" srcOrd="3" destOrd="0" presId="urn:microsoft.com/office/officeart/2005/8/layout/vList2"/>
    <dgm:cxn modelId="{B3DA001C-6153-6F46-8A57-8D1D58D5E1EC}" type="presParOf" srcId="{80F1CB12-6A3F-2246-B62D-A2B5C78E506D}" destId="{923AD475-17D9-094E-83A2-32585525D6F2}" srcOrd="4" destOrd="0" presId="urn:microsoft.com/office/officeart/2005/8/layout/vList2"/>
    <dgm:cxn modelId="{DE21724A-8097-EF42-91A7-808742FF054D}" type="presParOf" srcId="{80F1CB12-6A3F-2246-B62D-A2B5C78E506D}" destId="{C519A5D9-59D0-FC47-B057-81B6100EC6FC}" srcOrd="5" destOrd="0" presId="urn:microsoft.com/office/officeart/2005/8/layout/vList2"/>
    <dgm:cxn modelId="{C15E440F-4480-BD45-AE8B-1FFF5C71FD99}" type="presParOf" srcId="{80F1CB12-6A3F-2246-B62D-A2B5C78E506D}" destId="{68678AB9-3269-1A47-8EC7-1307E0F23311}" srcOrd="6" destOrd="0" presId="urn:microsoft.com/office/officeart/2005/8/layout/vList2"/>
    <dgm:cxn modelId="{7A653B70-117C-934F-9EB1-5A13D33E9738}" type="presParOf" srcId="{80F1CB12-6A3F-2246-B62D-A2B5C78E506D}" destId="{AD019C68-719E-9946-BFD6-1905A3CAFC75}" srcOrd="7" destOrd="0" presId="urn:microsoft.com/office/officeart/2005/8/layout/vList2"/>
    <dgm:cxn modelId="{0E2FEE03-6E1D-C644-8F31-A398649B1A83}" type="presParOf" srcId="{80F1CB12-6A3F-2246-B62D-A2B5C78E506D}" destId="{01E441B8-2673-0F4B-8FC6-7460F10E160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B4F5E8-461A-4719-ABB4-4E5BB0E7673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39A27FB-A03B-4DB1-9032-B7E6580CD5DF}">
      <dgm:prSet/>
      <dgm:spPr/>
      <dgm:t>
        <a:bodyPr/>
        <a:lstStyle/>
        <a:p>
          <a:r>
            <a:rPr lang="en-US"/>
            <a:t>Swelling to the epiglottis causing obstruction above the vocal cords.</a:t>
          </a:r>
        </a:p>
      </dgm:t>
    </dgm:pt>
    <dgm:pt modelId="{FEF1F141-11C7-4B72-A0BB-BC8B0473C9D6}" type="parTrans" cxnId="{EF7EF174-EEF3-4C79-B656-7A269764AAF5}">
      <dgm:prSet/>
      <dgm:spPr/>
      <dgm:t>
        <a:bodyPr/>
        <a:lstStyle/>
        <a:p>
          <a:endParaRPr lang="en-US"/>
        </a:p>
      </dgm:t>
    </dgm:pt>
    <dgm:pt modelId="{44695A09-D00C-4E43-9A93-841F1BD16C92}" type="sibTrans" cxnId="{EF7EF174-EEF3-4C79-B656-7A269764AAF5}">
      <dgm:prSet/>
      <dgm:spPr/>
      <dgm:t>
        <a:bodyPr/>
        <a:lstStyle/>
        <a:p>
          <a:endParaRPr lang="en-US"/>
        </a:p>
      </dgm:t>
    </dgm:pt>
    <dgm:pt modelId="{3EE1B3C3-B44D-42AF-BF42-718374FF11B2}">
      <dgm:prSet/>
      <dgm:spPr/>
      <dgm:t>
        <a:bodyPr/>
        <a:lstStyle/>
        <a:p>
          <a:r>
            <a:rPr lang="en-US"/>
            <a:t>Typically has a very rapid onset</a:t>
          </a:r>
        </a:p>
      </dgm:t>
    </dgm:pt>
    <dgm:pt modelId="{EFD21177-CA64-4EE8-8458-CF73C88AFAA4}" type="parTrans" cxnId="{272ECE3B-0E64-4A05-9FA2-291154EEC1E6}">
      <dgm:prSet/>
      <dgm:spPr/>
      <dgm:t>
        <a:bodyPr/>
        <a:lstStyle/>
        <a:p>
          <a:endParaRPr lang="en-US"/>
        </a:p>
      </dgm:t>
    </dgm:pt>
    <dgm:pt modelId="{DB48A954-5AE8-43F8-AD67-6A6423EC7B9D}" type="sibTrans" cxnId="{272ECE3B-0E64-4A05-9FA2-291154EEC1E6}">
      <dgm:prSet/>
      <dgm:spPr/>
      <dgm:t>
        <a:bodyPr/>
        <a:lstStyle/>
        <a:p>
          <a:endParaRPr lang="en-US"/>
        </a:p>
      </dgm:t>
    </dgm:pt>
    <dgm:pt modelId="{27B7F2D4-D702-4FB1-8F67-0ED83996AE47}">
      <dgm:prSet/>
      <dgm:spPr/>
      <dgm:t>
        <a:bodyPr/>
        <a:lstStyle/>
        <a:p>
          <a:r>
            <a:rPr lang="en-US"/>
            <a:t>Has had a major decline since the advent of the Haemophilus Influenza Type B Vaccine</a:t>
          </a:r>
        </a:p>
      </dgm:t>
    </dgm:pt>
    <dgm:pt modelId="{8E2465EF-A954-4053-9D61-63A55EA73FDE}" type="parTrans" cxnId="{6E91C53F-4E7C-4D3C-8F77-E81297CEB875}">
      <dgm:prSet/>
      <dgm:spPr/>
      <dgm:t>
        <a:bodyPr/>
        <a:lstStyle/>
        <a:p>
          <a:endParaRPr lang="en-US"/>
        </a:p>
      </dgm:t>
    </dgm:pt>
    <dgm:pt modelId="{91A8C03F-B948-4A56-8CAB-6E9C4F11BF9B}" type="sibTrans" cxnId="{6E91C53F-4E7C-4D3C-8F77-E81297CEB875}">
      <dgm:prSet/>
      <dgm:spPr/>
      <dgm:t>
        <a:bodyPr/>
        <a:lstStyle/>
        <a:p>
          <a:endParaRPr lang="en-US"/>
        </a:p>
      </dgm:t>
    </dgm:pt>
    <dgm:pt modelId="{CA21919C-B1FC-8F48-A911-A7C92A8B351D}" type="pres">
      <dgm:prSet presAssocID="{6BB4F5E8-461A-4719-ABB4-4E5BB0E76732}" presName="linear" presStyleCnt="0">
        <dgm:presLayoutVars>
          <dgm:animLvl val="lvl"/>
          <dgm:resizeHandles val="exact"/>
        </dgm:presLayoutVars>
      </dgm:prSet>
      <dgm:spPr/>
    </dgm:pt>
    <dgm:pt modelId="{BA72D867-2363-F844-8DA2-7FB9F65B68F0}" type="pres">
      <dgm:prSet presAssocID="{C39A27FB-A03B-4DB1-9032-B7E6580CD5DF}" presName="parentText" presStyleLbl="node1" presStyleIdx="0" presStyleCnt="3">
        <dgm:presLayoutVars>
          <dgm:chMax val="0"/>
          <dgm:bulletEnabled val="1"/>
        </dgm:presLayoutVars>
      </dgm:prSet>
      <dgm:spPr/>
    </dgm:pt>
    <dgm:pt modelId="{8C1ED21A-1C68-574D-8564-39B996B87567}" type="pres">
      <dgm:prSet presAssocID="{44695A09-D00C-4E43-9A93-841F1BD16C92}" presName="spacer" presStyleCnt="0"/>
      <dgm:spPr/>
    </dgm:pt>
    <dgm:pt modelId="{7AB30FD4-BD7D-2549-AC80-E5A1C4E98C6D}" type="pres">
      <dgm:prSet presAssocID="{3EE1B3C3-B44D-42AF-BF42-718374FF11B2}" presName="parentText" presStyleLbl="node1" presStyleIdx="1" presStyleCnt="3">
        <dgm:presLayoutVars>
          <dgm:chMax val="0"/>
          <dgm:bulletEnabled val="1"/>
        </dgm:presLayoutVars>
      </dgm:prSet>
      <dgm:spPr/>
    </dgm:pt>
    <dgm:pt modelId="{4113EFA8-63AA-9C46-898F-3F432D1F5D8E}" type="pres">
      <dgm:prSet presAssocID="{DB48A954-5AE8-43F8-AD67-6A6423EC7B9D}" presName="spacer" presStyleCnt="0"/>
      <dgm:spPr/>
    </dgm:pt>
    <dgm:pt modelId="{E5261C1D-9D9B-244A-9BC2-6FB628E87A08}" type="pres">
      <dgm:prSet presAssocID="{27B7F2D4-D702-4FB1-8F67-0ED83996AE47}" presName="parentText" presStyleLbl="node1" presStyleIdx="2" presStyleCnt="3">
        <dgm:presLayoutVars>
          <dgm:chMax val="0"/>
          <dgm:bulletEnabled val="1"/>
        </dgm:presLayoutVars>
      </dgm:prSet>
      <dgm:spPr/>
    </dgm:pt>
  </dgm:ptLst>
  <dgm:cxnLst>
    <dgm:cxn modelId="{80EC5314-8CAA-0C46-9C00-909F8B09BF07}" type="presOf" srcId="{C39A27FB-A03B-4DB1-9032-B7E6580CD5DF}" destId="{BA72D867-2363-F844-8DA2-7FB9F65B68F0}" srcOrd="0" destOrd="0" presId="urn:microsoft.com/office/officeart/2005/8/layout/vList2"/>
    <dgm:cxn modelId="{272ECE3B-0E64-4A05-9FA2-291154EEC1E6}" srcId="{6BB4F5E8-461A-4719-ABB4-4E5BB0E76732}" destId="{3EE1B3C3-B44D-42AF-BF42-718374FF11B2}" srcOrd="1" destOrd="0" parTransId="{EFD21177-CA64-4EE8-8458-CF73C88AFAA4}" sibTransId="{DB48A954-5AE8-43F8-AD67-6A6423EC7B9D}"/>
    <dgm:cxn modelId="{6E91C53F-4E7C-4D3C-8F77-E81297CEB875}" srcId="{6BB4F5E8-461A-4719-ABB4-4E5BB0E76732}" destId="{27B7F2D4-D702-4FB1-8F67-0ED83996AE47}" srcOrd="2" destOrd="0" parTransId="{8E2465EF-A954-4053-9D61-63A55EA73FDE}" sibTransId="{91A8C03F-B948-4A56-8CAB-6E9C4F11BF9B}"/>
    <dgm:cxn modelId="{4D8DB460-CE15-1E40-BE77-EBBB27CFAF02}" type="presOf" srcId="{3EE1B3C3-B44D-42AF-BF42-718374FF11B2}" destId="{7AB30FD4-BD7D-2549-AC80-E5A1C4E98C6D}" srcOrd="0" destOrd="0" presId="urn:microsoft.com/office/officeart/2005/8/layout/vList2"/>
    <dgm:cxn modelId="{6F26FA72-7A2B-1644-BCED-E24A525C1378}" type="presOf" srcId="{6BB4F5E8-461A-4719-ABB4-4E5BB0E76732}" destId="{CA21919C-B1FC-8F48-A911-A7C92A8B351D}" srcOrd="0" destOrd="0" presId="urn:microsoft.com/office/officeart/2005/8/layout/vList2"/>
    <dgm:cxn modelId="{EF7EF174-EEF3-4C79-B656-7A269764AAF5}" srcId="{6BB4F5E8-461A-4719-ABB4-4E5BB0E76732}" destId="{C39A27FB-A03B-4DB1-9032-B7E6580CD5DF}" srcOrd="0" destOrd="0" parTransId="{FEF1F141-11C7-4B72-A0BB-BC8B0473C9D6}" sibTransId="{44695A09-D00C-4E43-9A93-841F1BD16C92}"/>
    <dgm:cxn modelId="{0DF12787-4710-0848-A92B-CBA06E4558F9}" type="presOf" srcId="{27B7F2D4-D702-4FB1-8F67-0ED83996AE47}" destId="{E5261C1D-9D9B-244A-9BC2-6FB628E87A08}" srcOrd="0" destOrd="0" presId="urn:microsoft.com/office/officeart/2005/8/layout/vList2"/>
    <dgm:cxn modelId="{091A9939-B612-9C4D-9266-6713372B36D1}" type="presParOf" srcId="{CA21919C-B1FC-8F48-A911-A7C92A8B351D}" destId="{BA72D867-2363-F844-8DA2-7FB9F65B68F0}" srcOrd="0" destOrd="0" presId="urn:microsoft.com/office/officeart/2005/8/layout/vList2"/>
    <dgm:cxn modelId="{0BD2CF9B-4683-9643-B6FF-0EFE8D63E757}" type="presParOf" srcId="{CA21919C-B1FC-8F48-A911-A7C92A8B351D}" destId="{8C1ED21A-1C68-574D-8564-39B996B87567}" srcOrd="1" destOrd="0" presId="urn:microsoft.com/office/officeart/2005/8/layout/vList2"/>
    <dgm:cxn modelId="{000E924E-627F-714A-86A6-B10DB3B677FF}" type="presParOf" srcId="{CA21919C-B1FC-8F48-A911-A7C92A8B351D}" destId="{7AB30FD4-BD7D-2549-AC80-E5A1C4E98C6D}" srcOrd="2" destOrd="0" presId="urn:microsoft.com/office/officeart/2005/8/layout/vList2"/>
    <dgm:cxn modelId="{F5BD976C-40ED-4644-A42C-CEE0BC28C62D}" type="presParOf" srcId="{CA21919C-B1FC-8F48-A911-A7C92A8B351D}" destId="{4113EFA8-63AA-9C46-898F-3F432D1F5D8E}" srcOrd="3" destOrd="0" presId="urn:microsoft.com/office/officeart/2005/8/layout/vList2"/>
    <dgm:cxn modelId="{A1E421F2-9D51-AF45-B832-876C87BBBBF9}" type="presParOf" srcId="{CA21919C-B1FC-8F48-A911-A7C92A8B351D}" destId="{E5261C1D-9D9B-244A-9BC2-6FB628E87A0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46EE15-4DD0-467D-9C7F-83D1C40DB29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D30B6E7-AF6E-4F77-B5B9-6F5EB0C2FF4D}">
      <dgm:prSet/>
      <dgm:spPr/>
      <dgm:t>
        <a:bodyPr/>
        <a:lstStyle/>
        <a:p>
          <a:r>
            <a:rPr lang="en-US"/>
            <a:t>Bacterial infection of the trachea</a:t>
          </a:r>
        </a:p>
      </dgm:t>
    </dgm:pt>
    <dgm:pt modelId="{66AF9350-E782-4E53-B54C-634D29D3EA64}" type="parTrans" cxnId="{EF98BCAD-721B-4DB1-9368-58FAD97D965D}">
      <dgm:prSet/>
      <dgm:spPr/>
      <dgm:t>
        <a:bodyPr/>
        <a:lstStyle/>
        <a:p>
          <a:endParaRPr lang="en-US"/>
        </a:p>
      </dgm:t>
    </dgm:pt>
    <dgm:pt modelId="{9084EEEB-4C23-4345-8F12-C5A8C1ABEAF7}" type="sibTrans" cxnId="{EF98BCAD-721B-4DB1-9368-58FAD97D965D}">
      <dgm:prSet/>
      <dgm:spPr/>
      <dgm:t>
        <a:bodyPr/>
        <a:lstStyle/>
        <a:p>
          <a:endParaRPr lang="en-US"/>
        </a:p>
      </dgm:t>
    </dgm:pt>
    <dgm:pt modelId="{64C1417A-82A2-4D51-AF7C-D6DDACF43177}">
      <dgm:prSet/>
      <dgm:spPr/>
      <dgm:t>
        <a:bodyPr/>
        <a:lstStyle/>
        <a:p>
          <a:r>
            <a:rPr lang="en-US"/>
            <a:t>Generally associated with severe difficulty breathing and high fevers</a:t>
          </a:r>
        </a:p>
      </dgm:t>
    </dgm:pt>
    <dgm:pt modelId="{61FED5B0-52F7-4C43-BEFD-68C60BDFE273}" type="parTrans" cxnId="{7902DF3A-4EDF-47CF-A861-89EE7DA80A63}">
      <dgm:prSet/>
      <dgm:spPr/>
      <dgm:t>
        <a:bodyPr/>
        <a:lstStyle/>
        <a:p>
          <a:endParaRPr lang="en-US"/>
        </a:p>
      </dgm:t>
    </dgm:pt>
    <dgm:pt modelId="{9388F7E0-DB35-46E2-834A-60006B29C5F1}" type="sibTrans" cxnId="{7902DF3A-4EDF-47CF-A861-89EE7DA80A63}">
      <dgm:prSet/>
      <dgm:spPr/>
      <dgm:t>
        <a:bodyPr/>
        <a:lstStyle/>
        <a:p>
          <a:endParaRPr lang="en-US"/>
        </a:p>
      </dgm:t>
    </dgm:pt>
    <dgm:pt modelId="{ADDC4C9E-8491-4E2B-A1B9-3354FEDF686C}">
      <dgm:prSet/>
      <dgm:spPr/>
      <dgm:t>
        <a:bodyPr/>
        <a:lstStyle/>
        <a:p>
          <a:r>
            <a:rPr lang="en-US"/>
            <a:t>Typically occurs in children older than the </a:t>
          </a:r>
          <a:r>
            <a:rPr lang="ja-JP"/>
            <a:t>“</a:t>
          </a:r>
          <a:r>
            <a:rPr lang="en-US"/>
            <a:t>croupers</a:t>
          </a:r>
          <a:r>
            <a:rPr lang="ja-JP"/>
            <a:t>”</a:t>
          </a:r>
          <a:endParaRPr lang="en-US"/>
        </a:p>
      </dgm:t>
    </dgm:pt>
    <dgm:pt modelId="{4F93E68D-CE3B-4FE4-B0E1-72A9AFF4F9EE}" type="parTrans" cxnId="{36750457-2556-4A96-AAB9-73C2B5E4F8BC}">
      <dgm:prSet/>
      <dgm:spPr/>
      <dgm:t>
        <a:bodyPr/>
        <a:lstStyle/>
        <a:p>
          <a:endParaRPr lang="en-US"/>
        </a:p>
      </dgm:t>
    </dgm:pt>
    <dgm:pt modelId="{E9C96EF6-DC13-4C8A-9638-82AC9ABAFE21}" type="sibTrans" cxnId="{36750457-2556-4A96-AAB9-73C2B5E4F8BC}">
      <dgm:prSet/>
      <dgm:spPr/>
      <dgm:t>
        <a:bodyPr/>
        <a:lstStyle/>
        <a:p>
          <a:endParaRPr lang="en-US"/>
        </a:p>
      </dgm:t>
    </dgm:pt>
    <dgm:pt modelId="{CA44BB32-DFBE-FA44-B48A-B662B59B521C}" type="pres">
      <dgm:prSet presAssocID="{C046EE15-4DD0-467D-9C7F-83D1C40DB293}" presName="linear" presStyleCnt="0">
        <dgm:presLayoutVars>
          <dgm:animLvl val="lvl"/>
          <dgm:resizeHandles val="exact"/>
        </dgm:presLayoutVars>
      </dgm:prSet>
      <dgm:spPr/>
    </dgm:pt>
    <dgm:pt modelId="{C9A856F6-1273-4942-9669-C7CB923CC4F6}" type="pres">
      <dgm:prSet presAssocID="{4D30B6E7-AF6E-4F77-B5B9-6F5EB0C2FF4D}" presName="parentText" presStyleLbl="node1" presStyleIdx="0" presStyleCnt="3">
        <dgm:presLayoutVars>
          <dgm:chMax val="0"/>
          <dgm:bulletEnabled val="1"/>
        </dgm:presLayoutVars>
      </dgm:prSet>
      <dgm:spPr/>
    </dgm:pt>
    <dgm:pt modelId="{363D104B-78F6-DD4F-AB3B-B2AD8F662855}" type="pres">
      <dgm:prSet presAssocID="{9084EEEB-4C23-4345-8F12-C5A8C1ABEAF7}" presName="spacer" presStyleCnt="0"/>
      <dgm:spPr/>
    </dgm:pt>
    <dgm:pt modelId="{6C1E996C-DA65-D346-927A-553E136AE771}" type="pres">
      <dgm:prSet presAssocID="{64C1417A-82A2-4D51-AF7C-D6DDACF43177}" presName="parentText" presStyleLbl="node1" presStyleIdx="1" presStyleCnt="3">
        <dgm:presLayoutVars>
          <dgm:chMax val="0"/>
          <dgm:bulletEnabled val="1"/>
        </dgm:presLayoutVars>
      </dgm:prSet>
      <dgm:spPr/>
    </dgm:pt>
    <dgm:pt modelId="{C43D77BC-E4E0-A343-AD9A-CB5012E65FC5}" type="pres">
      <dgm:prSet presAssocID="{9388F7E0-DB35-46E2-834A-60006B29C5F1}" presName="spacer" presStyleCnt="0"/>
      <dgm:spPr/>
    </dgm:pt>
    <dgm:pt modelId="{AC855E39-8821-524D-8E6A-30D8993D56A9}" type="pres">
      <dgm:prSet presAssocID="{ADDC4C9E-8491-4E2B-A1B9-3354FEDF686C}" presName="parentText" presStyleLbl="node1" presStyleIdx="2" presStyleCnt="3">
        <dgm:presLayoutVars>
          <dgm:chMax val="0"/>
          <dgm:bulletEnabled val="1"/>
        </dgm:presLayoutVars>
      </dgm:prSet>
      <dgm:spPr/>
    </dgm:pt>
  </dgm:ptLst>
  <dgm:cxnLst>
    <dgm:cxn modelId="{7902DF3A-4EDF-47CF-A861-89EE7DA80A63}" srcId="{C046EE15-4DD0-467D-9C7F-83D1C40DB293}" destId="{64C1417A-82A2-4D51-AF7C-D6DDACF43177}" srcOrd="1" destOrd="0" parTransId="{61FED5B0-52F7-4C43-BEFD-68C60BDFE273}" sibTransId="{9388F7E0-DB35-46E2-834A-60006B29C5F1}"/>
    <dgm:cxn modelId="{95A52153-9DBD-D84C-8238-CCB3CDF729AA}" type="presOf" srcId="{C046EE15-4DD0-467D-9C7F-83D1C40DB293}" destId="{CA44BB32-DFBE-FA44-B48A-B662B59B521C}" srcOrd="0" destOrd="0" presId="urn:microsoft.com/office/officeart/2005/8/layout/vList2"/>
    <dgm:cxn modelId="{36750457-2556-4A96-AAB9-73C2B5E4F8BC}" srcId="{C046EE15-4DD0-467D-9C7F-83D1C40DB293}" destId="{ADDC4C9E-8491-4E2B-A1B9-3354FEDF686C}" srcOrd="2" destOrd="0" parTransId="{4F93E68D-CE3B-4FE4-B0E1-72A9AFF4F9EE}" sibTransId="{E9C96EF6-DC13-4C8A-9638-82AC9ABAFE21}"/>
    <dgm:cxn modelId="{E24F4160-4B3F-2044-ACB0-7E2EE0E30DFE}" type="presOf" srcId="{ADDC4C9E-8491-4E2B-A1B9-3354FEDF686C}" destId="{AC855E39-8821-524D-8E6A-30D8993D56A9}" srcOrd="0" destOrd="0" presId="urn:microsoft.com/office/officeart/2005/8/layout/vList2"/>
    <dgm:cxn modelId="{EF98BCAD-721B-4DB1-9368-58FAD97D965D}" srcId="{C046EE15-4DD0-467D-9C7F-83D1C40DB293}" destId="{4D30B6E7-AF6E-4F77-B5B9-6F5EB0C2FF4D}" srcOrd="0" destOrd="0" parTransId="{66AF9350-E782-4E53-B54C-634D29D3EA64}" sibTransId="{9084EEEB-4C23-4345-8F12-C5A8C1ABEAF7}"/>
    <dgm:cxn modelId="{4B3157EB-9E96-5245-8676-074F2A26895D}" type="presOf" srcId="{4D30B6E7-AF6E-4F77-B5B9-6F5EB0C2FF4D}" destId="{C9A856F6-1273-4942-9669-C7CB923CC4F6}" srcOrd="0" destOrd="0" presId="urn:microsoft.com/office/officeart/2005/8/layout/vList2"/>
    <dgm:cxn modelId="{52898FF5-28D0-404F-8F22-43B796F53D91}" type="presOf" srcId="{64C1417A-82A2-4D51-AF7C-D6DDACF43177}" destId="{6C1E996C-DA65-D346-927A-553E136AE771}" srcOrd="0" destOrd="0" presId="urn:microsoft.com/office/officeart/2005/8/layout/vList2"/>
    <dgm:cxn modelId="{D522CDCF-16A8-3A4B-AD2D-5A3368F4B95B}" type="presParOf" srcId="{CA44BB32-DFBE-FA44-B48A-B662B59B521C}" destId="{C9A856F6-1273-4942-9669-C7CB923CC4F6}" srcOrd="0" destOrd="0" presId="urn:microsoft.com/office/officeart/2005/8/layout/vList2"/>
    <dgm:cxn modelId="{CF7AFBDB-9EBB-084C-BC15-7862C54912E1}" type="presParOf" srcId="{CA44BB32-DFBE-FA44-B48A-B662B59B521C}" destId="{363D104B-78F6-DD4F-AB3B-B2AD8F662855}" srcOrd="1" destOrd="0" presId="urn:microsoft.com/office/officeart/2005/8/layout/vList2"/>
    <dgm:cxn modelId="{DE5A66A7-5B7B-264D-9D4B-36C941D8761E}" type="presParOf" srcId="{CA44BB32-DFBE-FA44-B48A-B662B59B521C}" destId="{6C1E996C-DA65-D346-927A-553E136AE771}" srcOrd="2" destOrd="0" presId="urn:microsoft.com/office/officeart/2005/8/layout/vList2"/>
    <dgm:cxn modelId="{CF1A4128-00A1-2E48-A3F2-16C9F45A9E59}" type="presParOf" srcId="{CA44BB32-DFBE-FA44-B48A-B662B59B521C}" destId="{C43D77BC-E4E0-A343-AD9A-CB5012E65FC5}" srcOrd="3" destOrd="0" presId="urn:microsoft.com/office/officeart/2005/8/layout/vList2"/>
    <dgm:cxn modelId="{2A982677-3958-D944-9F62-BCD6A8AEE2D6}" type="presParOf" srcId="{CA44BB32-DFBE-FA44-B48A-B662B59B521C}" destId="{AC855E39-8821-524D-8E6A-30D8993D56A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30DDE4-8447-40A5-B90A-124266A6923B}"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918B4EC0-434D-4CF2-9B60-7B65C96766D5}">
      <dgm:prSet/>
      <dgm:spPr/>
      <dgm:t>
        <a:bodyPr/>
        <a:lstStyle/>
        <a:p>
          <a:r>
            <a:rPr lang="en-US"/>
            <a:t>Common in young kids</a:t>
          </a:r>
        </a:p>
      </dgm:t>
    </dgm:pt>
    <dgm:pt modelId="{7BA19ADB-D1AA-4C14-867A-4054D8ABABBA}" type="parTrans" cxnId="{DBC658F6-34D2-498A-993E-FF9325C3C62F}">
      <dgm:prSet/>
      <dgm:spPr/>
      <dgm:t>
        <a:bodyPr/>
        <a:lstStyle/>
        <a:p>
          <a:endParaRPr lang="en-US"/>
        </a:p>
      </dgm:t>
    </dgm:pt>
    <dgm:pt modelId="{7F9E5E36-7F03-4016-A207-7D82177BE4B0}" type="sibTrans" cxnId="{DBC658F6-34D2-498A-993E-FF9325C3C62F}">
      <dgm:prSet/>
      <dgm:spPr/>
      <dgm:t>
        <a:bodyPr/>
        <a:lstStyle/>
        <a:p>
          <a:endParaRPr lang="en-US"/>
        </a:p>
      </dgm:t>
    </dgm:pt>
    <dgm:pt modelId="{F568566E-0566-405B-ACD1-C7BA7D19F33B}">
      <dgm:prSet/>
      <dgm:spPr/>
      <dgm:t>
        <a:bodyPr/>
        <a:lstStyle/>
        <a:p>
          <a:r>
            <a:rPr lang="en-US"/>
            <a:t>Most common under the age of 2</a:t>
          </a:r>
        </a:p>
      </dgm:t>
    </dgm:pt>
    <dgm:pt modelId="{BEE7C398-13C4-470C-AC8D-3771EEFE42D1}" type="parTrans" cxnId="{2A84A4C4-DD15-4D5D-A571-0C54F69EF001}">
      <dgm:prSet/>
      <dgm:spPr/>
      <dgm:t>
        <a:bodyPr/>
        <a:lstStyle/>
        <a:p>
          <a:endParaRPr lang="en-US"/>
        </a:p>
      </dgm:t>
    </dgm:pt>
    <dgm:pt modelId="{D33AE497-72EA-4F2F-A3B9-A81B7DE89DEE}" type="sibTrans" cxnId="{2A84A4C4-DD15-4D5D-A571-0C54F69EF001}">
      <dgm:prSet/>
      <dgm:spPr/>
      <dgm:t>
        <a:bodyPr/>
        <a:lstStyle/>
        <a:p>
          <a:endParaRPr lang="en-US"/>
        </a:p>
      </dgm:t>
    </dgm:pt>
    <dgm:pt modelId="{07B7D68E-0E4A-4323-B287-B86E364BD1A1}">
      <dgm:prSet/>
      <dgm:spPr/>
      <dgm:t>
        <a:bodyPr/>
        <a:lstStyle/>
        <a:p>
          <a:r>
            <a:rPr lang="en-US"/>
            <a:t>Caused by viruses</a:t>
          </a:r>
        </a:p>
      </dgm:t>
    </dgm:pt>
    <dgm:pt modelId="{F7F7890D-7F8C-4552-A81D-E5D3BFEC20CB}" type="parTrans" cxnId="{D25DD22E-9196-426D-A1D1-AE0F9B6B0848}">
      <dgm:prSet/>
      <dgm:spPr/>
      <dgm:t>
        <a:bodyPr/>
        <a:lstStyle/>
        <a:p>
          <a:endParaRPr lang="en-US"/>
        </a:p>
      </dgm:t>
    </dgm:pt>
    <dgm:pt modelId="{01F68B19-66D4-43F7-A3FF-C87B871D82C1}" type="sibTrans" cxnId="{D25DD22E-9196-426D-A1D1-AE0F9B6B0848}">
      <dgm:prSet/>
      <dgm:spPr/>
      <dgm:t>
        <a:bodyPr/>
        <a:lstStyle/>
        <a:p>
          <a:endParaRPr lang="en-US"/>
        </a:p>
      </dgm:t>
    </dgm:pt>
    <dgm:pt modelId="{B9AAABDB-8C96-4E00-AB93-47EE6C82A229}">
      <dgm:prSet/>
      <dgm:spPr/>
      <dgm:t>
        <a:bodyPr/>
        <a:lstStyle/>
        <a:p>
          <a:r>
            <a:rPr lang="en-US"/>
            <a:t>RSV (most common 30%)</a:t>
          </a:r>
        </a:p>
      </dgm:t>
    </dgm:pt>
    <dgm:pt modelId="{AA605A34-5412-4363-8417-C269D3B5C903}" type="parTrans" cxnId="{B3384321-A58F-49EC-A311-E57A57897218}">
      <dgm:prSet/>
      <dgm:spPr/>
      <dgm:t>
        <a:bodyPr/>
        <a:lstStyle/>
        <a:p>
          <a:endParaRPr lang="en-US"/>
        </a:p>
      </dgm:t>
    </dgm:pt>
    <dgm:pt modelId="{EFB9B0C0-2054-475D-BE3D-2326201903D2}" type="sibTrans" cxnId="{B3384321-A58F-49EC-A311-E57A57897218}">
      <dgm:prSet/>
      <dgm:spPr/>
      <dgm:t>
        <a:bodyPr/>
        <a:lstStyle/>
        <a:p>
          <a:endParaRPr lang="en-US"/>
        </a:p>
      </dgm:t>
    </dgm:pt>
    <dgm:pt modelId="{50C2D166-91C5-45D9-9E84-0F7151559933}">
      <dgm:prSet/>
      <dgm:spPr/>
      <dgm:t>
        <a:bodyPr/>
        <a:lstStyle/>
        <a:p>
          <a:r>
            <a:rPr lang="en-US"/>
            <a:t>Human Metapneumovirus</a:t>
          </a:r>
        </a:p>
      </dgm:t>
    </dgm:pt>
    <dgm:pt modelId="{0F069D76-3EE3-45D9-A0D0-BF761796FC8F}" type="parTrans" cxnId="{956F1CAD-FA42-45C5-BA37-B108E45C84D1}">
      <dgm:prSet/>
      <dgm:spPr/>
      <dgm:t>
        <a:bodyPr/>
        <a:lstStyle/>
        <a:p>
          <a:endParaRPr lang="en-US"/>
        </a:p>
      </dgm:t>
    </dgm:pt>
    <dgm:pt modelId="{38CD99CC-3600-44F2-82DB-B46D4B49248C}" type="sibTrans" cxnId="{956F1CAD-FA42-45C5-BA37-B108E45C84D1}">
      <dgm:prSet/>
      <dgm:spPr/>
      <dgm:t>
        <a:bodyPr/>
        <a:lstStyle/>
        <a:p>
          <a:endParaRPr lang="en-US"/>
        </a:p>
      </dgm:t>
    </dgm:pt>
    <dgm:pt modelId="{8A72D4DB-AE4D-4477-B51E-F7C71D1A79A5}">
      <dgm:prSet/>
      <dgm:spPr/>
      <dgm:t>
        <a:bodyPr/>
        <a:lstStyle/>
        <a:p>
          <a:r>
            <a:rPr lang="en-US"/>
            <a:t>Coronavirus</a:t>
          </a:r>
        </a:p>
      </dgm:t>
    </dgm:pt>
    <dgm:pt modelId="{6F0C9323-F4D6-40CC-A1A2-E1772B0EFA49}" type="parTrans" cxnId="{3F5801EE-A207-49C8-8F7E-AFA37A47C666}">
      <dgm:prSet/>
      <dgm:spPr/>
      <dgm:t>
        <a:bodyPr/>
        <a:lstStyle/>
        <a:p>
          <a:endParaRPr lang="en-US"/>
        </a:p>
      </dgm:t>
    </dgm:pt>
    <dgm:pt modelId="{B8F4A7D1-1E53-4330-B32F-EA3ABADF76BB}" type="sibTrans" cxnId="{3F5801EE-A207-49C8-8F7E-AFA37A47C666}">
      <dgm:prSet/>
      <dgm:spPr/>
      <dgm:t>
        <a:bodyPr/>
        <a:lstStyle/>
        <a:p>
          <a:endParaRPr lang="en-US"/>
        </a:p>
      </dgm:t>
    </dgm:pt>
    <dgm:pt modelId="{0F5B96C1-6210-4F39-B5F3-7887009F0FF6}">
      <dgm:prSet/>
      <dgm:spPr/>
      <dgm:t>
        <a:bodyPr/>
        <a:lstStyle/>
        <a:p>
          <a:r>
            <a:rPr lang="en-US"/>
            <a:t>Parainfluenza Virus</a:t>
          </a:r>
        </a:p>
      </dgm:t>
    </dgm:pt>
    <dgm:pt modelId="{D370EF3E-91F8-4D6A-822B-AE7AE3DB613B}" type="parTrans" cxnId="{83C2214A-2BAF-41A0-8BB2-8CFB9532A9B9}">
      <dgm:prSet/>
      <dgm:spPr/>
      <dgm:t>
        <a:bodyPr/>
        <a:lstStyle/>
        <a:p>
          <a:endParaRPr lang="en-US"/>
        </a:p>
      </dgm:t>
    </dgm:pt>
    <dgm:pt modelId="{52EDB5F2-0D8F-476A-A058-B0B163F7FED1}" type="sibTrans" cxnId="{83C2214A-2BAF-41A0-8BB2-8CFB9532A9B9}">
      <dgm:prSet/>
      <dgm:spPr/>
      <dgm:t>
        <a:bodyPr/>
        <a:lstStyle/>
        <a:p>
          <a:endParaRPr lang="en-US"/>
        </a:p>
      </dgm:t>
    </dgm:pt>
    <dgm:pt modelId="{AF89BE7C-F162-4102-8381-6D02FF1C7F8A}">
      <dgm:prSet/>
      <dgm:spPr/>
      <dgm:t>
        <a:bodyPr/>
        <a:lstStyle/>
        <a:p>
          <a:r>
            <a:rPr lang="en-US"/>
            <a:t>Human Rhinovirus</a:t>
          </a:r>
        </a:p>
      </dgm:t>
    </dgm:pt>
    <dgm:pt modelId="{935C0AA1-DC03-4DE4-BBB3-5CD669718324}" type="parTrans" cxnId="{2CB6CC80-03FE-47B8-B9BA-8BD08014CADF}">
      <dgm:prSet/>
      <dgm:spPr/>
      <dgm:t>
        <a:bodyPr/>
        <a:lstStyle/>
        <a:p>
          <a:endParaRPr lang="en-US"/>
        </a:p>
      </dgm:t>
    </dgm:pt>
    <dgm:pt modelId="{1F3577BB-725C-401A-A98E-0C717F7A1533}" type="sibTrans" cxnId="{2CB6CC80-03FE-47B8-B9BA-8BD08014CADF}">
      <dgm:prSet/>
      <dgm:spPr/>
      <dgm:t>
        <a:bodyPr/>
        <a:lstStyle/>
        <a:p>
          <a:endParaRPr lang="en-US"/>
        </a:p>
      </dgm:t>
    </dgm:pt>
    <dgm:pt modelId="{881757F5-C1BE-AE4C-BB8E-53C19D2C5294}" type="pres">
      <dgm:prSet presAssocID="{7230DDE4-8447-40A5-B90A-124266A6923B}" presName="linear" presStyleCnt="0">
        <dgm:presLayoutVars>
          <dgm:dir/>
          <dgm:animLvl val="lvl"/>
          <dgm:resizeHandles val="exact"/>
        </dgm:presLayoutVars>
      </dgm:prSet>
      <dgm:spPr/>
    </dgm:pt>
    <dgm:pt modelId="{D143316B-9993-1248-974B-D5300880E0C6}" type="pres">
      <dgm:prSet presAssocID="{918B4EC0-434D-4CF2-9B60-7B65C96766D5}" presName="parentLin" presStyleCnt="0"/>
      <dgm:spPr/>
    </dgm:pt>
    <dgm:pt modelId="{0BFB9E5E-DA66-8340-83E2-AF10E1DCA5F8}" type="pres">
      <dgm:prSet presAssocID="{918B4EC0-434D-4CF2-9B60-7B65C96766D5}" presName="parentLeftMargin" presStyleLbl="node1" presStyleIdx="0" presStyleCnt="2"/>
      <dgm:spPr/>
    </dgm:pt>
    <dgm:pt modelId="{89EEC31A-B34A-954C-AF52-9A8C3042A980}" type="pres">
      <dgm:prSet presAssocID="{918B4EC0-434D-4CF2-9B60-7B65C96766D5}" presName="parentText" presStyleLbl="node1" presStyleIdx="0" presStyleCnt="2">
        <dgm:presLayoutVars>
          <dgm:chMax val="0"/>
          <dgm:bulletEnabled val="1"/>
        </dgm:presLayoutVars>
      </dgm:prSet>
      <dgm:spPr/>
    </dgm:pt>
    <dgm:pt modelId="{DD0FF8CF-C19B-FE46-883C-BB6554C042E5}" type="pres">
      <dgm:prSet presAssocID="{918B4EC0-434D-4CF2-9B60-7B65C96766D5}" presName="negativeSpace" presStyleCnt="0"/>
      <dgm:spPr/>
    </dgm:pt>
    <dgm:pt modelId="{E574A2A7-6FCE-F147-818A-561600F90E7C}" type="pres">
      <dgm:prSet presAssocID="{918B4EC0-434D-4CF2-9B60-7B65C96766D5}" presName="childText" presStyleLbl="conFgAcc1" presStyleIdx="0" presStyleCnt="2">
        <dgm:presLayoutVars>
          <dgm:bulletEnabled val="1"/>
        </dgm:presLayoutVars>
      </dgm:prSet>
      <dgm:spPr/>
    </dgm:pt>
    <dgm:pt modelId="{2DB27042-94C3-8A4E-805E-D472A188B431}" type="pres">
      <dgm:prSet presAssocID="{7F9E5E36-7F03-4016-A207-7D82177BE4B0}" presName="spaceBetweenRectangles" presStyleCnt="0"/>
      <dgm:spPr/>
    </dgm:pt>
    <dgm:pt modelId="{4225C1B4-2C44-8940-8BFD-E6B4AF28FE06}" type="pres">
      <dgm:prSet presAssocID="{07B7D68E-0E4A-4323-B287-B86E364BD1A1}" presName="parentLin" presStyleCnt="0"/>
      <dgm:spPr/>
    </dgm:pt>
    <dgm:pt modelId="{5305691B-1ECA-8D40-A520-C3830798960C}" type="pres">
      <dgm:prSet presAssocID="{07B7D68E-0E4A-4323-B287-B86E364BD1A1}" presName="parentLeftMargin" presStyleLbl="node1" presStyleIdx="0" presStyleCnt="2"/>
      <dgm:spPr/>
    </dgm:pt>
    <dgm:pt modelId="{D65C5EAE-C917-EF4E-85DA-500FFDAC1E8C}" type="pres">
      <dgm:prSet presAssocID="{07B7D68E-0E4A-4323-B287-B86E364BD1A1}" presName="parentText" presStyleLbl="node1" presStyleIdx="1" presStyleCnt="2">
        <dgm:presLayoutVars>
          <dgm:chMax val="0"/>
          <dgm:bulletEnabled val="1"/>
        </dgm:presLayoutVars>
      </dgm:prSet>
      <dgm:spPr/>
    </dgm:pt>
    <dgm:pt modelId="{E3B610D9-C644-EC48-AD61-A2EC2CAA25E2}" type="pres">
      <dgm:prSet presAssocID="{07B7D68E-0E4A-4323-B287-B86E364BD1A1}" presName="negativeSpace" presStyleCnt="0"/>
      <dgm:spPr/>
    </dgm:pt>
    <dgm:pt modelId="{F4FF2460-AFFE-9248-9B63-A46DF96EA2CA}" type="pres">
      <dgm:prSet presAssocID="{07B7D68E-0E4A-4323-B287-B86E364BD1A1}" presName="childText" presStyleLbl="conFgAcc1" presStyleIdx="1" presStyleCnt="2">
        <dgm:presLayoutVars>
          <dgm:bulletEnabled val="1"/>
        </dgm:presLayoutVars>
      </dgm:prSet>
      <dgm:spPr/>
    </dgm:pt>
  </dgm:ptLst>
  <dgm:cxnLst>
    <dgm:cxn modelId="{1E6AB50A-F1AB-6A45-A625-35987664F071}" type="presOf" srcId="{918B4EC0-434D-4CF2-9B60-7B65C96766D5}" destId="{89EEC31A-B34A-954C-AF52-9A8C3042A980}" srcOrd="1" destOrd="0" presId="urn:microsoft.com/office/officeart/2005/8/layout/list1"/>
    <dgm:cxn modelId="{FE03E41F-A4EC-0443-BD9C-5AD3129B57A7}" type="presOf" srcId="{918B4EC0-434D-4CF2-9B60-7B65C96766D5}" destId="{0BFB9E5E-DA66-8340-83E2-AF10E1DCA5F8}" srcOrd="0" destOrd="0" presId="urn:microsoft.com/office/officeart/2005/8/layout/list1"/>
    <dgm:cxn modelId="{B3384321-A58F-49EC-A311-E57A57897218}" srcId="{07B7D68E-0E4A-4323-B287-B86E364BD1A1}" destId="{B9AAABDB-8C96-4E00-AB93-47EE6C82A229}" srcOrd="0" destOrd="0" parTransId="{AA605A34-5412-4363-8417-C269D3B5C903}" sibTransId="{EFB9B0C0-2054-475D-BE3D-2326201903D2}"/>
    <dgm:cxn modelId="{199F5221-25D5-AC45-9DA0-26AE3B8C7682}" type="presOf" srcId="{B9AAABDB-8C96-4E00-AB93-47EE6C82A229}" destId="{F4FF2460-AFFE-9248-9B63-A46DF96EA2CA}" srcOrd="0" destOrd="0" presId="urn:microsoft.com/office/officeart/2005/8/layout/list1"/>
    <dgm:cxn modelId="{D25DD22E-9196-426D-A1D1-AE0F9B6B0848}" srcId="{7230DDE4-8447-40A5-B90A-124266A6923B}" destId="{07B7D68E-0E4A-4323-B287-B86E364BD1A1}" srcOrd="1" destOrd="0" parTransId="{F7F7890D-7F8C-4552-A81D-E5D3BFEC20CB}" sibTransId="{01F68B19-66D4-43F7-A3FF-C87B871D82C1}"/>
    <dgm:cxn modelId="{83C2214A-2BAF-41A0-8BB2-8CFB9532A9B9}" srcId="{07B7D68E-0E4A-4323-B287-B86E364BD1A1}" destId="{0F5B96C1-6210-4F39-B5F3-7887009F0FF6}" srcOrd="3" destOrd="0" parTransId="{D370EF3E-91F8-4D6A-822B-AE7AE3DB613B}" sibTransId="{52EDB5F2-0D8F-476A-A058-B0B163F7FED1}"/>
    <dgm:cxn modelId="{7A456F58-9C18-5F4C-A200-E82E85A83F32}" type="presOf" srcId="{AF89BE7C-F162-4102-8381-6D02FF1C7F8A}" destId="{F4FF2460-AFFE-9248-9B63-A46DF96EA2CA}" srcOrd="0" destOrd="4" presId="urn:microsoft.com/office/officeart/2005/8/layout/list1"/>
    <dgm:cxn modelId="{66DED958-6D6D-964D-83EF-158000BF86D2}" type="presOf" srcId="{0F5B96C1-6210-4F39-B5F3-7887009F0FF6}" destId="{F4FF2460-AFFE-9248-9B63-A46DF96EA2CA}" srcOrd="0" destOrd="3" presId="urn:microsoft.com/office/officeart/2005/8/layout/list1"/>
    <dgm:cxn modelId="{4E5CAE63-0509-2945-BC72-E44576E76DB1}" type="presOf" srcId="{07B7D68E-0E4A-4323-B287-B86E364BD1A1}" destId="{D65C5EAE-C917-EF4E-85DA-500FFDAC1E8C}" srcOrd="1" destOrd="0" presId="urn:microsoft.com/office/officeart/2005/8/layout/list1"/>
    <dgm:cxn modelId="{2CB6CC80-03FE-47B8-B9BA-8BD08014CADF}" srcId="{07B7D68E-0E4A-4323-B287-B86E364BD1A1}" destId="{AF89BE7C-F162-4102-8381-6D02FF1C7F8A}" srcOrd="4" destOrd="0" parTransId="{935C0AA1-DC03-4DE4-BBB3-5CD669718324}" sibTransId="{1F3577BB-725C-401A-A98E-0C717F7A1533}"/>
    <dgm:cxn modelId="{9C4EE896-692C-F140-900E-BDC6D07F5B68}" type="presOf" srcId="{50C2D166-91C5-45D9-9E84-0F7151559933}" destId="{F4FF2460-AFFE-9248-9B63-A46DF96EA2CA}" srcOrd="0" destOrd="1" presId="urn:microsoft.com/office/officeart/2005/8/layout/list1"/>
    <dgm:cxn modelId="{92B584AA-7CCB-D144-884A-3A8CC66D370C}" type="presOf" srcId="{7230DDE4-8447-40A5-B90A-124266A6923B}" destId="{881757F5-C1BE-AE4C-BB8E-53C19D2C5294}" srcOrd="0" destOrd="0" presId="urn:microsoft.com/office/officeart/2005/8/layout/list1"/>
    <dgm:cxn modelId="{A835FCAC-62F6-1346-9A63-B18B6689EA95}" type="presOf" srcId="{F568566E-0566-405B-ACD1-C7BA7D19F33B}" destId="{E574A2A7-6FCE-F147-818A-561600F90E7C}" srcOrd="0" destOrd="0" presId="urn:microsoft.com/office/officeart/2005/8/layout/list1"/>
    <dgm:cxn modelId="{956F1CAD-FA42-45C5-BA37-B108E45C84D1}" srcId="{07B7D68E-0E4A-4323-B287-B86E364BD1A1}" destId="{50C2D166-91C5-45D9-9E84-0F7151559933}" srcOrd="1" destOrd="0" parTransId="{0F069D76-3EE3-45D9-A0D0-BF761796FC8F}" sibTransId="{38CD99CC-3600-44F2-82DB-B46D4B49248C}"/>
    <dgm:cxn modelId="{2A84A4C4-DD15-4D5D-A571-0C54F69EF001}" srcId="{918B4EC0-434D-4CF2-9B60-7B65C96766D5}" destId="{F568566E-0566-405B-ACD1-C7BA7D19F33B}" srcOrd="0" destOrd="0" parTransId="{BEE7C398-13C4-470C-AC8D-3771EEFE42D1}" sibTransId="{D33AE497-72EA-4F2F-A3B9-A81B7DE89DEE}"/>
    <dgm:cxn modelId="{59C621DF-A4AF-614A-9314-5CB59C4DB1D6}" type="presOf" srcId="{07B7D68E-0E4A-4323-B287-B86E364BD1A1}" destId="{5305691B-1ECA-8D40-A520-C3830798960C}" srcOrd="0" destOrd="0" presId="urn:microsoft.com/office/officeart/2005/8/layout/list1"/>
    <dgm:cxn modelId="{6F3CD9E0-C638-8542-A769-5B9EFCF34C41}" type="presOf" srcId="{8A72D4DB-AE4D-4477-B51E-F7C71D1A79A5}" destId="{F4FF2460-AFFE-9248-9B63-A46DF96EA2CA}" srcOrd="0" destOrd="2" presId="urn:microsoft.com/office/officeart/2005/8/layout/list1"/>
    <dgm:cxn modelId="{3F5801EE-A207-49C8-8F7E-AFA37A47C666}" srcId="{07B7D68E-0E4A-4323-B287-B86E364BD1A1}" destId="{8A72D4DB-AE4D-4477-B51E-F7C71D1A79A5}" srcOrd="2" destOrd="0" parTransId="{6F0C9323-F4D6-40CC-A1A2-E1772B0EFA49}" sibTransId="{B8F4A7D1-1E53-4330-B32F-EA3ABADF76BB}"/>
    <dgm:cxn modelId="{DBC658F6-34D2-498A-993E-FF9325C3C62F}" srcId="{7230DDE4-8447-40A5-B90A-124266A6923B}" destId="{918B4EC0-434D-4CF2-9B60-7B65C96766D5}" srcOrd="0" destOrd="0" parTransId="{7BA19ADB-D1AA-4C14-867A-4054D8ABABBA}" sibTransId="{7F9E5E36-7F03-4016-A207-7D82177BE4B0}"/>
    <dgm:cxn modelId="{0EE3CB97-5743-7E48-9677-39A5C4346C0C}" type="presParOf" srcId="{881757F5-C1BE-AE4C-BB8E-53C19D2C5294}" destId="{D143316B-9993-1248-974B-D5300880E0C6}" srcOrd="0" destOrd="0" presId="urn:microsoft.com/office/officeart/2005/8/layout/list1"/>
    <dgm:cxn modelId="{2EFA3C83-7037-C24B-9E4F-15F3A360780E}" type="presParOf" srcId="{D143316B-9993-1248-974B-D5300880E0C6}" destId="{0BFB9E5E-DA66-8340-83E2-AF10E1DCA5F8}" srcOrd="0" destOrd="0" presId="urn:microsoft.com/office/officeart/2005/8/layout/list1"/>
    <dgm:cxn modelId="{797255A9-EFAC-1C4C-9EA1-F11724C27FE3}" type="presParOf" srcId="{D143316B-9993-1248-974B-D5300880E0C6}" destId="{89EEC31A-B34A-954C-AF52-9A8C3042A980}" srcOrd="1" destOrd="0" presId="urn:microsoft.com/office/officeart/2005/8/layout/list1"/>
    <dgm:cxn modelId="{6AACAB0E-28F7-FB44-A29D-32A8C2650AA6}" type="presParOf" srcId="{881757F5-C1BE-AE4C-BB8E-53C19D2C5294}" destId="{DD0FF8CF-C19B-FE46-883C-BB6554C042E5}" srcOrd="1" destOrd="0" presId="urn:microsoft.com/office/officeart/2005/8/layout/list1"/>
    <dgm:cxn modelId="{6F972363-3298-0F45-ACD2-2B1AB0CFE9FB}" type="presParOf" srcId="{881757F5-C1BE-AE4C-BB8E-53C19D2C5294}" destId="{E574A2A7-6FCE-F147-818A-561600F90E7C}" srcOrd="2" destOrd="0" presId="urn:microsoft.com/office/officeart/2005/8/layout/list1"/>
    <dgm:cxn modelId="{05EEBFE3-9518-5B47-BECB-7FFE9CD51D01}" type="presParOf" srcId="{881757F5-C1BE-AE4C-BB8E-53C19D2C5294}" destId="{2DB27042-94C3-8A4E-805E-D472A188B431}" srcOrd="3" destOrd="0" presId="urn:microsoft.com/office/officeart/2005/8/layout/list1"/>
    <dgm:cxn modelId="{22D0F3CB-5BDD-B14B-92E7-4959E116EE64}" type="presParOf" srcId="{881757F5-C1BE-AE4C-BB8E-53C19D2C5294}" destId="{4225C1B4-2C44-8940-8BFD-E6B4AF28FE06}" srcOrd="4" destOrd="0" presId="urn:microsoft.com/office/officeart/2005/8/layout/list1"/>
    <dgm:cxn modelId="{CB983DC4-48D7-8A4E-89A7-ADC2046555D9}" type="presParOf" srcId="{4225C1B4-2C44-8940-8BFD-E6B4AF28FE06}" destId="{5305691B-1ECA-8D40-A520-C3830798960C}" srcOrd="0" destOrd="0" presId="urn:microsoft.com/office/officeart/2005/8/layout/list1"/>
    <dgm:cxn modelId="{95F50ECF-F82F-7749-8BBA-11EDB7A868A7}" type="presParOf" srcId="{4225C1B4-2C44-8940-8BFD-E6B4AF28FE06}" destId="{D65C5EAE-C917-EF4E-85DA-500FFDAC1E8C}" srcOrd="1" destOrd="0" presId="urn:microsoft.com/office/officeart/2005/8/layout/list1"/>
    <dgm:cxn modelId="{3FB622ED-131E-1041-9FC6-227E45365676}" type="presParOf" srcId="{881757F5-C1BE-AE4C-BB8E-53C19D2C5294}" destId="{E3B610D9-C644-EC48-AD61-A2EC2CAA25E2}" srcOrd="5" destOrd="0" presId="urn:microsoft.com/office/officeart/2005/8/layout/list1"/>
    <dgm:cxn modelId="{165FD7E6-F4C9-F049-83EF-512B164B3C0F}" type="presParOf" srcId="{881757F5-C1BE-AE4C-BB8E-53C19D2C5294}" destId="{F4FF2460-AFFE-9248-9B63-A46DF96EA2C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9D4C8BC-8CD2-43C7-9CF6-9B09CBEF0F6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94C72F3-D80D-4205-B494-499D774BB901}">
      <dgm:prSet/>
      <dgm:spPr/>
      <dgm:t>
        <a:bodyPr/>
        <a:lstStyle/>
        <a:p>
          <a:r>
            <a:rPr lang="en-US"/>
            <a:t>Upper (nose &amp; throat) and Lower airway (bronchioles) get plugged up</a:t>
          </a:r>
        </a:p>
      </dgm:t>
    </dgm:pt>
    <dgm:pt modelId="{5CD2639D-0893-4C5B-9011-0A79B878F04D}" type="parTrans" cxnId="{BCF4DD2B-85C2-4EDE-9897-8FE8751455A4}">
      <dgm:prSet/>
      <dgm:spPr/>
      <dgm:t>
        <a:bodyPr/>
        <a:lstStyle/>
        <a:p>
          <a:endParaRPr lang="en-US"/>
        </a:p>
      </dgm:t>
    </dgm:pt>
    <dgm:pt modelId="{D64D2614-D0E0-49CA-A16C-E0876AF7824B}" type="sibTrans" cxnId="{BCF4DD2B-85C2-4EDE-9897-8FE8751455A4}">
      <dgm:prSet/>
      <dgm:spPr/>
      <dgm:t>
        <a:bodyPr/>
        <a:lstStyle/>
        <a:p>
          <a:endParaRPr lang="en-US"/>
        </a:p>
      </dgm:t>
    </dgm:pt>
    <dgm:pt modelId="{7FC2A878-62DD-4306-B955-E5664AFBD3C9}">
      <dgm:prSet/>
      <dgm:spPr/>
      <dgm:t>
        <a:bodyPr/>
        <a:lstStyle/>
        <a:p>
          <a:r>
            <a:rPr lang="en-US"/>
            <a:t>Large amount of mucous production clog the air passages</a:t>
          </a:r>
        </a:p>
      </dgm:t>
    </dgm:pt>
    <dgm:pt modelId="{CB608238-2B80-4A47-964C-A32819E84ED3}" type="parTrans" cxnId="{B5A6E446-6801-4BFB-B463-34DC9262F3C7}">
      <dgm:prSet/>
      <dgm:spPr/>
      <dgm:t>
        <a:bodyPr/>
        <a:lstStyle/>
        <a:p>
          <a:endParaRPr lang="en-US"/>
        </a:p>
      </dgm:t>
    </dgm:pt>
    <dgm:pt modelId="{FFE6B072-86F8-46D3-9850-F7A7ED1C7C6B}" type="sibTrans" cxnId="{B5A6E446-6801-4BFB-B463-34DC9262F3C7}">
      <dgm:prSet/>
      <dgm:spPr/>
      <dgm:t>
        <a:bodyPr/>
        <a:lstStyle/>
        <a:p>
          <a:endParaRPr lang="en-US"/>
        </a:p>
      </dgm:t>
    </dgm:pt>
    <dgm:pt modelId="{19F59DB3-AEDC-4335-A1F7-2340DF1E8A74}">
      <dgm:prSet/>
      <dgm:spPr/>
      <dgm:t>
        <a:bodyPr/>
        <a:lstStyle/>
        <a:p>
          <a:r>
            <a:rPr lang="en-US"/>
            <a:t>Air gets trapped</a:t>
          </a:r>
        </a:p>
      </dgm:t>
    </dgm:pt>
    <dgm:pt modelId="{87EA326A-3B97-42CE-86CF-C880EC652D9C}" type="parTrans" cxnId="{6A9A5653-A1C9-434E-8954-00737187A65C}">
      <dgm:prSet/>
      <dgm:spPr/>
      <dgm:t>
        <a:bodyPr/>
        <a:lstStyle/>
        <a:p>
          <a:endParaRPr lang="en-US"/>
        </a:p>
      </dgm:t>
    </dgm:pt>
    <dgm:pt modelId="{5CD3D596-DEB2-4FEE-A728-21F2023F4E60}" type="sibTrans" cxnId="{6A9A5653-A1C9-434E-8954-00737187A65C}">
      <dgm:prSet/>
      <dgm:spPr/>
      <dgm:t>
        <a:bodyPr/>
        <a:lstStyle/>
        <a:p>
          <a:endParaRPr lang="en-US"/>
        </a:p>
      </dgm:t>
    </dgm:pt>
    <dgm:pt modelId="{21C3F1A3-511C-4BD2-85E5-7B70EEFDBF20}">
      <dgm:prSet/>
      <dgm:spPr/>
      <dgm:t>
        <a:bodyPr/>
        <a:lstStyle/>
        <a:p>
          <a:r>
            <a:rPr lang="en-US"/>
            <a:t>Diminished  air exchange (ventilation)</a:t>
          </a:r>
        </a:p>
      </dgm:t>
    </dgm:pt>
    <dgm:pt modelId="{498E2037-D8C3-4352-AB1F-018FE756CF2E}" type="parTrans" cxnId="{4F3F22C9-1D5C-4BC5-8D2F-70C9263351EE}">
      <dgm:prSet/>
      <dgm:spPr/>
      <dgm:t>
        <a:bodyPr/>
        <a:lstStyle/>
        <a:p>
          <a:endParaRPr lang="en-US"/>
        </a:p>
      </dgm:t>
    </dgm:pt>
    <dgm:pt modelId="{EB7A2727-73E7-4D27-BAC0-4C378D2A583A}" type="sibTrans" cxnId="{4F3F22C9-1D5C-4BC5-8D2F-70C9263351EE}">
      <dgm:prSet/>
      <dgm:spPr/>
      <dgm:t>
        <a:bodyPr/>
        <a:lstStyle/>
        <a:p>
          <a:endParaRPr lang="en-US"/>
        </a:p>
      </dgm:t>
    </dgm:pt>
    <dgm:pt modelId="{DA4B7BA1-5F87-42C1-AECF-623B9C371B8A}">
      <dgm:prSet/>
      <dgm:spPr/>
      <dgm:t>
        <a:bodyPr/>
        <a:lstStyle/>
        <a:p>
          <a:r>
            <a:rPr lang="en-US"/>
            <a:t>Patches of the lungs collapse and don’t function (atelectasis)</a:t>
          </a:r>
        </a:p>
      </dgm:t>
    </dgm:pt>
    <dgm:pt modelId="{A73D27BC-A7A7-4C41-98C5-5F094AD232FB}" type="parTrans" cxnId="{FE6A16F9-29D8-46E8-87BC-011F2B0E56A9}">
      <dgm:prSet/>
      <dgm:spPr/>
      <dgm:t>
        <a:bodyPr/>
        <a:lstStyle/>
        <a:p>
          <a:endParaRPr lang="en-US"/>
        </a:p>
      </dgm:t>
    </dgm:pt>
    <dgm:pt modelId="{99989E22-4FFE-491B-B7B2-5FEF8E6F48D7}" type="sibTrans" cxnId="{FE6A16F9-29D8-46E8-87BC-011F2B0E56A9}">
      <dgm:prSet/>
      <dgm:spPr/>
      <dgm:t>
        <a:bodyPr/>
        <a:lstStyle/>
        <a:p>
          <a:endParaRPr lang="en-US"/>
        </a:p>
      </dgm:t>
    </dgm:pt>
    <dgm:pt modelId="{8F043E77-6941-4B92-A0D5-1AE915F15C03}">
      <dgm:prSet/>
      <dgm:spPr/>
      <dgm:t>
        <a:bodyPr/>
        <a:lstStyle/>
        <a:p>
          <a:r>
            <a:rPr lang="en-US"/>
            <a:t>Can be mild to severe</a:t>
          </a:r>
        </a:p>
      </dgm:t>
    </dgm:pt>
    <dgm:pt modelId="{303F33CC-F4A0-4D04-8024-B8BBEF4B93AB}" type="parTrans" cxnId="{C82D244F-B32D-4233-B66F-729A148373E9}">
      <dgm:prSet/>
      <dgm:spPr/>
      <dgm:t>
        <a:bodyPr/>
        <a:lstStyle/>
        <a:p>
          <a:endParaRPr lang="en-US"/>
        </a:p>
      </dgm:t>
    </dgm:pt>
    <dgm:pt modelId="{7BC159A8-D9B6-4D39-8B8A-5E4B76530181}" type="sibTrans" cxnId="{C82D244F-B32D-4233-B66F-729A148373E9}">
      <dgm:prSet/>
      <dgm:spPr/>
      <dgm:t>
        <a:bodyPr/>
        <a:lstStyle/>
        <a:p>
          <a:endParaRPr lang="en-US"/>
        </a:p>
      </dgm:t>
    </dgm:pt>
    <dgm:pt modelId="{774B290F-2E01-E444-9291-EE8E45862E7C}" type="pres">
      <dgm:prSet presAssocID="{D9D4C8BC-8CD2-43C7-9CF6-9B09CBEF0F6B}" presName="linear" presStyleCnt="0">
        <dgm:presLayoutVars>
          <dgm:animLvl val="lvl"/>
          <dgm:resizeHandles val="exact"/>
        </dgm:presLayoutVars>
      </dgm:prSet>
      <dgm:spPr/>
    </dgm:pt>
    <dgm:pt modelId="{B7B5E2E3-6002-044E-8D5E-8118A0EDFC66}" type="pres">
      <dgm:prSet presAssocID="{694C72F3-D80D-4205-B494-499D774BB901}" presName="parentText" presStyleLbl="node1" presStyleIdx="0" presStyleCnt="2">
        <dgm:presLayoutVars>
          <dgm:chMax val="0"/>
          <dgm:bulletEnabled val="1"/>
        </dgm:presLayoutVars>
      </dgm:prSet>
      <dgm:spPr/>
    </dgm:pt>
    <dgm:pt modelId="{33CB8CFC-6FBA-9746-97D7-4C2C44D506BD}" type="pres">
      <dgm:prSet presAssocID="{694C72F3-D80D-4205-B494-499D774BB901}" presName="childText" presStyleLbl="revTx" presStyleIdx="0" presStyleCnt="1">
        <dgm:presLayoutVars>
          <dgm:bulletEnabled val="1"/>
        </dgm:presLayoutVars>
      </dgm:prSet>
      <dgm:spPr/>
    </dgm:pt>
    <dgm:pt modelId="{7D4FBEAF-91C6-DF46-94C6-7CF68273E396}" type="pres">
      <dgm:prSet presAssocID="{8F043E77-6941-4B92-A0D5-1AE915F15C03}" presName="parentText" presStyleLbl="node1" presStyleIdx="1" presStyleCnt="2">
        <dgm:presLayoutVars>
          <dgm:chMax val="0"/>
          <dgm:bulletEnabled val="1"/>
        </dgm:presLayoutVars>
      </dgm:prSet>
      <dgm:spPr/>
    </dgm:pt>
  </dgm:ptLst>
  <dgm:cxnLst>
    <dgm:cxn modelId="{CCD94403-1D19-7A4E-B66F-DC07B1C71472}" type="presOf" srcId="{D9D4C8BC-8CD2-43C7-9CF6-9B09CBEF0F6B}" destId="{774B290F-2E01-E444-9291-EE8E45862E7C}" srcOrd="0" destOrd="0" presId="urn:microsoft.com/office/officeart/2005/8/layout/vList2"/>
    <dgm:cxn modelId="{BCF4DD2B-85C2-4EDE-9897-8FE8751455A4}" srcId="{D9D4C8BC-8CD2-43C7-9CF6-9B09CBEF0F6B}" destId="{694C72F3-D80D-4205-B494-499D774BB901}" srcOrd="0" destOrd="0" parTransId="{5CD2639D-0893-4C5B-9011-0A79B878F04D}" sibTransId="{D64D2614-D0E0-49CA-A16C-E0876AF7824B}"/>
    <dgm:cxn modelId="{029D153C-6904-894D-B199-41B722760F38}" type="presOf" srcId="{DA4B7BA1-5F87-42C1-AECF-623B9C371B8A}" destId="{33CB8CFC-6FBA-9746-97D7-4C2C44D506BD}" srcOrd="0" destOrd="3" presId="urn:microsoft.com/office/officeart/2005/8/layout/vList2"/>
    <dgm:cxn modelId="{B5A6E446-6801-4BFB-B463-34DC9262F3C7}" srcId="{694C72F3-D80D-4205-B494-499D774BB901}" destId="{7FC2A878-62DD-4306-B955-E5664AFBD3C9}" srcOrd="0" destOrd="0" parTransId="{CB608238-2B80-4A47-964C-A32819E84ED3}" sibTransId="{FFE6B072-86F8-46D3-9850-F7A7ED1C7C6B}"/>
    <dgm:cxn modelId="{6F56B148-8EFB-6C47-B3F3-B5A691C22878}" type="presOf" srcId="{19F59DB3-AEDC-4335-A1F7-2340DF1E8A74}" destId="{33CB8CFC-6FBA-9746-97D7-4C2C44D506BD}" srcOrd="0" destOrd="1" presId="urn:microsoft.com/office/officeart/2005/8/layout/vList2"/>
    <dgm:cxn modelId="{C82D244F-B32D-4233-B66F-729A148373E9}" srcId="{D9D4C8BC-8CD2-43C7-9CF6-9B09CBEF0F6B}" destId="{8F043E77-6941-4B92-A0D5-1AE915F15C03}" srcOrd="1" destOrd="0" parTransId="{303F33CC-F4A0-4D04-8024-B8BBEF4B93AB}" sibTransId="{7BC159A8-D9B6-4D39-8B8A-5E4B76530181}"/>
    <dgm:cxn modelId="{6A9A5653-A1C9-434E-8954-00737187A65C}" srcId="{694C72F3-D80D-4205-B494-499D774BB901}" destId="{19F59DB3-AEDC-4335-A1F7-2340DF1E8A74}" srcOrd="1" destOrd="0" parTransId="{87EA326A-3B97-42CE-86CF-C880EC652D9C}" sibTransId="{5CD3D596-DEB2-4FEE-A728-21F2023F4E60}"/>
    <dgm:cxn modelId="{AE8F1D56-1AA9-9344-BE85-3D930408E979}" type="presOf" srcId="{694C72F3-D80D-4205-B494-499D774BB901}" destId="{B7B5E2E3-6002-044E-8D5E-8118A0EDFC66}" srcOrd="0" destOrd="0" presId="urn:microsoft.com/office/officeart/2005/8/layout/vList2"/>
    <dgm:cxn modelId="{4F3F22C9-1D5C-4BC5-8D2F-70C9263351EE}" srcId="{694C72F3-D80D-4205-B494-499D774BB901}" destId="{21C3F1A3-511C-4BD2-85E5-7B70EEFDBF20}" srcOrd="2" destOrd="0" parTransId="{498E2037-D8C3-4352-AB1F-018FE756CF2E}" sibTransId="{EB7A2727-73E7-4D27-BAC0-4C378D2A583A}"/>
    <dgm:cxn modelId="{2CA044D0-443F-9149-A534-0E5C677393DC}" type="presOf" srcId="{21C3F1A3-511C-4BD2-85E5-7B70EEFDBF20}" destId="{33CB8CFC-6FBA-9746-97D7-4C2C44D506BD}" srcOrd="0" destOrd="2" presId="urn:microsoft.com/office/officeart/2005/8/layout/vList2"/>
    <dgm:cxn modelId="{9D8042D5-7C78-0445-BFB2-9A5A85ACBBB4}" type="presOf" srcId="{8F043E77-6941-4B92-A0D5-1AE915F15C03}" destId="{7D4FBEAF-91C6-DF46-94C6-7CF68273E396}" srcOrd="0" destOrd="0" presId="urn:microsoft.com/office/officeart/2005/8/layout/vList2"/>
    <dgm:cxn modelId="{BF99B4EF-E09C-1844-8436-8C4B5DC4648F}" type="presOf" srcId="{7FC2A878-62DD-4306-B955-E5664AFBD3C9}" destId="{33CB8CFC-6FBA-9746-97D7-4C2C44D506BD}" srcOrd="0" destOrd="0" presId="urn:microsoft.com/office/officeart/2005/8/layout/vList2"/>
    <dgm:cxn modelId="{FE6A16F9-29D8-46E8-87BC-011F2B0E56A9}" srcId="{694C72F3-D80D-4205-B494-499D774BB901}" destId="{DA4B7BA1-5F87-42C1-AECF-623B9C371B8A}" srcOrd="3" destOrd="0" parTransId="{A73D27BC-A7A7-4C41-98C5-5F094AD232FB}" sibTransId="{99989E22-4FFE-491B-B7B2-5FEF8E6F48D7}"/>
    <dgm:cxn modelId="{5F58DB34-EA44-AD42-B051-75AACAE865DC}" type="presParOf" srcId="{774B290F-2E01-E444-9291-EE8E45862E7C}" destId="{B7B5E2E3-6002-044E-8D5E-8118A0EDFC66}" srcOrd="0" destOrd="0" presId="urn:microsoft.com/office/officeart/2005/8/layout/vList2"/>
    <dgm:cxn modelId="{F2FC6A16-EFD2-FF4E-8EC2-FBDD9B21F05F}" type="presParOf" srcId="{774B290F-2E01-E444-9291-EE8E45862E7C}" destId="{33CB8CFC-6FBA-9746-97D7-4C2C44D506BD}" srcOrd="1" destOrd="0" presId="urn:microsoft.com/office/officeart/2005/8/layout/vList2"/>
    <dgm:cxn modelId="{32FB02D9-E4C6-7641-9A9B-0945C530CDEE}" type="presParOf" srcId="{774B290F-2E01-E444-9291-EE8E45862E7C}" destId="{7D4FBEAF-91C6-DF46-94C6-7CF68273E39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8835EFB-453D-4665-830F-39EEB351DA8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B9FBDB4-4308-4F86-85B9-B38C5DDA7BCD}">
      <dgm:prSet custT="1"/>
      <dgm:spPr/>
      <dgm:t>
        <a:bodyPr/>
        <a:lstStyle/>
        <a:p>
          <a:r>
            <a:rPr lang="en-US" sz="2800" dirty="0"/>
            <a:t>TREATMENT: SYMPTOMATIC CARE</a:t>
          </a:r>
        </a:p>
      </dgm:t>
    </dgm:pt>
    <dgm:pt modelId="{FBA2A71E-6F68-4AB8-BF38-446464E053A6}" type="parTrans" cxnId="{E9FD6073-6D4E-4B62-9E13-6D3DC6591DE0}">
      <dgm:prSet/>
      <dgm:spPr/>
      <dgm:t>
        <a:bodyPr/>
        <a:lstStyle/>
        <a:p>
          <a:endParaRPr lang="en-US"/>
        </a:p>
      </dgm:t>
    </dgm:pt>
    <dgm:pt modelId="{C24D7BB8-4FC1-49B7-979C-46036380D203}" type="sibTrans" cxnId="{E9FD6073-6D4E-4B62-9E13-6D3DC6591DE0}">
      <dgm:prSet/>
      <dgm:spPr/>
      <dgm:t>
        <a:bodyPr/>
        <a:lstStyle/>
        <a:p>
          <a:endParaRPr lang="en-US"/>
        </a:p>
      </dgm:t>
    </dgm:pt>
    <dgm:pt modelId="{4A58BDE3-1166-478E-A10C-7877866E5A61}">
      <dgm:prSet custT="1"/>
      <dgm:spPr/>
      <dgm:t>
        <a:bodyPr/>
        <a:lstStyle/>
        <a:p>
          <a:r>
            <a:rPr lang="en-US" sz="2800" dirty="0"/>
            <a:t>SUCTION, SUCTION, SUCTION………….</a:t>
          </a:r>
        </a:p>
      </dgm:t>
    </dgm:pt>
    <dgm:pt modelId="{7EE7160A-7FAA-4E83-A440-12B6F05D52D0}" type="parTrans" cxnId="{72039B28-109A-4D2A-8FA7-6597A419528E}">
      <dgm:prSet/>
      <dgm:spPr/>
      <dgm:t>
        <a:bodyPr/>
        <a:lstStyle/>
        <a:p>
          <a:endParaRPr lang="en-US"/>
        </a:p>
      </dgm:t>
    </dgm:pt>
    <dgm:pt modelId="{61484424-0136-4C15-B37A-B9A6D14062C0}" type="sibTrans" cxnId="{72039B28-109A-4D2A-8FA7-6597A419528E}">
      <dgm:prSet/>
      <dgm:spPr/>
      <dgm:t>
        <a:bodyPr/>
        <a:lstStyle/>
        <a:p>
          <a:endParaRPr lang="en-US"/>
        </a:p>
      </dgm:t>
    </dgm:pt>
    <dgm:pt modelId="{0731CBA5-0D16-4D38-900E-2D17EBD59399}">
      <dgm:prSet custT="1"/>
      <dgm:spPr/>
      <dgm:t>
        <a:bodyPr/>
        <a:lstStyle/>
        <a:p>
          <a:r>
            <a:rPr lang="en-US" sz="2800" dirty="0"/>
            <a:t>Humidified Oxygen</a:t>
          </a:r>
        </a:p>
      </dgm:t>
    </dgm:pt>
    <dgm:pt modelId="{B8B34699-9E39-4C26-B2F7-44FC3635ABD1}" type="parTrans" cxnId="{45CC1ECD-8180-4CD0-B195-76DECC5F42E6}">
      <dgm:prSet/>
      <dgm:spPr/>
      <dgm:t>
        <a:bodyPr/>
        <a:lstStyle/>
        <a:p>
          <a:endParaRPr lang="en-US"/>
        </a:p>
      </dgm:t>
    </dgm:pt>
    <dgm:pt modelId="{869EFC27-1539-4F00-AA7E-CFB3942C6D44}" type="sibTrans" cxnId="{45CC1ECD-8180-4CD0-B195-76DECC5F42E6}">
      <dgm:prSet/>
      <dgm:spPr/>
      <dgm:t>
        <a:bodyPr/>
        <a:lstStyle/>
        <a:p>
          <a:endParaRPr lang="en-US"/>
        </a:p>
      </dgm:t>
    </dgm:pt>
    <dgm:pt modelId="{05EB8AC6-1946-449D-BC49-0A76A509988A}">
      <dgm:prSet custT="1"/>
      <dgm:spPr/>
      <dgm:t>
        <a:bodyPr/>
        <a:lstStyle/>
        <a:p>
          <a:r>
            <a:rPr lang="en-US" sz="2800" dirty="0"/>
            <a:t>Hydration</a:t>
          </a:r>
        </a:p>
      </dgm:t>
    </dgm:pt>
    <dgm:pt modelId="{FBC0B646-C782-44EE-AD01-B44CCF2B6970}" type="parTrans" cxnId="{0FD0592D-4FEF-4299-9638-87E961D95482}">
      <dgm:prSet/>
      <dgm:spPr/>
      <dgm:t>
        <a:bodyPr/>
        <a:lstStyle/>
        <a:p>
          <a:endParaRPr lang="en-US"/>
        </a:p>
      </dgm:t>
    </dgm:pt>
    <dgm:pt modelId="{CF246C3F-9918-44B9-BFB8-712356EF3276}" type="sibTrans" cxnId="{0FD0592D-4FEF-4299-9638-87E961D95482}">
      <dgm:prSet/>
      <dgm:spPr/>
      <dgm:t>
        <a:bodyPr/>
        <a:lstStyle/>
        <a:p>
          <a:endParaRPr lang="en-US"/>
        </a:p>
      </dgm:t>
    </dgm:pt>
    <dgm:pt modelId="{E88533C4-C9DE-46B3-B6B2-F3F2E9B55D18}">
      <dgm:prSet custT="1"/>
      <dgm:spPr/>
      <dgm:t>
        <a:bodyPr/>
        <a:lstStyle/>
        <a:p>
          <a:r>
            <a:rPr lang="en-US" sz="2800" b="0" i="0" dirty="0"/>
            <a:t>These children need aggressive hydration. The use of beta-adrenergic agonists like epinephrine or albuterol, or even steroids, has not been shown to be effective in children with bronchiolitis. </a:t>
          </a:r>
          <a:endParaRPr lang="en-US" sz="2800" dirty="0"/>
        </a:p>
      </dgm:t>
    </dgm:pt>
    <dgm:pt modelId="{7EB77E4B-B85C-4B03-B6AC-B1539EE9D076}" type="parTrans" cxnId="{59534DFA-6968-42A6-85E0-C7D67FBA78C5}">
      <dgm:prSet/>
      <dgm:spPr/>
      <dgm:t>
        <a:bodyPr/>
        <a:lstStyle/>
        <a:p>
          <a:endParaRPr lang="en-US"/>
        </a:p>
      </dgm:t>
    </dgm:pt>
    <dgm:pt modelId="{9B3849CF-050E-4A2F-B4AD-356794BDC08E}" type="sibTrans" cxnId="{59534DFA-6968-42A6-85E0-C7D67FBA78C5}">
      <dgm:prSet/>
      <dgm:spPr/>
      <dgm:t>
        <a:bodyPr/>
        <a:lstStyle/>
        <a:p>
          <a:endParaRPr lang="en-US"/>
        </a:p>
      </dgm:t>
    </dgm:pt>
    <dgm:pt modelId="{71C4A358-2626-483D-B48B-CB954675EC97}">
      <dgm:prSet custT="1"/>
      <dgm:spPr/>
      <dgm:t>
        <a:bodyPr/>
        <a:lstStyle/>
        <a:p>
          <a:r>
            <a:rPr lang="en-US" sz="1200" i="1" dirty="0"/>
            <a:t>https://</a:t>
          </a:r>
          <a:r>
            <a:rPr lang="en-US" sz="1200" i="1" dirty="0" err="1"/>
            <a:t>www.ncbi.nlm.nih.gov</a:t>
          </a:r>
          <a:r>
            <a:rPr lang="en-US" sz="1200" i="1" dirty="0"/>
            <a:t>/books/NBK441959/</a:t>
          </a:r>
          <a:endParaRPr lang="en-US" sz="1200" dirty="0"/>
        </a:p>
      </dgm:t>
    </dgm:pt>
    <dgm:pt modelId="{B2C183D5-71C7-431E-B91A-839C0C574601}" type="parTrans" cxnId="{EB0FB744-EC16-41AB-B5E4-5C7CE148ABF0}">
      <dgm:prSet/>
      <dgm:spPr/>
      <dgm:t>
        <a:bodyPr/>
        <a:lstStyle/>
        <a:p>
          <a:endParaRPr lang="en-US"/>
        </a:p>
      </dgm:t>
    </dgm:pt>
    <dgm:pt modelId="{0CBC23F5-FCD0-47E8-808D-AC2BFEF16370}" type="sibTrans" cxnId="{EB0FB744-EC16-41AB-B5E4-5C7CE148ABF0}">
      <dgm:prSet/>
      <dgm:spPr/>
      <dgm:t>
        <a:bodyPr/>
        <a:lstStyle/>
        <a:p>
          <a:endParaRPr lang="en-US"/>
        </a:p>
      </dgm:t>
    </dgm:pt>
    <dgm:pt modelId="{F8564A9A-6F62-5F49-B49D-661521BEB7B4}" type="pres">
      <dgm:prSet presAssocID="{A8835EFB-453D-4665-830F-39EEB351DA81}" presName="linear" presStyleCnt="0">
        <dgm:presLayoutVars>
          <dgm:animLvl val="lvl"/>
          <dgm:resizeHandles val="exact"/>
        </dgm:presLayoutVars>
      </dgm:prSet>
      <dgm:spPr/>
    </dgm:pt>
    <dgm:pt modelId="{CDBD26DA-2BBE-2041-A31D-DB150CEFE1ED}" type="pres">
      <dgm:prSet presAssocID="{4B9FBDB4-4308-4F86-85B9-B38C5DDA7BCD}" presName="parentText" presStyleLbl="node1" presStyleIdx="0" presStyleCnt="6" custScaleY="104450">
        <dgm:presLayoutVars>
          <dgm:chMax val="0"/>
          <dgm:bulletEnabled val="1"/>
        </dgm:presLayoutVars>
      </dgm:prSet>
      <dgm:spPr/>
    </dgm:pt>
    <dgm:pt modelId="{5CE40078-8879-D74C-BCBB-A8944CA8552B}" type="pres">
      <dgm:prSet presAssocID="{C24D7BB8-4FC1-49B7-979C-46036380D203}" presName="spacer" presStyleCnt="0"/>
      <dgm:spPr/>
    </dgm:pt>
    <dgm:pt modelId="{6AB30146-040B-A640-880F-C3FBD908BC12}" type="pres">
      <dgm:prSet presAssocID="{4A58BDE3-1166-478E-A10C-7877866E5A61}" presName="parentText" presStyleLbl="node1" presStyleIdx="1" presStyleCnt="6" custScaleY="119283">
        <dgm:presLayoutVars>
          <dgm:chMax val="0"/>
          <dgm:bulletEnabled val="1"/>
        </dgm:presLayoutVars>
      </dgm:prSet>
      <dgm:spPr/>
    </dgm:pt>
    <dgm:pt modelId="{06DC4C8F-6E71-2948-A94A-5C374550E169}" type="pres">
      <dgm:prSet presAssocID="{61484424-0136-4C15-B37A-B9A6D14062C0}" presName="spacer" presStyleCnt="0"/>
      <dgm:spPr/>
    </dgm:pt>
    <dgm:pt modelId="{CC9213F0-33D6-594E-8A94-CD582B6B192B}" type="pres">
      <dgm:prSet presAssocID="{0731CBA5-0D16-4D38-900E-2D17EBD59399}" presName="parentText" presStyleLbl="node1" presStyleIdx="2" presStyleCnt="6" custScaleY="104450">
        <dgm:presLayoutVars>
          <dgm:chMax val="0"/>
          <dgm:bulletEnabled val="1"/>
        </dgm:presLayoutVars>
      </dgm:prSet>
      <dgm:spPr/>
    </dgm:pt>
    <dgm:pt modelId="{E1F16629-D0C1-E145-A257-6C8D0FA8AAFF}" type="pres">
      <dgm:prSet presAssocID="{869EFC27-1539-4F00-AA7E-CFB3942C6D44}" presName="spacer" presStyleCnt="0"/>
      <dgm:spPr/>
    </dgm:pt>
    <dgm:pt modelId="{0843D27C-C589-2B45-976E-23D75596C1D1}" type="pres">
      <dgm:prSet presAssocID="{05EB8AC6-1946-449D-BC49-0A76A509988A}" presName="parentText" presStyleLbl="node1" presStyleIdx="3" presStyleCnt="6" custScaleY="104450">
        <dgm:presLayoutVars>
          <dgm:chMax val="0"/>
          <dgm:bulletEnabled val="1"/>
        </dgm:presLayoutVars>
      </dgm:prSet>
      <dgm:spPr/>
    </dgm:pt>
    <dgm:pt modelId="{C7617B4B-B55E-E14C-A0B5-D99AD240CA91}" type="pres">
      <dgm:prSet presAssocID="{CF246C3F-9918-44B9-BFB8-712356EF3276}" presName="spacer" presStyleCnt="0"/>
      <dgm:spPr/>
    </dgm:pt>
    <dgm:pt modelId="{353D94D7-0A03-5A4F-9C29-6893D6FB2487}" type="pres">
      <dgm:prSet presAssocID="{E88533C4-C9DE-46B3-B6B2-F3F2E9B55D18}" presName="parentText" presStyleLbl="node1" presStyleIdx="4" presStyleCnt="6" custScaleY="268994">
        <dgm:presLayoutVars>
          <dgm:chMax val="0"/>
          <dgm:bulletEnabled val="1"/>
        </dgm:presLayoutVars>
      </dgm:prSet>
      <dgm:spPr/>
    </dgm:pt>
    <dgm:pt modelId="{30397A10-02AC-A445-9C10-51D4FD6D6CD7}" type="pres">
      <dgm:prSet presAssocID="{9B3849CF-050E-4A2F-B4AD-356794BDC08E}" presName="spacer" presStyleCnt="0"/>
      <dgm:spPr/>
    </dgm:pt>
    <dgm:pt modelId="{1CD015B7-91D2-E740-B127-3789BF5FD8B1}" type="pres">
      <dgm:prSet presAssocID="{71C4A358-2626-483D-B48B-CB954675EC97}" presName="parentText" presStyleLbl="node1" presStyleIdx="5" presStyleCnt="6" custScaleY="28342">
        <dgm:presLayoutVars>
          <dgm:chMax val="0"/>
          <dgm:bulletEnabled val="1"/>
        </dgm:presLayoutVars>
      </dgm:prSet>
      <dgm:spPr/>
    </dgm:pt>
  </dgm:ptLst>
  <dgm:cxnLst>
    <dgm:cxn modelId="{72039B28-109A-4D2A-8FA7-6597A419528E}" srcId="{A8835EFB-453D-4665-830F-39EEB351DA81}" destId="{4A58BDE3-1166-478E-A10C-7877866E5A61}" srcOrd="1" destOrd="0" parTransId="{7EE7160A-7FAA-4E83-A440-12B6F05D52D0}" sibTransId="{61484424-0136-4C15-B37A-B9A6D14062C0}"/>
    <dgm:cxn modelId="{AE01142B-9476-5F45-861B-79273264A446}" type="presOf" srcId="{A8835EFB-453D-4665-830F-39EEB351DA81}" destId="{F8564A9A-6F62-5F49-B49D-661521BEB7B4}" srcOrd="0" destOrd="0" presId="urn:microsoft.com/office/officeart/2005/8/layout/vList2"/>
    <dgm:cxn modelId="{0FD0592D-4FEF-4299-9638-87E961D95482}" srcId="{A8835EFB-453D-4665-830F-39EEB351DA81}" destId="{05EB8AC6-1946-449D-BC49-0A76A509988A}" srcOrd="3" destOrd="0" parTransId="{FBC0B646-C782-44EE-AD01-B44CCF2B6970}" sibTransId="{CF246C3F-9918-44B9-BFB8-712356EF3276}"/>
    <dgm:cxn modelId="{943CB53F-603C-BC46-9B10-BD0DD7DDFA38}" type="presOf" srcId="{E88533C4-C9DE-46B3-B6B2-F3F2E9B55D18}" destId="{353D94D7-0A03-5A4F-9C29-6893D6FB2487}" srcOrd="0" destOrd="0" presId="urn:microsoft.com/office/officeart/2005/8/layout/vList2"/>
    <dgm:cxn modelId="{EB0FB744-EC16-41AB-B5E4-5C7CE148ABF0}" srcId="{A8835EFB-453D-4665-830F-39EEB351DA81}" destId="{71C4A358-2626-483D-B48B-CB954675EC97}" srcOrd="5" destOrd="0" parTransId="{B2C183D5-71C7-431E-B91A-839C0C574601}" sibTransId="{0CBC23F5-FCD0-47E8-808D-AC2BFEF16370}"/>
    <dgm:cxn modelId="{89E9945D-5D92-724C-B89B-82B4E42CE5D0}" type="presOf" srcId="{4B9FBDB4-4308-4F86-85B9-B38C5DDA7BCD}" destId="{CDBD26DA-2BBE-2041-A31D-DB150CEFE1ED}" srcOrd="0" destOrd="0" presId="urn:microsoft.com/office/officeart/2005/8/layout/vList2"/>
    <dgm:cxn modelId="{9DE4006A-B312-694E-8F6C-54B966918260}" type="presOf" srcId="{4A58BDE3-1166-478E-A10C-7877866E5A61}" destId="{6AB30146-040B-A640-880F-C3FBD908BC12}" srcOrd="0" destOrd="0" presId="urn:microsoft.com/office/officeart/2005/8/layout/vList2"/>
    <dgm:cxn modelId="{E9FD6073-6D4E-4B62-9E13-6D3DC6591DE0}" srcId="{A8835EFB-453D-4665-830F-39EEB351DA81}" destId="{4B9FBDB4-4308-4F86-85B9-B38C5DDA7BCD}" srcOrd="0" destOrd="0" parTransId="{FBA2A71E-6F68-4AB8-BF38-446464E053A6}" sibTransId="{C24D7BB8-4FC1-49B7-979C-46036380D203}"/>
    <dgm:cxn modelId="{1DB247A8-D87F-AB42-9F1F-C8C607569B87}" type="presOf" srcId="{71C4A358-2626-483D-B48B-CB954675EC97}" destId="{1CD015B7-91D2-E740-B127-3789BF5FD8B1}" srcOrd="0" destOrd="0" presId="urn:microsoft.com/office/officeart/2005/8/layout/vList2"/>
    <dgm:cxn modelId="{A7A644C1-AE68-2E45-A43F-02F76DA4321E}" type="presOf" srcId="{0731CBA5-0D16-4D38-900E-2D17EBD59399}" destId="{CC9213F0-33D6-594E-8A94-CD582B6B192B}" srcOrd="0" destOrd="0" presId="urn:microsoft.com/office/officeart/2005/8/layout/vList2"/>
    <dgm:cxn modelId="{AD092EC7-C1B7-5F42-9C44-B5721F72A92B}" type="presOf" srcId="{05EB8AC6-1946-449D-BC49-0A76A509988A}" destId="{0843D27C-C589-2B45-976E-23D75596C1D1}" srcOrd="0" destOrd="0" presId="urn:microsoft.com/office/officeart/2005/8/layout/vList2"/>
    <dgm:cxn modelId="{45CC1ECD-8180-4CD0-B195-76DECC5F42E6}" srcId="{A8835EFB-453D-4665-830F-39EEB351DA81}" destId="{0731CBA5-0D16-4D38-900E-2D17EBD59399}" srcOrd="2" destOrd="0" parTransId="{B8B34699-9E39-4C26-B2F7-44FC3635ABD1}" sibTransId="{869EFC27-1539-4F00-AA7E-CFB3942C6D44}"/>
    <dgm:cxn modelId="{59534DFA-6968-42A6-85E0-C7D67FBA78C5}" srcId="{A8835EFB-453D-4665-830F-39EEB351DA81}" destId="{E88533C4-C9DE-46B3-B6B2-F3F2E9B55D18}" srcOrd="4" destOrd="0" parTransId="{7EB77E4B-B85C-4B03-B6AC-B1539EE9D076}" sibTransId="{9B3849CF-050E-4A2F-B4AD-356794BDC08E}"/>
    <dgm:cxn modelId="{1192B929-CA95-1241-ABD5-FF0B2B6FC3F9}" type="presParOf" srcId="{F8564A9A-6F62-5F49-B49D-661521BEB7B4}" destId="{CDBD26DA-2BBE-2041-A31D-DB150CEFE1ED}" srcOrd="0" destOrd="0" presId="urn:microsoft.com/office/officeart/2005/8/layout/vList2"/>
    <dgm:cxn modelId="{4FCC5E9A-6973-BE4A-8CF9-7AB509D94910}" type="presParOf" srcId="{F8564A9A-6F62-5F49-B49D-661521BEB7B4}" destId="{5CE40078-8879-D74C-BCBB-A8944CA8552B}" srcOrd="1" destOrd="0" presId="urn:microsoft.com/office/officeart/2005/8/layout/vList2"/>
    <dgm:cxn modelId="{0EEB6CDC-0B5C-5C44-927F-A90CF4C9C473}" type="presParOf" srcId="{F8564A9A-6F62-5F49-B49D-661521BEB7B4}" destId="{6AB30146-040B-A640-880F-C3FBD908BC12}" srcOrd="2" destOrd="0" presId="urn:microsoft.com/office/officeart/2005/8/layout/vList2"/>
    <dgm:cxn modelId="{0109B272-310A-164A-B7B1-1A3E604B5877}" type="presParOf" srcId="{F8564A9A-6F62-5F49-B49D-661521BEB7B4}" destId="{06DC4C8F-6E71-2948-A94A-5C374550E169}" srcOrd="3" destOrd="0" presId="urn:microsoft.com/office/officeart/2005/8/layout/vList2"/>
    <dgm:cxn modelId="{3346DF74-8FB1-0241-B72D-9685DD1E7D10}" type="presParOf" srcId="{F8564A9A-6F62-5F49-B49D-661521BEB7B4}" destId="{CC9213F0-33D6-594E-8A94-CD582B6B192B}" srcOrd="4" destOrd="0" presId="urn:microsoft.com/office/officeart/2005/8/layout/vList2"/>
    <dgm:cxn modelId="{E643E33D-02D5-E646-B0DA-0214741AF21B}" type="presParOf" srcId="{F8564A9A-6F62-5F49-B49D-661521BEB7B4}" destId="{E1F16629-D0C1-E145-A257-6C8D0FA8AAFF}" srcOrd="5" destOrd="0" presId="urn:microsoft.com/office/officeart/2005/8/layout/vList2"/>
    <dgm:cxn modelId="{EA96AAA4-799C-E746-A518-8407DCF938FA}" type="presParOf" srcId="{F8564A9A-6F62-5F49-B49D-661521BEB7B4}" destId="{0843D27C-C589-2B45-976E-23D75596C1D1}" srcOrd="6" destOrd="0" presId="urn:microsoft.com/office/officeart/2005/8/layout/vList2"/>
    <dgm:cxn modelId="{7A2E8E1C-6D7B-F042-AB37-2FC37B238D53}" type="presParOf" srcId="{F8564A9A-6F62-5F49-B49D-661521BEB7B4}" destId="{C7617B4B-B55E-E14C-A0B5-D99AD240CA91}" srcOrd="7" destOrd="0" presId="urn:microsoft.com/office/officeart/2005/8/layout/vList2"/>
    <dgm:cxn modelId="{30E1D35E-29D8-064C-A958-23A77D81DB54}" type="presParOf" srcId="{F8564A9A-6F62-5F49-B49D-661521BEB7B4}" destId="{353D94D7-0A03-5A4F-9C29-6893D6FB2487}" srcOrd="8" destOrd="0" presId="urn:microsoft.com/office/officeart/2005/8/layout/vList2"/>
    <dgm:cxn modelId="{6D5393AA-79B5-624C-B453-1803D8C8EDBF}" type="presParOf" srcId="{F8564A9A-6F62-5F49-B49D-661521BEB7B4}" destId="{30397A10-02AC-A445-9C10-51D4FD6D6CD7}" srcOrd="9" destOrd="0" presId="urn:microsoft.com/office/officeart/2005/8/layout/vList2"/>
    <dgm:cxn modelId="{E06A8014-5065-A947-ABF6-FDF16B3E1D0D}" type="presParOf" srcId="{F8564A9A-6F62-5F49-B49D-661521BEB7B4}" destId="{1CD015B7-91D2-E740-B127-3789BF5FD8B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76606A0-5E7C-4F56-8CD2-1E83C60EE49A}"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6DED7DF8-DC32-47E9-8BA8-A171925B7CEE}">
      <dgm:prSet/>
      <dgm:spPr/>
      <dgm:t>
        <a:bodyPr/>
        <a:lstStyle/>
        <a:p>
          <a:r>
            <a:rPr lang="en-US"/>
            <a:t>Most common chronic illness in children (&gt; 6 million in US)</a:t>
          </a:r>
        </a:p>
      </dgm:t>
    </dgm:pt>
    <dgm:pt modelId="{31CC4678-25A9-4A24-AD02-61A3E433F409}" type="parTrans" cxnId="{08CAF64F-696E-4E94-A769-D2FF10152342}">
      <dgm:prSet/>
      <dgm:spPr/>
      <dgm:t>
        <a:bodyPr/>
        <a:lstStyle/>
        <a:p>
          <a:endParaRPr lang="en-US"/>
        </a:p>
      </dgm:t>
    </dgm:pt>
    <dgm:pt modelId="{1E68B2DD-BAB2-450D-8F92-0BCEA2B1934E}" type="sibTrans" cxnId="{08CAF64F-696E-4E94-A769-D2FF10152342}">
      <dgm:prSet/>
      <dgm:spPr/>
      <dgm:t>
        <a:bodyPr/>
        <a:lstStyle/>
        <a:p>
          <a:endParaRPr lang="en-US"/>
        </a:p>
      </dgm:t>
    </dgm:pt>
    <dgm:pt modelId="{B34DDC6D-5EAA-4A94-AFEF-4A50C08F4B03}">
      <dgm:prSet/>
      <dgm:spPr/>
      <dgm:t>
        <a:bodyPr/>
        <a:lstStyle/>
        <a:p>
          <a:r>
            <a:rPr lang="en-US"/>
            <a:t>&gt; 700,000 ED visits each year</a:t>
          </a:r>
        </a:p>
      </dgm:t>
    </dgm:pt>
    <dgm:pt modelId="{84AC5245-436C-41D5-8A6D-540D8F2B7D30}" type="parTrans" cxnId="{6253C875-0F9F-419D-BA0A-7045A5D35150}">
      <dgm:prSet/>
      <dgm:spPr/>
      <dgm:t>
        <a:bodyPr/>
        <a:lstStyle/>
        <a:p>
          <a:endParaRPr lang="en-US"/>
        </a:p>
      </dgm:t>
    </dgm:pt>
    <dgm:pt modelId="{490BFFED-9C65-42A7-B064-4BD83660F9E2}" type="sibTrans" cxnId="{6253C875-0F9F-419D-BA0A-7045A5D35150}">
      <dgm:prSet/>
      <dgm:spPr/>
      <dgm:t>
        <a:bodyPr/>
        <a:lstStyle/>
        <a:p>
          <a:endParaRPr lang="en-US"/>
        </a:p>
      </dgm:t>
    </dgm:pt>
    <dgm:pt modelId="{F9D3C93D-5041-46B0-A713-C0C2FB427D7E}">
      <dgm:prSet/>
      <dgm:spPr/>
      <dgm:t>
        <a:bodyPr/>
        <a:lstStyle/>
        <a:p>
          <a:r>
            <a:rPr lang="en-US"/>
            <a:t>2%-5% of all pediatric hospitalization</a:t>
          </a:r>
        </a:p>
      </dgm:t>
    </dgm:pt>
    <dgm:pt modelId="{A0DFD5BE-27C9-487E-B7CE-AF89BBBDA7B6}" type="parTrans" cxnId="{4F2EEAFE-97B0-4C73-B727-BFC04CEE2B6F}">
      <dgm:prSet/>
      <dgm:spPr/>
      <dgm:t>
        <a:bodyPr/>
        <a:lstStyle/>
        <a:p>
          <a:endParaRPr lang="en-US"/>
        </a:p>
      </dgm:t>
    </dgm:pt>
    <dgm:pt modelId="{1E1324A3-D5D5-4C14-975B-7FD993E79C1C}" type="sibTrans" cxnId="{4F2EEAFE-97B0-4C73-B727-BFC04CEE2B6F}">
      <dgm:prSet/>
      <dgm:spPr/>
      <dgm:t>
        <a:bodyPr/>
        <a:lstStyle/>
        <a:p>
          <a:endParaRPr lang="en-US"/>
        </a:p>
      </dgm:t>
    </dgm:pt>
    <dgm:pt modelId="{0D08D7CD-9919-F549-91E0-FC48CAE4D6EB}" type="pres">
      <dgm:prSet presAssocID="{076606A0-5E7C-4F56-8CD2-1E83C60EE49A}" presName="vert0" presStyleCnt="0">
        <dgm:presLayoutVars>
          <dgm:dir/>
          <dgm:animOne val="branch"/>
          <dgm:animLvl val="lvl"/>
        </dgm:presLayoutVars>
      </dgm:prSet>
      <dgm:spPr/>
    </dgm:pt>
    <dgm:pt modelId="{01C0CAB0-7012-8F49-99BA-0087FFC0268E}" type="pres">
      <dgm:prSet presAssocID="{6DED7DF8-DC32-47E9-8BA8-A171925B7CEE}" presName="thickLine" presStyleLbl="alignNode1" presStyleIdx="0" presStyleCnt="3"/>
      <dgm:spPr/>
    </dgm:pt>
    <dgm:pt modelId="{7A44DF10-6182-6F4D-BC56-B4928AC42590}" type="pres">
      <dgm:prSet presAssocID="{6DED7DF8-DC32-47E9-8BA8-A171925B7CEE}" presName="horz1" presStyleCnt="0"/>
      <dgm:spPr/>
    </dgm:pt>
    <dgm:pt modelId="{07BB5370-87FC-BD4C-BF52-96318E39C6AF}" type="pres">
      <dgm:prSet presAssocID="{6DED7DF8-DC32-47E9-8BA8-A171925B7CEE}" presName="tx1" presStyleLbl="revTx" presStyleIdx="0" presStyleCnt="3"/>
      <dgm:spPr/>
    </dgm:pt>
    <dgm:pt modelId="{34BBBD96-F32F-0345-95DB-F7AD908F1AD8}" type="pres">
      <dgm:prSet presAssocID="{6DED7DF8-DC32-47E9-8BA8-A171925B7CEE}" presName="vert1" presStyleCnt="0"/>
      <dgm:spPr/>
    </dgm:pt>
    <dgm:pt modelId="{06484DAE-A16E-4C4B-BD97-835064EDDAC8}" type="pres">
      <dgm:prSet presAssocID="{B34DDC6D-5EAA-4A94-AFEF-4A50C08F4B03}" presName="thickLine" presStyleLbl="alignNode1" presStyleIdx="1" presStyleCnt="3"/>
      <dgm:spPr/>
    </dgm:pt>
    <dgm:pt modelId="{2E3139AB-F666-BB4A-ABDF-27ABBB787226}" type="pres">
      <dgm:prSet presAssocID="{B34DDC6D-5EAA-4A94-AFEF-4A50C08F4B03}" presName="horz1" presStyleCnt="0"/>
      <dgm:spPr/>
    </dgm:pt>
    <dgm:pt modelId="{43BBBB76-6C9A-754C-B64F-E87B2312D8D1}" type="pres">
      <dgm:prSet presAssocID="{B34DDC6D-5EAA-4A94-AFEF-4A50C08F4B03}" presName="tx1" presStyleLbl="revTx" presStyleIdx="1" presStyleCnt="3"/>
      <dgm:spPr/>
    </dgm:pt>
    <dgm:pt modelId="{7750C627-5CF8-7045-AB0E-38FA8E2B504B}" type="pres">
      <dgm:prSet presAssocID="{B34DDC6D-5EAA-4A94-AFEF-4A50C08F4B03}" presName="vert1" presStyleCnt="0"/>
      <dgm:spPr/>
    </dgm:pt>
    <dgm:pt modelId="{ECABED03-9F6C-4F40-A3AC-71DCA282967A}" type="pres">
      <dgm:prSet presAssocID="{F9D3C93D-5041-46B0-A713-C0C2FB427D7E}" presName="thickLine" presStyleLbl="alignNode1" presStyleIdx="2" presStyleCnt="3"/>
      <dgm:spPr/>
    </dgm:pt>
    <dgm:pt modelId="{0031E85B-A466-6745-88DA-4EF0F1400195}" type="pres">
      <dgm:prSet presAssocID="{F9D3C93D-5041-46B0-A713-C0C2FB427D7E}" presName="horz1" presStyleCnt="0"/>
      <dgm:spPr/>
    </dgm:pt>
    <dgm:pt modelId="{B8E330BF-BBB4-6D42-A9E6-965D4701AAC5}" type="pres">
      <dgm:prSet presAssocID="{F9D3C93D-5041-46B0-A713-C0C2FB427D7E}" presName="tx1" presStyleLbl="revTx" presStyleIdx="2" presStyleCnt="3"/>
      <dgm:spPr/>
    </dgm:pt>
    <dgm:pt modelId="{174E21F5-E317-1844-ABFE-1C8207E83484}" type="pres">
      <dgm:prSet presAssocID="{F9D3C93D-5041-46B0-A713-C0C2FB427D7E}" presName="vert1" presStyleCnt="0"/>
      <dgm:spPr/>
    </dgm:pt>
  </dgm:ptLst>
  <dgm:cxnLst>
    <dgm:cxn modelId="{24671F1B-98F7-104C-90FD-4AFEC048332C}" type="presOf" srcId="{076606A0-5E7C-4F56-8CD2-1E83C60EE49A}" destId="{0D08D7CD-9919-F549-91E0-FC48CAE4D6EB}" srcOrd="0" destOrd="0" presId="urn:microsoft.com/office/officeart/2008/layout/LinedList"/>
    <dgm:cxn modelId="{08CAF64F-696E-4E94-A769-D2FF10152342}" srcId="{076606A0-5E7C-4F56-8CD2-1E83C60EE49A}" destId="{6DED7DF8-DC32-47E9-8BA8-A171925B7CEE}" srcOrd="0" destOrd="0" parTransId="{31CC4678-25A9-4A24-AD02-61A3E433F409}" sibTransId="{1E68B2DD-BAB2-450D-8F92-0BCEA2B1934E}"/>
    <dgm:cxn modelId="{6253C875-0F9F-419D-BA0A-7045A5D35150}" srcId="{076606A0-5E7C-4F56-8CD2-1E83C60EE49A}" destId="{B34DDC6D-5EAA-4A94-AFEF-4A50C08F4B03}" srcOrd="1" destOrd="0" parTransId="{84AC5245-436C-41D5-8A6D-540D8F2B7D30}" sibTransId="{490BFFED-9C65-42A7-B064-4BD83660F9E2}"/>
    <dgm:cxn modelId="{D8FA99DB-586F-0443-BA3A-B6889FCA69A8}" type="presOf" srcId="{6DED7DF8-DC32-47E9-8BA8-A171925B7CEE}" destId="{07BB5370-87FC-BD4C-BF52-96318E39C6AF}" srcOrd="0" destOrd="0" presId="urn:microsoft.com/office/officeart/2008/layout/LinedList"/>
    <dgm:cxn modelId="{DD519BDF-683F-0140-BDB5-B3419C8FA03E}" type="presOf" srcId="{F9D3C93D-5041-46B0-A713-C0C2FB427D7E}" destId="{B8E330BF-BBB4-6D42-A9E6-965D4701AAC5}" srcOrd="0" destOrd="0" presId="urn:microsoft.com/office/officeart/2008/layout/LinedList"/>
    <dgm:cxn modelId="{19C4D9E8-E5B9-E044-840C-2612E579710D}" type="presOf" srcId="{B34DDC6D-5EAA-4A94-AFEF-4A50C08F4B03}" destId="{43BBBB76-6C9A-754C-B64F-E87B2312D8D1}" srcOrd="0" destOrd="0" presId="urn:microsoft.com/office/officeart/2008/layout/LinedList"/>
    <dgm:cxn modelId="{4F2EEAFE-97B0-4C73-B727-BFC04CEE2B6F}" srcId="{076606A0-5E7C-4F56-8CD2-1E83C60EE49A}" destId="{F9D3C93D-5041-46B0-A713-C0C2FB427D7E}" srcOrd="2" destOrd="0" parTransId="{A0DFD5BE-27C9-487E-B7CE-AF89BBBDA7B6}" sibTransId="{1E1324A3-D5D5-4C14-975B-7FD993E79C1C}"/>
    <dgm:cxn modelId="{D6FAFEDC-078F-EF41-A228-52099D4F23B1}" type="presParOf" srcId="{0D08D7CD-9919-F549-91E0-FC48CAE4D6EB}" destId="{01C0CAB0-7012-8F49-99BA-0087FFC0268E}" srcOrd="0" destOrd="0" presId="urn:microsoft.com/office/officeart/2008/layout/LinedList"/>
    <dgm:cxn modelId="{F680D725-F804-3349-A1B7-1C3D1634F391}" type="presParOf" srcId="{0D08D7CD-9919-F549-91E0-FC48CAE4D6EB}" destId="{7A44DF10-6182-6F4D-BC56-B4928AC42590}" srcOrd="1" destOrd="0" presId="urn:microsoft.com/office/officeart/2008/layout/LinedList"/>
    <dgm:cxn modelId="{58EA7E2A-794C-F943-B565-EAF500438A33}" type="presParOf" srcId="{7A44DF10-6182-6F4D-BC56-B4928AC42590}" destId="{07BB5370-87FC-BD4C-BF52-96318E39C6AF}" srcOrd="0" destOrd="0" presId="urn:microsoft.com/office/officeart/2008/layout/LinedList"/>
    <dgm:cxn modelId="{A9B782F8-8EBD-D645-A7CB-091A1CC8CCAB}" type="presParOf" srcId="{7A44DF10-6182-6F4D-BC56-B4928AC42590}" destId="{34BBBD96-F32F-0345-95DB-F7AD908F1AD8}" srcOrd="1" destOrd="0" presId="urn:microsoft.com/office/officeart/2008/layout/LinedList"/>
    <dgm:cxn modelId="{C347DE7D-BC5F-FA41-B6EB-934019CD82B0}" type="presParOf" srcId="{0D08D7CD-9919-F549-91E0-FC48CAE4D6EB}" destId="{06484DAE-A16E-4C4B-BD97-835064EDDAC8}" srcOrd="2" destOrd="0" presId="urn:microsoft.com/office/officeart/2008/layout/LinedList"/>
    <dgm:cxn modelId="{138DE1A7-1D05-1144-9651-2B6FE37739FE}" type="presParOf" srcId="{0D08D7CD-9919-F549-91E0-FC48CAE4D6EB}" destId="{2E3139AB-F666-BB4A-ABDF-27ABBB787226}" srcOrd="3" destOrd="0" presId="urn:microsoft.com/office/officeart/2008/layout/LinedList"/>
    <dgm:cxn modelId="{818D8EF7-5EFA-9D4D-A7BE-B0DB7BEFD50E}" type="presParOf" srcId="{2E3139AB-F666-BB4A-ABDF-27ABBB787226}" destId="{43BBBB76-6C9A-754C-B64F-E87B2312D8D1}" srcOrd="0" destOrd="0" presId="urn:microsoft.com/office/officeart/2008/layout/LinedList"/>
    <dgm:cxn modelId="{59C5B724-1042-4E44-A523-D75D17A88F0F}" type="presParOf" srcId="{2E3139AB-F666-BB4A-ABDF-27ABBB787226}" destId="{7750C627-5CF8-7045-AB0E-38FA8E2B504B}" srcOrd="1" destOrd="0" presId="urn:microsoft.com/office/officeart/2008/layout/LinedList"/>
    <dgm:cxn modelId="{75F826BD-F5BD-DB40-BA00-EA5922F0BCEC}" type="presParOf" srcId="{0D08D7CD-9919-F549-91E0-FC48CAE4D6EB}" destId="{ECABED03-9F6C-4F40-A3AC-71DCA282967A}" srcOrd="4" destOrd="0" presId="urn:microsoft.com/office/officeart/2008/layout/LinedList"/>
    <dgm:cxn modelId="{93E6156D-A2AF-6446-A04D-FFF4B2332609}" type="presParOf" srcId="{0D08D7CD-9919-F549-91E0-FC48CAE4D6EB}" destId="{0031E85B-A466-6745-88DA-4EF0F1400195}" srcOrd="5" destOrd="0" presId="urn:microsoft.com/office/officeart/2008/layout/LinedList"/>
    <dgm:cxn modelId="{C51B3FBE-C9EC-6841-9AED-2C4B0FD00589}" type="presParOf" srcId="{0031E85B-A466-6745-88DA-4EF0F1400195}" destId="{B8E330BF-BBB4-6D42-A9E6-965D4701AAC5}" srcOrd="0" destOrd="0" presId="urn:microsoft.com/office/officeart/2008/layout/LinedList"/>
    <dgm:cxn modelId="{6D8BB267-1EDB-0F48-BFA9-33AB24FD4F7F}" type="presParOf" srcId="{0031E85B-A466-6745-88DA-4EF0F1400195}" destId="{174E21F5-E317-1844-ABFE-1C8207E8348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B44B7BF-2FFB-480D-B0D0-910FCA40460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B9DE4A4-0B7A-4CFA-B9D9-3F6DB01E406C}">
      <dgm:prSet/>
      <dgm:spPr/>
      <dgm:t>
        <a:bodyPr/>
        <a:lstStyle/>
        <a:p>
          <a:r>
            <a:rPr lang="en-US"/>
            <a:t>HISTORY is vital to determine if the child has asthma.</a:t>
          </a:r>
        </a:p>
      </dgm:t>
    </dgm:pt>
    <dgm:pt modelId="{D48ADBCF-FDB2-404A-8A36-285C6347F3DB}" type="parTrans" cxnId="{324D3BFC-30FD-4BFA-AB75-C7DA7FB0E753}">
      <dgm:prSet/>
      <dgm:spPr/>
      <dgm:t>
        <a:bodyPr/>
        <a:lstStyle/>
        <a:p>
          <a:endParaRPr lang="en-US"/>
        </a:p>
      </dgm:t>
    </dgm:pt>
    <dgm:pt modelId="{78F98DD3-838B-4CA8-A673-8B27CD25D334}" type="sibTrans" cxnId="{324D3BFC-30FD-4BFA-AB75-C7DA7FB0E753}">
      <dgm:prSet/>
      <dgm:spPr/>
      <dgm:t>
        <a:bodyPr/>
        <a:lstStyle/>
        <a:p>
          <a:endParaRPr lang="en-US"/>
        </a:p>
      </dgm:t>
    </dgm:pt>
    <dgm:pt modelId="{5A7C126B-C6A4-46FB-A3F6-5E1E50DD3811}">
      <dgm:prSet/>
      <dgm:spPr/>
      <dgm:t>
        <a:bodyPr/>
        <a:lstStyle/>
        <a:p>
          <a:r>
            <a:rPr lang="en-US"/>
            <a:t>Not all wheezing is asthma.</a:t>
          </a:r>
        </a:p>
      </dgm:t>
    </dgm:pt>
    <dgm:pt modelId="{FCA20F2D-BF38-4624-A030-6676DE8BC7ED}" type="parTrans" cxnId="{6E88BF45-0393-4795-856A-BD447AECA882}">
      <dgm:prSet/>
      <dgm:spPr/>
      <dgm:t>
        <a:bodyPr/>
        <a:lstStyle/>
        <a:p>
          <a:endParaRPr lang="en-US"/>
        </a:p>
      </dgm:t>
    </dgm:pt>
    <dgm:pt modelId="{28EEFF7E-DC04-46DF-AC3B-DE26685A9EC4}" type="sibTrans" cxnId="{6E88BF45-0393-4795-856A-BD447AECA882}">
      <dgm:prSet/>
      <dgm:spPr/>
      <dgm:t>
        <a:bodyPr/>
        <a:lstStyle/>
        <a:p>
          <a:endParaRPr lang="en-US"/>
        </a:p>
      </dgm:t>
    </dgm:pt>
    <dgm:pt modelId="{F79F7145-D6E2-4470-8536-36CDA63D7A24}">
      <dgm:prSet/>
      <dgm:spPr/>
      <dgm:t>
        <a:bodyPr/>
        <a:lstStyle/>
        <a:p>
          <a:r>
            <a:rPr lang="en-US"/>
            <a:t>Not all coughing is a cold. (Cough Variant Asthma)</a:t>
          </a:r>
        </a:p>
      </dgm:t>
    </dgm:pt>
    <dgm:pt modelId="{347609E1-F5F8-47A4-BF94-A985FA7C897B}" type="parTrans" cxnId="{E8A03430-8E33-4265-A115-036B0A534404}">
      <dgm:prSet/>
      <dgm:spPr/>
      <dgm:t>
        <a:bodyPr/>
        <a:lstStyle/>
        <a:p>
          <a:endParaRPr lang="en-US"/>
        </a:p>
      </dgm:t>
    </dgm:pt>
    <dgm:pt modelId="{B0D6A41A-AD9F-4529-92D8-9DC05214535E}" type="sibTrans" cxnId="{E8A03430-8E33-4265-A115-036B0A534404}">
      <dgm:prSet/>
      <dgm:spPr/>
      <dgm:t>
        <a:bodyPr/>
        <a:lstStyle/>
        <a:p>
          <a:endParaRPr lang="en-US"/>
        </a:p>
      </dgm:t>
    </dgm:pt>
    <dgm:pt modelId="{114BEE36-9819-2F40-8CCC-9D199132768D}" type="pres">
      <dgm:prSet presAssocID="{DB44B7BF-2FFB-480D-B0D0-910FCA404600}" presName="vert0" presStyleCnt="0">
        <dgm:presLayoutVars>
          <dgm:dir/>
          <dgm:animOne val="branch"/>
          <dgm:animLvl val="lvl"/>
        </dgm:presLayoutVars>
      </dgm:prSet>
      <dgm:spPr/>
    </dgm:pt>
    <dgm:pt modelId="{6D13A267-B3F2-AC40-AB85-D4A0CEF36A80}" type="pres">
      <dgm:prSet presAssocID="{4B9DE4A4-0B7A-4CFA-B9D9-3F6DB01E406C}" presName="thickLine" presStyleLbl="alignNode1" presStyleIdx="0" presStyleCnt="3"/>
      <dgm:spPr/>
    </dgm:pt>
    <dgm:pt modelId="{4BB2E8E7-648B-9445-90FE-7313C2D8BC30}" type="pres">
      <dgm:prSet presAssocID="{4B9DE4A4-0B7A-4CFA-B9D9-3F6DB01E406C}" presName="horz1" presStyleCnt="0"/>
      <dgm:spPr/>
    </dgm:pt>
    <dgm:pt modelId="{58A58BA1-4231-3749-A1A1-50DB1C2138E4}" type="pres">
      <dgm:prSet presAssocID="{4B9DE4A4-0B7A-4CFA-B9D9-3F6DB01E406C}" presName="tx1" presStyleLbl="revTx" presStyleIdx="0" presStyleCnt="3"/>
      <dgm:spPr/>
    </dgm:pt>
    <dgm:pt modelId="{EAF0F61A-F48C-B440-BCA8-B8E40DB220B3}" type="pres">
      <dgm:prSet presAssocID="{4B9DE4A4-0B7A-4CFA-B9D9-3F6DB01E406C}" presName="vert1" presStyleCnt="0"/>
      <dgm:spPr/>
    </dgm:pt>
    <dgm:pt modelId="{10EBDCA5-3299-F04A-BE20-36C099E3F1A8}" type="pres">
      <dgm:prSet presAssocID="{5A7C126B-C6A4-46FB-A3F6-5E1E50DD3811}" presName="thickLine" presStyleLbl="alignNode1" presStyleIdx="1" presStyleCnt="3"/>
      <dgm:spPr/>
    </dgm:pt>
    <dgm:pt modelId="{9C175043-50E6-8A48-857F-23CC3394EEB5}" type="pres">
      <dgm:prSet presAssocID="{5A7C126B-C6A4-46FB-A3F6-5E1E50DD3811}" presName="horz1" presStyleCnt="0"/>
      <dgm:spPr/>
    </dgm:pt>
    <dgm:pt modelId="{E82CA4F1-B21B-E741-B5F2-645406368A90}" type="pres">
      <dgm:prSet presAssocID="{5A7C126B-C6A4-46FB-A3F6-5E1E50DD3811}" presName="tx1" presStyleLbl="revTx" presStyleIdx="1" presStyleCnt="3"/>
      <dgm:spPr/>
    </dgm:pt>
    <dgm:pt modelId="{E4929D09-5EB3-D24C-8507-5464E5E9AB04}" type="pres">
      <dgm:prSet presAssocID="{5A7C126B-C6A4-46FB-A3F6-5E1E50DD3811}" presName="vert1" presStyleCnt="0"/>
      <dgm:spPr/>
    </dgm:pt>
    <dgm:pt modelId="{5B1CD6FF-6D9D-724D-8D4C-3F607114B380}" type="pres">
      <dgm:prSet presAssocID="{F79F7145-D6E2-4470-8536-36CDA63D7A24}" presName="thickLine" presStyleLbl="alignNode1" presStyleIdx="2" presStyleCnt="3"/>
      <dgm:spPr/>
    </dgm:pt>
    <dgm:pt modelId="{449A042E-C37C-D043-8FD2-C43B627ED522}" type="pres">
      <dgm:prSet presAssocID="{F79F7145-D6E2-4470-8536-36CDA63D7A24}" presName="horz1" presStyleCnt="0"/>
      <dgm:spPr/>
    </dgm:pt>
    <dgm:pt modelId="{557B14E9-2B33-E342-9528-4A84EAC28D24}" type="pres">
      <dgm:prSet presAssocID="{F79F7145-D6E2-4470-8536-36CDA63D7A24}" presName="tx1" presStyleLbl="revTx" presStyleIdx="2" presStyleCnt="3"/>
      <dgm:spPr/>
    </dgm:pt>
    <dgm:pt modelId="{F466B398-4FCE-C243-896F-E10E65B98710}" type="pres">
      <dgm:prSet presAssocID="{F79F7145-D6E2-4470-8536-36CDA63D7A24}" presName="vert1" presStyleCnt="0"/>
      <dgm:spPr/>
    </dgm:pt>
  </dgm:ptLst>
  <dgm:cxnLst>
    <dgm:cxn modelId="{2CDC0407-52D0-9544-8157-0CCDC45CBBE5}" type="presOf" srcId="{4B9DE4A4-0B7A-4CFA-B9D9-3F6DB01E406C}" destId="{58A58BA1-4231-3749-A1A1-50DB1C2138E4}" srcOrd="0" destOrd="0" presId="urn:microsoft.com/office/officeart/2008/layout/LinedList"/>
    <dgm:cxn modelId="{E8A03430-8E33-4265-A115-036B0A534404}" srcId="{DB44B7BF-2FFB-480D-B0D0-910FCA404600}" destId="{F79F7145-D6E2-4470-8536-36CDA63D7A24}" srcOrd="2" destOrd="0" parTransId="{347609E1-F5F8-47A4-BF94-A985FA7C897B}" sibTransId="{B0D6A41A-AD9F-4529-92D8-9DC05214535E}"/>
    <dgm:cxn modelId="{6821893B-A507-DE49-AF84-3AC3EEFB3059}" type="presOf" srcId="{F79F7145-D6E2-4470-8536-36CDA63D7A24}" destId="{557B14E9-2B33-E342-9528-4A84EAC28D24}" srcOrd="0" destOrd="0" presId="urn:microsoft.com/office/officeart/2008/layout/LinedList"/>
    <dgm:cxn modelId="{6E88BF45-0393-4795-856A-BD447AECA882}" srcId="{DB44B7BF-2FFB-480D-B0D0-910FCA404600}" destId="{5A7C126B-C6A4-46FB-A3F6-5E1E50DD3811}" srcOrd="1" destOrd="0" parTransId="{FCA20F2D-BF38-4624-A030-6676DE8BC7ED}" sibTransId="{28EEFF7E-DC04-46DF-AC3B-DE26685A9EC4}"/>
    <dgm:cxn modelId="{408C85CE-A841-7246-A7D9-46BED4265AB2}" type="presOf" srcId="{5A7C126B-C6A4-46FB-A3F6-5E1E50DD3811}" destId="{E82CA4F1-B21B-E741-B5F2-645406368A90}" srcOrd="0" destOrd="0" presId="urn:microsoft.com/office/officeart/2008/layout/LinedList"/>
    <dgm:cxn modelId="{6343F8F3-AE7F-7642-B96C-197ED1CED80F}" type="presOf" srcId="{DB44B7BF-2FFB-480D-B0D0-910FCA404600}" destId="{114BEE36-9819-2F40-8CCC-9D199132768D}" srcOrd="0" destOrd="0" presId="urn:microsoft.com/office/officeart/2008/layout/LinedList"/>
    <dgm:cxn modelId="{324D3BFC-30FD-4BFA-AB75-C7DA7FB0E753}" srcId="{DB44B7BF-2FFB-480D-B0D0-910FCA404600}" destId="{4B9DE4A4-0B7A-4CFA-B9D9-3F6DB01E406C}" srcOrd="0" destOrd="0" parTransId="{D48ADBCF-FDB2-404A-8A36-285C6347F3DB}" sibTransId="{78F98DD3-838B-4CA8-A673-8B27CD25D334}"/>
    <dgm:cxn modelId="{39CD7372-6440-BA47-80FA-E0FEE2760939}" type="presParOf" srcId="{114BEE36-9819-2F40-8CCC-9D199132768D}" destId="{6D13A267-B3F2-AC40-AB85-D4A0CEF36A80}" srcOrd="0" destOrd="0" presId="urn:microsoft.com/office/officeart/2008/layout/LinedList"/>
    <dgm:cxn modelId="{B2BA40A6-4DE6-DB47-8305-A00E1C3E5612}" type="presParOf" srcId="{114BEE36-9819-2F40-8CCC-9D199132768D}" destId="{4BB2E8E7-648B-9445-90FE-7313C2D8BC30}" srcOrd="1" destOrd="0" presId="urn:microsoft.com/office/officeart/2008/layout/LinedList"/>
    <dgm:cxn modelId="{9608A136-8732-6E47-A091-D0E853B2AF50}" type="presParOf" srcId="{4BB2E8E7-648B-9445-90FE-7313C2D8BC30}" destId="{58A58BA1-4231-3749-A1A1-50DB1C2138E4}" srcOrd="0" destOrd="0" presId="urn:microsoft.com/office/officeart/2008/layout/LinedList"/>
    <dgm:cxn modelId="{AC78B66C-B3AA-AA46-877B-4499430E929A}" type="presParOf" srcId="{4BB2E8E7-648B-9445-90FE-7313C2D8BC30}" destId="{EAF0F61A-F48C-B440-BCA8-B8E40DB220B3}" srcOrd="1" destOrd="0" presId="urn:microsoft.com/office/officeart/2008/layout/LinedList"/>
    <dgm:cxn modelId="{A74AFDF1-3273-534F-A965-81136C657E5B}" type="presParOf" srcId="{114BEE36-9819-2F40-8CCC-9D199132768D}" destId="{10EBDCA5-3299-F04A-BE20-36C099E3F1A8}" srcOrd="2" destOrd="0" presId="urn:microsoft.com/office/officeart/2008/layout/LinedList"/>
    <dgm:cxn modelId="{C15BF5A1-E280-554F-B9AF-E9D1F0E3634B}" type="presParOf" srcId="{114BEE36-9819-2F40-8CCC-9D199132768D}" destId="{9C175043-50E6-8A48-857F-23CC3394EEB5}" srcOrd="3" destOrd="0" presId="urn:microsoft.com/office/officeart/2008/layout/LinedList"/>
    <dgm:cxn modelId="{CE6BFB70-3BC1-3F40-A936-41ACB6C0D8D1}" type="presParOf" srcId="{9C175043-50E6-8A48-857F-23CC3394EEB5}" destId="{E82CA4F1-B21B-E741-B5F2-645406368A90}" srcOrd="0" destOrd="0" presId="urn:microsoft.com/office/officeart/2008/layout/LinedList"/>
    <dgm:cxn modelId="{D2F4C471-2069-CB42-988D-1E1235EAF849}" type="presParOf" srcId="{9C175043-50E6-8A48-857F-23CC3394EEB5}" destId="{E4929D09-5EB3-D24C-8507-5464E5E9AB04}" srcOrd="1" destOrd="0" presId="urn:microsoft.com/office/officeart/2008/layout/LinedList"/>
    <dgm:cxn modelId="{D25F320D-8A58-8044-BD9C-ABFF7E433A94}" type="presParOf" srcId="{114BEE36-9819-2F40-8CCC-9D199132768D}" destId="{5B1CD6FF-6D9D-724D-8D4C-3F607114B380}" srcOrd="4" destOrd="0" presId="urn:microsoft.com/office/officeart/2008/layout/LinedList"/>
    <dgm:cxn modelId="{AA99D70D-16CD-3E41-BDCA-95E990CD40A8}" type="presParOf" srcId="{114BEE36-9819-2F40-8CCC-9D199132768D}" destId="{449A042E-C37C-D043-8FD2-C43B627ED522}" srcOrd="5" destOrd="0" presId="urn:microsoft.com/office/officeart/2008/layout/LinedList"/>
    <dgm:cxn modelId="{602074B1-DA98-A541-8C39-6C736D550E1C}" type="presParOf" srcId="{449A042E-C37C-D043-8FD2-C43B627ED522}" destId="{557B14E9-2B33-E342-9528-4A84EAC28D24}" srcOrd="0" destOrd="0" presId="urn:microsoft.com/office/officeart/2008/layout/LinedList"/>
    <dgm:cxn modelId="{903A8639-B999-CC44-94DB-F5C1A4ABFEB4}" type="presParOf" srcId="{449A042E-C37C-D043-8FD2-C43B627ED522}" destId="{F466B398-4FCE-C243-896F-E10E65B9871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159D6-AFD6-4318-9EE6-E21D104E00BE}"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4D328F67-5E89-46D8-87B9-B481C0BE59BE}">
      <dgm:prSet/>
      <dgm:spPr/>
      <dgm:t>
        <a:bodyPr/>
        <a:lstStyle/>
        <a:p>
          <a:r>
            <a:rPr lang="en-US"/>
            <a:t>• Check the pulse in the infant using the brachial artery on the inside of the upper arm between the infant’s elbow and shoulder. </a:t>
          </a:r>
        </a:p>
      </dgm:t>
    </dgm:pt>
    <dgm:pt modelId="{4AE45C8B-EC1C-430F-A339-3D7DA512223A}" type="parTrans" cxnId="{F9AAD4AB-077F-45AF-B3C3-A8457799A031}">
      <dgm:prSet/>
      <dgm:spPr/>
      <dgm:t>
        <a:bodyPr/>
        <a:lstStyle/>
        <a:p>
          <a:endParaRPr lang="en-US"/>
        </a:p>
      </dgm:t>
    </dgm:pt>
    <dgm:pt modelId="{5371C7B4-2B89-4922-9AA4-B268E40DADC9}" type="sibTrans" cxnId="{F9AAD4AB-077F-45AF-B3C3-A8457799A031}">
      <dgm:prSet/>
      <dgm:spPr/>
      <dgm:t>
        <a:bodyPr/>
        <a:lstStyle/>
        <a:p>
          <a:endParaRPr lang="en-US"/>
        </a:p>
      </dgm:t>
    </dgm:pt>
    <dgm:pt modelId="{EE7F75F4-866C-4B5A-AC20-ACAAA382F87F}">
      <dgm:prSet/>
      <dgm:spPr/>
      <dgm:t>
        <a:bodyPr/>
        <a:lstStyle/>
        <a:p>
          <a:r>
            <a:rPr lang="en-US"/>
            <a:t>• COMPRESSIONS: 	</a:t>
          </a:r>
        </a:p>
      </dgm:t>
    </dgm:pt>
    <dgm:pt modelId="{853C1AC3-AA6C-4EDD-B82C-B81FF3489F94}" type="parTrans" cxnId="{64C295D6-C69E-4A35-ACE9-E71AC256BC46}">
      <dgm:prSet/>
      <dgm:spPr/>
      <dgm:t>
        <a:bodyPr/>
        <a:lstStyle/>
        <a:p>
          <a:endParaRPr lang="en-US"/>
        </a:p>
      </dgm:t>
    </dgm:pt>
    <dgm:pt modelId="{DF81EC55-6FE3-4748-A612-879C8C72823B}" type="sibTrans" cxnId="{64C295D6-C69E-4A35-ACE9-E71AC256BC46}">
      <dgm:prSet/>
      <dgm:spPr/>
      <dgm:t>
        <a:bodyPr/>
        <a:lstStyle/>
        <a:p>
          <a:endParaRPr lang="en-US"/>
        </a:p>
      </dgm:t>
    </dgm:pt>
    <dgm:pt modelId="{15E4BC43-F919-4EFA-90F2-F14FC404AED6}">
      <dgm:prSet/>
      <dgm:spPr/>
      <dgm:t>
        <a:bodyPr/>
        <a:lstStyle/>
        <a:p>
          <a:r>
            <a:rPr lang="en-US"/>
            <a:t>Two fingers (with one rescuer) </a:t>
          </a:r>
        </a:p>
      </dgm:t>
    </dgm:pt>
    <dgm:pt modelId="{56BF4E93-17A4-4206-9E1A-1E6EE75D1612}" type="parTrans" cxnId="{49BD6E80-9981-4B79-8356-9D673E25725D}">
      <dgm:prSet/>
      <dgm:spPr/>
      <dgm:t>
        <a:bodyPr/>
        <a:lstStyle/>
        <a:p>
          <a:endParaRPr lang="en-US"/>
        </a:p>
      </dgm:t>
    </dgm:pt>
    <dgm:pt modelId="{BE9E96F3-CABA-46BE-AD36-21D43D6F7B6F}" type="sibTrans" cxnId="{49BD6E80-9981-4B79-8356-9D673E25725D}">
      <dgm:prSet/>
      <dgm:spPr/>
      <dgm:t>
        <a:bodyPr/>
        <a:lstStyle/>
        <a:p>
          <a:endParaRPr lang="en-US"/>
        </a:p>
      </dgm:t>
    </dgm:pt>
    <dgm:pt modelId="{28E277CC-B65D-4A3B-A45D-36578B773D1C}">
      <dgm:prSet/>
      <dgm:spPr/>
      <dgm:t>
        <a:bodyPr/>
        <a:lstStyle/>
        <a:p>
          <a:r>
            <a:rPr lang="en-US"/>
            <a:t>Two thumb-encircling hands (if there are two rescuers and rescuer’s hands are big enough to go around the infant’s chest) </a:t>
          </a:r>
        </a:p>
      </dgm:t>
    </dgm:pt>
    <dgm:pt modelId="{3E1CB856-8E4B-424A-BB3C-08C069E05A42}" type="parTrans" cxnId="{0FE09222-D26A-4422-8998-039FA42820E5}">
      <dgm:prSet/>
      <dgm:spPr/>
      <dgm:t>
        <a:bodyPr/>
        <a:lstStyle/>
        <a:p>
          <a:endParaRPr lang="en-US"/>
        </a:p>
      </dgm:t>
    </dgm:pt>
    <dgm:pt modelId="{0FBE2D62-9360-49F4-9D48-DD73BCD188DD}" type="sibTrans" cxnId="{0FE09222-D26A-4422-8998-039FA42820E5}">
      <dgm:prSet/>
      <dgm:spPr/>
      <dgm:t>
        <a:bodyPr/>
        <a:lstStyle/>
        <a:p>
          <a:endParaRPr lang="en-US"/>
        </a:p>
      </dgm:t>
    </dgm:pt>
    <dgm:pt modelId="{CDA8FDA0-2F4B-4BE4-B473-C1AEDF1A4A8F}">
      <dgm:prSet/>
      <dgm:spPr/>
      <dgm:t>
        <a:bodyPr/>
        <a:lstStyle/>
        <a:p>
          <a:r>
            <a:rPr lang="en-US"/>
            <a:t>• COMPRESSION DEPTH: One-third of the chest depth; approximately 1.5 inches (4 cm). </a:t>
          </a:r>
        </a:p>
      </dgm:t>
    </dgm:pt>
    <dgm:pt modelId="{9C561BF9-A5BC-450E-9C37-F31E290B4F68}" type="parTrans" cxnId="{054DEADA-018D-4965-861A-A8C8B740F1C7}">
      <dgm:prSet/>
      <dgm:spPr/>
      <dgm:t>
        <a:bodyPr/>
        <a:lstStyle/>
        <a:p>
          <a:endParaRPr lang="en-US"/>
        </a:p>
      </dgm:t>
    </dgm:pt>
    <dgm:pt modelId="{131AEB29-1E38-4464-84B3-1BBAFCFE9C6C}" type="sibTrans" cxnId="{054DEADA-018D-4965-861A-A8C8B740F1C7}">
      <dgm:prSet/>
      <dgm:spPr/>
      <dgm:t>
        <a:bodyPr/>
        <a:lstStyle/>
        <a:p>
          <a:endParaRPr lang="en-US"/>
        </a:p>
      </dgm:t>
    </dgm:pt>
    <dgm:pt modelId="{F6F72C59-4473-5347-B817-011F8CDAEFE2}" type="pres">
      <dgm:prSet presAssocID="{377159D6-AFD6-4318-9EE6-E21D104E00BE}" presName="Name0" presStyleCnt="0">
        <dgm:presLayoutVars>
          <dgm:dir/>
          <dgm:animLvl val="lvl"/>
          <dgm:resizeHandles val="exact"/>
        </dgm:presLayoutVars>
      </dgm:prSet>
      <dgm:spPr/>
    </dgm:pt>
    <dgm:pt modelId="{296C3A0E-F819-3648-A825-D21C263EC704}" type="pres">
      <dgm:prSet presAssocID="{CDA8FDA0-2F4B-4BE4-B473-C1AEDF1A4A8F}" presName="boxAndChildren" presStyleCnt="0"/>
      <dgm:spPr/>
    </dgm:pt>
    <dgm:pt modelId="{5E7498FD-90B7-8742-A6A1-C600C1A87D2A}" type="pres">
      <dgm:prSet presAssocID="{CDA8FDA0-2F4B-4BE4-B473-C1AEDF1A4A8F}" presName="parentTextBox" presStyleLbl="node1" presStyleIdx="0" presStyleCnt="3"/>
      <dgm:spPr/>
    </dgm:pt>
    <dgm:pt modelId="{C9DCC274-E221-D94A-940E-9B275C44B145}" type="pres">
      <dgm:prSet presAssocID="{DF81EC55-6FE3-4748-A612-879C8C72823B}" presName="sp" presStyleCnt="0"/>
      <dgm:spPr/>
    </dgm:pt>
    <dgm:pt modelId="{CC9A5B94-9EC4-3C41-BB56-25B819120F11}" type="pres">
      <dgm:prSet presAssocID="{EE7F75F4-866C-4B5A-AC20-ACAAA382F87F}" presName="arrowAndChildren" presStyleCnt="0"/>
      <dgm:spPr/>
    </dgm:pt>
    <dgm:pt modelId="{B430E05C-F341-7F40-A5CD-6F2104D66C43}" type="pres">
      <dgm:prSet presAssocID="{EE7F75F4-866C-4B5A-AC20-ACAAA382F87F}" presName="parentTextArrow" presStyleLbl="node1" presStyleIdx="0" presStyleCnt="3"/>
      <dgm:spPr/>
    </dgm:pt>
    <dgm:pt modelId="{F77D48DB-0899-BF46-AD9B-6B3948AE57BB}" type="pres">
      <dgm:prSet presAssocID="{EE7F75F4-866C-4B5A-AC20-ACAAA382F87F}" presName="arrow" presStyleLbl="node1" presStyleIdx="1" presStyleCnt="3"/>
      <dgm:spPr/>
    </dgm:pt>
    <dgm:pt modelId="{ED073E17-3833-EF4C-91C0-FE30B469EDF2}" type="pres">
      <dgm:prSet presAssocID="{EE7F75F4-866C-4B5A-AC20-ACAAA382F87F}" presName="descendantArrow" presStyleCnt="0"/>
      <dgm:spPr/>
    </dgm:pt>
    <dgm:pt modelId="{C2CBF866-D8B3-D449-B4E6-BAC26C7F2F8F}" type="pres">
      <dgm:prSet presAssocID="{15E4BC43-F919-4EFA-90F2-F14FC404AED6}" presName="childTextArrow" presStyleLbl="fgAccFollowNode1" presStyleIdx="0" presStyleCnt="2">
        <dgm:presLayoutVars>
          <dgm:bulletEnabled val="1"/>
        </dgm:presLayoutVars>
      </dgm:prSet>
      <dgm:spPr/>
    </dgm:pt>
    <dgm:pt modelId="{9590B8A4-803E-9E4D-8F31-7684A5FD9937}" type="pres">
      <dgm:prSet presAssocID="{28E277CC-B65D-4A3B-A45D-36578B773D1C}" presName="childTextArrow" presStyleLbl="fgAccFollowNode1" presStyleIdx="1" presStyleCnt="2">
        <dgm:presLayoutVars>
          <dgm:bulletEnabled val="1"/>
        </dgm:presLayoutVars>
      </dgm:prSet>
      <dgm:spPr/>
    </dgm:pt>
    <dgm:pt modelId="{258B298D-DE09-D84A-B2C8-6F25663105FE}" type="pres">
      <dgm:prSet presAssocID="{5371C7B4-2B89-4922-9AA4-B268E40DADC9}" presName="sp" presStyleCnt="0"/>
      <dgm:spPr/>
    </dgm:pt>
    <dgm:pt modelId="{50E4BFFB-BE3D-D74F-BD87-D6C551550576}" type="pres">
      <dgm:prSet presAssocID="{4D328F67-5E89-46D8-87B9-B481C0BE59BE}" presName="arrowAndChildren" presStyleCnt="0"/>
      <dgm:spPr/>
    </dgm:pt>
    <dgm:pt modelId="{BA5B94CB-8A67-D842-8FB8-967D3BDC824C}" type="pres">
      <dgm:prSet presAssocID="{4D328F67-5E89-46D8-87B9-B481C0BE59BE}" presName="parentTextArrow" presStyleLbl="node1" presStyleIdx="2" presStyleCnt="3"/>
      <dgm:spPr/>
    </dgm:pt>
  </dgm:ptLst>
  <dgm:cxnLst>
    <dgm:cxn modelId="{0FE09222-D26A-4422-8998-039FA42820E5}" srcId="{EE7F75F4-866C-4B5A-AC20-ACAAA382F87F}" destId="{28E277CC-B65D-4A3B-A45D-36578B773D1C}" srcOrd="1" destOrd="0" parTransId="{3E1CB856-8E4B-424A-BB3C-08C069E05A42}" sibTransId="{0FBE2D62-9360-49F4-9D48-DD73BCD188DD}"/>
    <dgm:cxn modelId="{1ECF5E24-3DEC-8B48-A4FD-46EE1D830576}" type="presOf" srcId="{28E277CC-B65D-4A3B-A45D-36578B773D1C}" destId="{9590B8A4-803E-9E4D-8F31-7684A5FD9937}" srcOrd="0" destOrd="0" presId="urn:microsoft.com/office/officeart/2005/8/layout/process4"/>
    <dgm:cxn modelId="{B1CC4049-E524-BD46-AAD2-789CEC9B684C}" type="presOf" srcId="{CDA8FDA0-2F4B-4BE4-B473-C1AEDF1A4A8F}" destId="{5E7498FD-90B7-8742-A6A1-C600C1A87D2A}" srcOrd="0" destOrd="0" presId="urn:microsoft.com/office/officeart/2005/8/layout/process4"/>
    <dgm:cxn modelId="{EF2B7175-CBE0-BB42-94AC-3756FDCC0857}" type="presOf" srcId="{15E4BC43-F919-4EFA-90F2-F14FC404AED6}" destId="{C2CBF866-D8B3-D449-B4E6-BAC26C7F2F8F}" srcOrd="0" destOrd="0" presId="urn:microsoft.com/office/officeart/2005/8/layout/process4"/>
    <dgm:cxn modelId="{49BD6E80-9981-4B79-8356-9D673E25725D}" srcId="{EE7F75F4-866C-4B5A-AC20-ACAAA382F87F}" destId="{15E4BC43-F919-4EFA-90F2-F14FC404AED6}" srcOrd="0" destOrd="0" parTransId="{56BF4E93-17A4-4206-9E1A-1E6EE75D1612}" sibTransId="{BE9E96F3-CABA-46BE-AD36-21D43D6F7B6F}"/>
    <dgm:cxn modelId="{556FEB87-BC9C-6A40-B4D5-34BB8C6DA97C}" type="presOf" srcId="{EE7F75F4-866C-4B5A-AC20-ACAAA382F87F}" destId="{B430E05C-F341-7F40-A5CD-6F2104D66C43}" srcOrd="0" destOrd="0" presId="urn:microsoft.com/office/officeart/2005/8/layout/process4"/>
    <dgm:cxn modelId="{CEEB2E8E-0D97-4148-97D6-804C1AF45807}" type="presOf" srcId="{377159D6-AFD6-4318-9EE6-E21D104E00BE}" destId="{F6F72C59-4473-5347-B817-011F8CDAEFE2}" srcOrd="0" destOrd="0" presId="urn:microsoft.com/office/officeart/2005/8/layout/process4"/>
    <dgm:cxn modelId="{B580ED9A-D487-4845-A6AE-441515BEA14C}" type="presOf" srcId="{EE7F75F4-866C-4B5A-AC20-ACAAA382F87F}" destId="{F77D48DB-0899-BF46-AD9B-6B3948AE57BB}" srcOrd="1" destOrd="0" presId="urn:microsoft.com/office/officeart/2005/8/layout/process4"/>
    <dgm:cxn modelId="{F9AAD4AB-077F-45AF-B3C3-A8457799A031}" srcId="{377159D6-AFD6-4318-9EE6-E21D104E00BE}" destId="{4D328F67-5E89-46D8-87B9-B481C0BE59BE}" srcOrd="0" destOrd="0" parTransId="{4AE45C8B-EC1C-430F-A339-3D7DA512223A}" sibTransId="{5371C7B4-2B89-4922-9AA4-B268E40DADC9}"/>
    <dgm:cxn modelId="{64C295D6-C69E-4A35-ACE9-E71AC256BC46}" srcId="{377159D6-AFD6-4318-9EE6-E21D104E00BE}" destId="{EE7F75F4-866C-4B5A-AC20-ACAAA382F87F}" srcOrd="1" destOrd="0" parTransId="{853C1AC3-AA6C-4EDD-B82C-B81FF3489F94}" sibTransId="{DF81EC55-6FE3-4748-A612-879C8C72823B}"/>
    <dgm:cxn modelId="{054DEADA-018D-4965-861A-A8C8B740F1C7}" srcId="{377159D6-AFD6-4318-9EE6-E21D104E00BE}" destId="{CDA8FDA0-2F4B-4BE4-B473-C1AEDF1A4A8F}" srcOrd="2" destOrd="0" parTransId="{9C561BF9-A5BC-450E-9C37-F31E290B4F68}" sibTransId="{131AEB29-1E38-4464-84B3-1BBAFCFE9C6C}"/>
    <dgm:cxn modelId="{F9C03AF8-BFF7-FF43-BF33-CDC478409822}" type="presOf" srcId="{4D328F67-5E89-46D8-87B9-B481C0BE59BE}" destId="{BA5B94CB-8A67-D842-8FB8-967D3BDC824C}" srcOrd="0" destOrd="0" presId="urn:microsoft.com/office/officeart/2005/8/layout/process4"/>
    <dgm:cxn modelId="{DC15E55B-7048-E049-A8BC-9AFEF4723CCE}" type="presParOf" srcId="{F6F72C59-4473-5347-B817-011F8CDAEFE2}" destId="{296C3A0E-F819-3648-A825-D21C263EC704}" srcOrd="0" destOrd="0" presId="urn:microsoft.com/office/officeart/2005/8/layout/process4"/>
    <dgm:cxn modelId="{3AE1768A-CFE2-3B40-BB9C-5C3FBA3C7852}" type="presParOf" srcId="{296C3A0E-F819-3648-A825-D21C263EC704}" destId="{5E7498FD-90B7-8742-A6A1-C600C1A87D2A}" srcOrd="0" destOrd="0" presId="urn:microsoft.com/office/officeart/2005/8/layout/process4"/>
    <dgm:cxn modelId="{8FB59823-6D78-1243-90F6-8618022B6C03}" type="presParOf" srcId="{F6F72C59-4473-5347-B817-011F8CDAEFE2}" destId="{C9DCC274-E221-D94A-940E-9B275C44B145}" srcOrd="1" destOrd="0" presId="urn:microsoft.com/office/officeart/2005/8/layout/process4"/>
    <dgm:cxn modelId="{A21F6B87-7A22-D54E-8A27-5790ADBB89D4}" type="presParOf" srcId="{F6F72C59-4473-5347-B817-011F8CDAEFE2}" destId="{CC9A5B94-9EC4-3C41-BB56-25B819120F11}" srcOrd="2" destOrd="0" presId="urn:microsoft.com/office/officeart/2005/8/layout/process4"/>
    <dgm:cxn modelId="{2C2E4741-24FB-AB44-8D5E-59FD8FAC6416}" type="presParOf" srcId="{CC9A5B94-9EC4-3C41-BB56-25B819120F11}" destId="{B430E05C-F341-7F40-A5CD-6F2104D66C43}" srcOrd="0" destOrd="0" presId="urn:microsoft.com/office/officeart/2005/8/layout/process4"/>
    <dgm:cxn modelId="{BF5B74DD-33B2-334A-A9AF-5F57042E0F99}" type="presParOf" srcId="{CC9A5B94-9EC4-3C41-BB56-25B819120F11}" destId="{F77D48DB-0899-BF46-AD9B-6B3948AE57BB}" srcOrd="1" destOrd="0" presId="urn:microsoft.com/office/officeart/2005/8/layout/process4"/>
    <dgm:cxn modelId="{A4A237E6-FCA4-5A46-BA90-E937AED87EE5}" type="presParOf" srcId="{CC9A5B94-9EC4-3C41-BB56-25B819120F11}" destId="{ED073E17-3833-EF4C-91C0-FE30B469EDF2}" srcOrd="2" destOrd="0" presId="urn:microsoft.com/office/officeart/2005/8/layout/process4"/>
    <dgm:cxn modelId="{D2889562-D286-5A45-BC39-4104D7EFBABB}" type="presParOf" srcId="{ED073E17-3833-EF4C-91C0-FE30B469EDF2}" destId="{C2CBF866-D8B3-D449-B4E6-BAC26C7F2F8F}" srcOrd="0" destOrd="0" presId="urn:microsoft.com/office/officeart/2005/8/layout/process4"/>
    <dgm:cxn modelId="{F507EF9D-7972-3A44-B897-0CE42CC6C740}" type="presParOf" srcId="{ED073E17-3833-EF4C-91C0-FE30B469EDF2}" destId="{9590B8A4-803E-9E4D-8F31-7684A5FD9937}" srcOrd="1" destOrd="0" presId="urn:microsoft.com/office/officeart/2005/8/layout/process4"/>
    <dgm:cxn modelId="{70233258-3BFC-0C46-930D-78AE2DAD7DB6}" type="presParOf" srcId="{F6F72C59-4473-5347-B817-011F8CDAEFE2}" destId="{258B298D-DE09-D84A-B2C8-6F25663105FE}" srcOrd="3" destOrd="0" presId="urn:microsoft.com/office/officeart/2005/8/layout/process4"/>
    <dgm:cxn modelId="{58A92BF7-6F51-6047-AB4E-29D7EA5E1F86}" type="presParOf" srcId="{F6F72C59-4473-5347-B817-011F8CDAEFE2}" destId="{50E4BFFB-BE3D-D74F-BD87-D6C551550576}" srcOrd="4" destOrd="0" presId="urn:microsoft.com/office/officeart/2005/8/layout/process4"/>
    <dgm:cxn modelId="{9FCC2253-C247-994C-96DD-3C0C6170A59C}" type="presParOf" srcId="{50E4BFFB-BE3D-D74F-BD87-D6C551550576}" destId="{BA5B94CB-8A67-D842-8FB8-967D3BDC824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567B642-63B2-43B8-9D29-FA4E1FD6D09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1F3A144-8A3C-4D4B-A701-8A2CCB896AF1}">
      <dgm:prSet/>
      <dgm:spPr/>
      <dgm:t>
        <a:bodyPr/>
        <a:lstStyle/>
        <a:p>
          <a:r>
            <a:rPr lang="en-US"/>
            <a:t>WHEEZING most common finding</a:t>
          </a:r>
        </a:p>
      </dgm:t>
    </dgm:pt>
    <dgm:pt modelId="{C0F44D9D-1C78-4538-8BB9-FA671343A01B}" type="parTrans" cxnId="{D4E72850-5D46-4520-BFD0-2A6575FCEEB2}">
      <dgm:prSet/>
      <dgm:spPr/>
      <dgm:t>
        <a:bodyPr/>
        <a:lstStyle/>
        <a:p>
          <a:endParaRPr lang="en-US"/>
        </a:p>
      </dgm:t>
    </dgm:pt>
    <dgm:pt modelId="{9F89DBA1-F043-463B-BC95-6045BBBBC6D8}" type="sibTrans" cxnId="{D4E72850-5D46-4520-BFD0-2A6575FCEEB2}">
      <dgm:prSet/>
      <dgm:spPr/>
      <dgm:t>
        <a:bodyPr/>
        <a:lstStyle/>
        <a:p>
          <a:endParaRPr lang="en-US"/>
        </a:p>
      </dgm:t>
    </dgm:pt>
    <dgm:pt modelId="{4A549DFD-0208-43DD-A172-767ED87CE702}">
      <dgm:prSet/>
      <dgm:spPr/>
      <dgm:t>
        <a:bodyPr/>
        <a:lstStyle/>
        <a:p>
          <a:r>
            <a:rPr lang="en-US" dirty="0"/>
            <a:t>Wheezing typically more prominent on expiratory phase</a:t>
          </a:r>
        </a:p>
      </dgm:t>
    </dgm:pt>
    <dgm:pt modelId="{1CE843FA-870E-4C01-A865-AFE37D536270}" type="parTrans" cxnId="{E1A8B105-13E5-45AA-9E1C-65C8E9B76FE3}">
      <dgm:prSet/>
      <dgm:spPr/>
      <dgm:t>
        <a:bodyPr/>
        <a:lstStyle/>
        <a:p>
          <a:endParaRPr lang="en-US"/>
        </a:p>
      </dgm:t>
    </dgm:pt>
    <dgm:pt modelId="{8767AD97-61A7-43B6-AD82-CDEBC12A489A}" type="sibTrans" cxnId="{E1A8B105-13E5-45AA-9E1C-65C8E9B76FE3}">
      <dgm:prSet/>
      <dgm:spPr/>
      <dgm:t>
        <a:bodyPr/>
        <a:lstStyle/>
        <a:p>
          <a:endParaRPr lang="en-US"/>
        </a:p>
      </dgm:t>
    </dgm:pt>
    <dgm:pt modelId="{FA123B69-76AA-4FD3-9680-2353F9B7693D}">
      <dgm:prSet/>
      <dgm:spPr/>
      <dgm:t>
        <a:bodyPr/>
        <a:lstStyle/>
        <a:p>
          <a:r>
            <a:rPr lang="en-US"/>
            <a:t>Lack of wheezing in asthmatic attack can be a harbinger of respiratory failure</a:t>
          </a:r>
        </a:p>
      </dgm:t>
    </dgm:pt>
    <dgm:pt modelId="{F51B53F0-0E8F-4A08-BB78-69B0E15949A0}" type="parTrans" cxnId="{69B411AB-DA20-4A29-97F4-882EAF5D1B74}">
      <dgm:prSet/>
      <dgm:spPr/>
      <dgm:t>
        <a:bodyPr/>
        <a:lstStyle/>
        <a:p>
          <a:endParaRPr lang="en-US"/>
        </a:p>
      </dgm:t>
    </dgm:pt>
    <dgm:pt modelId="{825520F2-878F-4B9B-B4C2-987A4FE1C969}" type="sibTrans" cxnId="{69B411AB-DA20-4A29-97F4-882EAF5D1B74}">
      <dgm:prSet/>
      <dgm:spPr/>
      <dgm:t>
        <a:bodyPr/>
        <a:lstStyle/>
        <a:p>
          <a:endParaRPr lang="en-US"/>
        </a:p>
      </dgm:t>
    </dgm:pt>
    <dgm:pt modelId="{19293A0D-96EC-C74E-BA38-37EDA861CB29}" type="pres">
      <dgm:prSet presAssocID="{2567B642-63B2-43B8-9D29-FA4E1FD6D099}" presName="vert0" presStyleCnt="0">
        <dgm:presLayoutVars>
          <dgm:dir/>
          <dgm:animOne val="branch"/>
          <dgm:animLvl val="lvl"/>
        </dgm:presLayoutVars>
      </dgm:prSet>
      <dgm:spPr/>
    </dgm:pt>
    <dgm:pt modelId="{5C2B9A40-1F19-C041-B3B2-505C772B7A32}" type="pres">
      <dgm:prSet presAssocID="{51F3A144-8A3C-4D4B-A701-8A2CCB896AF1}" presName="thickLine" presStyleLbl="alignNode1" presStyleIdx="0" presStyleCnt="3"/>
      <dgm:spPr/>
    </dgm:pt>
    <dgm:pt modelId="{BF27FDF8-6C7B-FE41-98FC-990CB71E64CD}" type="pres">
      <dgm:prSet presAssocID="{51F3A144-8A3C-4D4B-A701-8A2CCB896AF1}" presName="horz1" presStyleCnt="0"/>
      <dgm:spPr/>
    </dgm:pt>
    <dgm:pt modelId="{3AE55829-41AB-114D-98BC-9FB2388EA9EE}" type="pres">
      <dgm:prSet presAssocID="{51F3A144-8A3C-4D4B-A701-8A2CCB896AF1}" presName="tx1" presStyleLbl="revTx" presStyleIdx="0" presStyleCnt="3"/>
      <dgm:spPr/>
    </dgm:pt>
    <dgm:pt modelId="{7CBF6F1C-03E5-EF4C-9E4B-45B058304FC4}" type="pres">
      <dgm:prSet presAssocID="{51F3A144-8A3C-4D4B-A701-8A2CCB896AF1}" presName="vert1" presStyleCnt="0"/>
      <dgm:spPr/>
    </dgm:pt>
    <dgm:pt modelId="{74199A65-2CB8-AB4A-8BD5-57F455FA9783}" type="pres">
      <dgm:prSet presAssocID="{4A549DFD-0208-43DD-A172-767ED87CE702}" presName="thickLine" presStyleLbl="alignNode1" presStyleIdx="1" presStyleCnt="3"/>
      <dgm:spPr/>
    </dgm:pt>
    <dgm:pt modelId="{7E149A38-3969-004E-9EF2-34DFAF944236}" type="pres">
      <dgm:prSet presAssocID="{4A549DFD-0208-43DD-A172-767ED87CE702}" presName="horz1" presStyleCnt="0"/>
      <dgm:spPr/>
    </dgm:pt>
    <dgm:pt modelId="{0F1BFCE5-8D73-BD4D-8D77-1AA2B596E3E1}" type="pres">
      <dgm:prSet presAssocID="{4A549DFD-0208-43DD-A172-767ED87CE702}" presName="tx1" presStyleLbl="revTx" presStyleIdx="1" presStyleCnt="3"/>
      <dgm:spPr/>
    </dgm:pt>
    <dgm:pt modelId="{BA926B7D-C6AB-D844-B05C-788CB307834A}" type="pres">
      <dgm:prSet presAssocID="{4A549DFD-0208-43DD-A172-767ED87CE702}" presName="vert1" presStyleCnt="0"/>
      <dgm:spPr/>
    </dgm:pt>
    <dgm:pt modelId="{B694C068-295F-924B-8A37-279BAD7A5A34}" type="pres">
      <dgm:prSet presAssocID="{FA123B69-76AA-4FD3-9680-2353F9B7693D}" presName="thickLine" presStyleLbl="alignNode1" presStyleIdx="2" presStyleCnt="3"/>
      <dgm:spPr/>
    </dgm:pt>
    <dgm:pt modelId="{D74C62FB-BD2A-F242-B18D-23C385D6779B}" type="pres">
      <dgm:prSet presAssocID="{FA123B69-76AA-4FD3-9680-2353F9B7693D}" presName="horz1" presStyleCnt="0"/>
      <dgm:spPr/>
    </dgm:pt>
    <dgm:pt modelId="{AB3F2305-7BC4-0F40-A26A-B3EBD41270C0}" type="pres">
      <dgm:prSet presAssocID="{FA123B69-76AA-4FD3-9680-2353F9B7693D}" presName="tx1" presStyleLbl="revTx" presStyleIdx="2" presStyleCnt="3"/>
      <dgm:spPr/>
    </dgm:pt>
    <dgm:pt modelId="{F948F1D1-9957-0F41-AC5D-81FEF1EF7ED8}" type="pres">
      <dgm:prSet presAssocID="{FA123B69-76AA-4FD3-9680-2353F9B7693D}" presName="vert1" presStyleCnt="0"/>
      <dgm:spPr/>
    </dgm:pt>
  </dgm:ptLst>
  <dgm:cxnLst>
    <dgm:cxn modelId="{E1A8B105-13E5-45AA-9E1C-65C8E9B76FE3}" srcId="{2567B642-63B2-43B8-9D29-FA4E1FD6D099}" destId="{4A549DFD-0208-43DD-A172-767ED87CE702}" srcOrd="1" destOrd="0" parTransId="{1CE843FA-870E-4C01-A865-AFE37D536270}" sibTransId="{8767AD97-61A7-43B6-AD82-CDEBC12A489A}"/>
    <dgm:cxn modelId="{7439A221-D858-6F4F-A853-9D91A1D332B2}" type="presOf" srcId="{FA123B69-76AA-4FD3-9680-2353F9B7693D}" destId="{AB3F2305-7BC4-0F40-A26A-B3EBD41270C0}" srcOrd="0" destOrd="0" presId="urn:microsoft.com/office/officeart/2008/layout/LinedList"/>
    <dgm:cxn modelId="{3855BC2C-322A-A947-B169-5AC13277A8CA}" type="presOf" srcId="{2567B642-63B2-43B8-9D29-FA4E1FD6D099}" destId="{19293A0D-96EC-C74E-BA38-37EDA861CB29}" srcOrd="0" destOrd="0" presId="urn:microsoft.com/office/officeart/2008/layout/LinedList"/>
    <dgm:cxn modelId="{D4E72850-5D46-4520-BFD0-2A6575FCEEB2}" srcId="{2567B642-63B2-43B8-9D29-FA4E1FD6D099}" destId="{51F3A144-8A3C-4D4B-A701-8A2CCB896AF1}" srcOrd="0" destOrd="0" parTransId="{C0F44D9D-1C78-4538-8BB9-FA671343A01B}" sibTransId="{9F89DBA1-F043-463B-BC95-6045BBBBC6D8}"/>
    <dgm:cxn modelId="{5286505C-960F-A443-B20A-79948DA9B4CD}" type="presOf" srcId="{51F3A144-8A3C-4D4B-A701-8A2CCB896AF1}" destId="{3AE55829-41AB-114D-98BC-9FB2388EA9EE}" srcOrd="0" destOrd="0" presId="urn:microsoft.com/office/officeart/2008/layout/LinedList"/>
    <dgm:cxn modelId="{BA52B775-0021-B243-A275-DD785044DB40}" type="presOf" srcId="{4A549DFD-0208-43DD-A172-767ED87CE702}" destId="{0F1BFCE5-8D73-BD4D-8D77-1AA2B596E3E1}" srcOrd="0" destOrd="0" presId="urn:microsoft.com/office/officeart/2008/layout/LinedList"/>
    <dgm:cxn modelId="{69B411AB-DA20-4A29-97F4-882EAF5D1B74}" srcId="{2567B642-63B2-43B8-9D29-FA4E1FD6D099}" destId="{FA123B69-76AA-4FD3-9680-2353F9B7693D}" srcOrd="2" destOrd="0" parTransId="{F51B53F0-0E8F-4A08-BB78-69B0E15949A0}" sibTransId="{825520F2-878F-4B9B-B4C2-987A4FE1C969}"/>
    <dgm:cxn modelId="{7EB9F0B3-0074-204B-A0EF-9A7AB693E1EC}" type="presParOf" srcId="{19293A0D-96EC-C74E-BA38-37EDA861CB29}" destId="{5C2B9A40-1F19-C041-B3B2-505C772B7A32}" srcOrd="0" destOrd="0" presId="urn:microsoft.com/office/officeart/2008/layout/LinedList"/>
    <dgm:cxn modelId="{B44692F5-95E6-7C4D-BDFD-EACB5C571924}" type="presParOf" srcId="{19293A0D-96EC-C74E-BA38-37EDA861CB29}" destId="{BF27FDF8-6C7B-FE41-98FC-990CB71E64CD}" srcOrd="1" destOrd="0" presId="urn:microsoft.com/office/officeart/2008/layout/LinedList"/>
    <dgm:cxn modelId="{E166ABFC-A5C6-1B4C-A0D8-710F6BC5D838}" type="presParOf" srcId="{BF27FDF8-6C7B-FE41-98FC-990CB71E64CD}" destId="{3AE55829-41AB-114D-98BC-9FB2388EA9EE}" srcOrd="0" destOrd="0" presId="urn:microsoft.com/office/officeart/2008/layout/LinedList"/>
    <dgm:cxn modelId="{EAFDF69E-3554-E543-965A-87EB517709AD}" type="presParOf" srcId="{BF27FDF8-6C7B-FE41-98FC-990CB71E64CD}" destId="{7CBF6F1C-03E5-EF4C-9E4B-45B058304FC4}" srcOrd="1" destOrd="0" presId="urn:microsoft.com/office/officeart/2008/layout/LinedList"/>
    <dgm:cxn modelId="{2466D8B4-0C8F-BD47-B095-F373EEC3A7D0}" type="presParOf" srcId="{19293A0D-96EC-C74E-BA38-37EDA861CB29}" destId="{74199A65-2CB8-AB4A-8BD5-57F455FA9783}" srcOrd="2" destOrd="0" presId="urn:microsoft.com/office/officeart/2008/layout/LinedList"/>
    <dgm:cxn modelId="{D355498F-B2AA-4549-872D-B78695E5546F}" type="presParOf" srcId="{19293A0D-96EC-C74E-BA38-37EDA861CB29}" destId="{7E149A38-3969-004E-9EF2-34DFAF944236}" srcOrd="3" destOrd="0" presId="urn:microsoft.com/office/officeart/2008/layout/LinedList"/>
    <dgm:cxn modelId="{A187A7A2-5AD9-774F-9F84-2D469CF708CE}" type="presParOf" srcId="{7E149A38-3969-004E-9EF2-34DFAF944236}" destId="{0F1BFCE5-8D73-BD4D-8D77-1AA2B596E3E1}" srcOrd="0" destOrd="0" presId="urn:microsoft.com/office/officeart/2008/layout/LinedList"/>
    <dgm:cxn modelId="{35E0D21A-686E-CA4D-9B00-247E871ACE23}" type="presParOf" srcId="{7E149A38-3969-004E-9EF2-34DFAF944236}" destId="{BA926B7D-C6AB-D844-B05C-788CB307834A}" srcOrd="1" destOrd="0" presId="urn:microsoft.com/office/officeart/2008/layout/LinedList"/>
    <dgm:cxn modelId="{C49ACE9D-6849-FB4E-AA0A-896BE6D08F64}" type="presParOf" srcId="{19293A0D-96EC-C74E-BA38-37EDA861CB29}" destId="{B694C068-295F-924B-8A37-279BAD7A5A34}" srcOrd="4" destOrd="0" presId="urn:microsoft.com/office/officeart/2008/layout/LinedList"/>
    <dgm:cxn modelId="{469D664F-DBD0-C747-91A6-BE866C581F44}" type="presParOf" srcId="{19293A0D-96EC-C74E-BA38-37EDA861CB29}" destId="{D74C62FB-BD2A-F242-B18D-23C385D6779B}" srcOrd="5" destOrd="0" presId="urn:microsoft.com/office/officeart/2008/layout/LinedList"/>
    <dgm:cxn modelId="{B877DC09-2408-F642-A297-EB7A691E1FFC}" type="presParOf" srcId="{D74C62FB-BD2A-F242-B18D-23C385D6779B}" destId="{AB3F2305-7BC4-0F40-A26A-B3EBD41270C0}" srcOrd="0" destOrd="0" presId="urn:microsoft.com/office/officeart/2008/layout/LinedList"/>
    <dgm:cxn modelId="{7F2AB1FD-D0DA-ED44-BCCB-C930E27B9C56}" type="presParOf" srcId="{D74C62FB-BD2A-F242-B18D-23C385D6779B}" destId="{F948F1D1-9957-0F41-AC5D-81FEF1EF7E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BEF6F99-A0D3-4C9B-925C-4F31CBC908DC}"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4FAEA872-6D45-4D9E-BBC8-7B970445099D}">
      <dgm:prSet/>
      <dgm:spPr/>
      <dgm:t>
        <a:bodyPr/>
        <a:lstStyle/>
        <a:p>
          <a:r>
            <a:rPr lang="en-US"/>
            <a:t>Focus on mental status and respiratory</a:t>
          </a:r>
        </a:p>
      </dgm:t>
    </dgm:pt>
    <dgm:pt modelId="{6883DA37-AEF5-4715-BC22-F691E95845F5}" type="parTrans" cxnId="{655A2E3B-51A7-4F5D-9118-CB61E9762AF1}">
      <dgm:prSet/>
      <dgm:spPr/>
      <dgm:t>
        <a:bodyPr/>
        <a:lstStyle/>
        <a:p>
          <a:endParaRPr lang="en-US"/>
        </a:p>
      </dgm:t>
    </dgm:pt>
    <dgm:pt modelId="{22367788-9A46-4D73-9F19-2E47B2758CC8}" type="sibTrans" cxnId="{655A2E3B-51A7-4F5D-9118-CB61E9762AF1}">
      <dgm:prSet/>
      <dgm:spPr/>
      <dgm:t>
        <a:bodyPr/>
        <a:lstStyle/>
        <a:p>
          <a:endParaRPr lang="en-US"/>
        </a:p>
      </dgm:t>
    </dgm:pt>
    <dgm:pt modelId="{37ACD7EC-DD94-4A69-9D44-70B2DA934DA0}">
      <dgm:prSet/>
      <dgm:spPr/>
      <dgm:t>
        <a:bodyPr/>
        <a:lstStyle/>
        <a:p>
          <a:r>
            <a:rPr lang="en-US"/>
            <a:t>Fussy &amp; crying…reassuring.  Quiet, listless…..get ready for the worst!</a:t>
          </a:r>
        </a:p>
      </dgm:t>
    </dgm:pt>
    <dgm:pt modelId="{C14B1750-3F18-494E-B86B-7AC0D99AD7A1}" type="parTrans" cxnId="{3F9D8FDE-7F5F-48E2-B1E1-54BB4B6339BB}">
      <dgm:prSet/>
      <dgm:spPr/>
      <dgm:t>
        <a:bodyPr/>
        <a:lstStyle/>
        <a:p>
          <a:endParaRPr lang="en-US"/>
        </a:p>
      </dgm:t>
    </dgm:pt>
    <dgm:pt modelId="{19693B59-A8F4-437E-9403-845A8AAB011C}" type="sibTrans" cxnId="{3F9D8FDE-7F5F-48E2-B1E1-54BB4B6339BB}">
      <dgm:prSet/>
      <dgm:spPr/>
      <dgm:t>
        <a:bodyPr/>
        <a:lstStyle/>
        <a:p>
          <a:endParaRPr lang="en-US"/>
        </a:p>
      </dgm:t>
    </dgm:pt>
    <dgm:pt modelId="{B8B6067C-9340-4234-9291-217044583BD5}">
      <dgm:prSet/>
      <dgm:spPr/>
      <dgm:t>
        <a:bodyPr/>
        <a:lstStyle/>
        <a:p>
          <a:r>
            <a:rPr lang="en-US"/>
            <a:t>Respiratory: grunting…nasal flaring..head bobbing….retractions….signs of work of breathing</a:t>
          </a:r>
        </a:p>
      </dgm:t>
    </dgm:pt>
    <dgm:pt modelId="{334A8962-97B3-4B83-A4C2-D192060434BC}" type="parTrans" cxnId="{A81827A3-852D-4D20-BEEB-17CC950EF666}">
      <dgm:prSet/>
      <dgm:spPr/>
      <dgm:t>
        <a:bodyPr/>
        <a:lstStyle/>
        <a:p>
          <a:endParaRPr lang="en-US"/>
        </a:p>
      </dgm:t>
    </dgm:pt>
    <dgm:pt modelId="{56B08979-D6E8-4320-B52E-62CFE925533F}" type="sibTrans" cxnId="{A81827A3-852D-4D20-BEEB-17CC950EF666}">
      <dgm:prSet/>
      <dgm:spPr/>
      <dgm:t>
        <a:bodyPr/>
        <a:lstStyle/>
        <a:p>
          <a:endParaRPr lang="en-US"/>
        </a:p>
      </dgm:t>
    </dgm:pt>
    <dgm:pt modelId="{33DA316F-EC66-0340-88F4-A276B3294B5C}" type="pres">
      <dgm:prSet presAssocID="{4BEF6F99-A0D3-4C9B-925C-4F31CBC908DC}" presName="vert0" presStyleCnt="0">
        <dgm:presLayoutVars>
          <dgm:dir/>
          <dgm:animOne val="branch"/>
          <dgm:animLvl val="lvl"/>
        </dgm:presLayoutVars>
      </dgm:prSet>
      <dgm:spPr/>
    </dgm:pt>
    <dgm:pt modelId="{BDFF054F-8BEA-7B4C-8962-C321F6CEC31C}" type="pres">
      <dgm:prSet presAssocID="{4FAEA872-6D45-4D9E-BBC8-7B970445099D}" presName="thickLine" presStyleLbl="alignNode1" presStyleIdx="0" presStyleCnt="3"/>
      <dgm:spPr/>
    </dgm:pt>
    <dgm:pt modelId="{E772CD8A-416B-B84B-B1C5-45BD8EF387C6}" type="pres">
      <dgm:prSet presAssocID="{4FAEA872-6D45-4D9E-BBC8-7B970445099D}" presName="horz1" presStyleCnt="0"/>
      <dgm:spPr/>
    </dgm:pt>
    <dgm:pt modelId="{4C9424FE-CF0B-474B-93E3-797247133F3A}" type="pres">
      <dgm:prSet presAssocID="{4FAEA872-6D45-4D9E-BBC8-7B970445099D}" presName="tx1" presStyleLbl="revTx" presStyleIdx="0" presStyleCnt="3"/>
      <dgm:spPr/>
    </dgm:pt>
    <dgm:pt modelId="{BE346EAB-AB13-0446-8C53-CC10703B1191}" type="pres">
      <dgm:prSet presAssocID="{4FAEA872-6D45-4D9E-BBC8-7B970445099D}" presName="vert1" presStyleCnt="0"/>
      <dgm:spPr/>
    </dgm:pt>
    <dgm:pt modelId="{E22C3486-4822-E94D-9566-24E68DE34A7E}" type="pres">
      <dgm:prSet presAssocID="{37ACD7EC-DD94-4A69-9D44-70B2DA934DA0}" presName="thickLine" presStyleLbl="alignNode1" presStyleIdx="1" presStyleCnt="3"/>
      <dgm:spPr/>
    </dgm:pt>
    <dgm:pt modelId="{482876BC-2D1A-0F45-B8D3-695564FBA444}" type="pres">
      <dgm:prSet presAssocID="{37ACD7EC-DD94-4A69-9D44-70B2DA934DA0}" presName="horz1" presStyleCnt="0"/>
      <dgm:spPr/>
    </dgm:pt>
    <dgm:pt modelId="{E599BF2C-2E3E-6148-8DD8-5ACE5FA8E56D}" type="pres">
      <dgm:prSet presAssocID="{37ACD7EC-DD94-4A69-9D44-70B2DA934DA0}" presName="tx1" presStyleLbl="revTx" presStyleIdx="1" presStyleCnt="3"/>
      <dgm:spPr/>
    </dgm:pt>
    <dgm:pt modelId="{7BEA4751-1F51-9948-83FA-707B402085E6}" type="pres">
      <dgm:prSet presAssocID="{37ACD7EC-DD94-4A69-9D44-70B2DA934DA0}" presName="vert1" presStyleCnt="0"/>
      <dgm:spPr/>
    </dgm:pt>
    <dgm:pt modelId="{C456F76E-7A5D-7C4C-827C-A53DD3FD374A}" type="pres">
      <dgm:prSet presAssocID="{B8B6067C-9340-4234-9291-217044583BD5}" presName="thickLine" presStyleLbl="alignNode1" presStyleIdx="2" presStyleCnt="3"/>
      <dgm:spPr/>
    </dgm:pt>
    <dgm:pt modelId="{14216B95-8A1B-4C4E-9E4D-16A00D3C5837}" type="pres">
      <dgm:prSet presAssocID="{B8B6067C-9340-4234-9291-217044583BD5}" presName="horz1" presStyleCnt="0"/>
      <dgm:spPr/>
    </dgm:pt>
    <dgm:pt modelId="{240EF31E-325E-F84B-A82D-5C0D52621813}" type="pres">
      <dgm:prSet presAssocID="{B8B6067C-9340-4234-9291-217044583BD5}" presName="tx1" presStyleLbl="revTx" presStyleIdx="2" presStyleCnt="3"/>
      <dgm:spPr/>
    </dgm:pt>
    <dgm:pt modelId="{C033BFDE-E5E7-2F4F-A613-00FB6354C0FC}" type="pres">
      <dgm:prSet presAssocID="{B8B6067C-9340-4234-9291-217044583BD5}" presName="vert1" presStyleCnt="0"/>
      <dgm:spPr/>
    </dgm:pt>
  </dgm:ptLst>
  <dgm:cxnLst>
    <dgm:cxn modelId="{655A2E3B-51A7-4F5D-9118-CB61E9762AF1}" srcId="{4BEF6F99-A0D3-4C9B-925C-4F31CBC908DC}" destId="{4FAEA872-6D45-4D9E-BBC8-7B970445099D}" srcOrd="0" destOrd="0" parTransId="{6883DA37-AEF5-4715-BC22-F691E95845F5}" sibTransId="{22367788-9A46-4D73-9F19-2E47B2758CC8}"/>
    <dgm:cxn modelId="{B0211070-80AF-6545-93AD-DCDB5C28E193}" type="presOf" srcId="{4BEF6F99-A0D3-4C9B-925C-4F31CBC908DC}" destId="{33DA316F-EC66-0340-88F4-A276B3294B5C}" srcOrd="0" destOrd="0" presId="urn:microsoft.com/office/officeart/2008/layout/LinedList"/>
    <dgm:cxn modelId="{5A78467B-8419-4D46-BC1B-B67DE30C2AA9}" type="presOf" srcId="{B8B6067C-9340-4234-9291-217044583BD5}" destId="{240EF31E-325E-F84B-A82D-5C0D52621813}" srcOrd="0" destOrd="0" presId="urn:microsoft.com/office/officeart/2008/layout/LinedList"/>
    <dgm:cxn modelId="{A81827A3-852D-4D20-BEEB-17CC950EF666}" srcId="{4BEF6F99-A0D3-4C9B-925C-4F31CBC908DC}" destId="{B8B6067C-9340-4234-9291-217044583BD5}" srcOrd="2" destOrd="0" parTransId="{334A8962-97B3-4B83-A4C2-D192060434BC}" sibTransId="{56B08979-D6E8-4320-B52E-62CFE925533F}"/>
    <dgm:cxn modelId="{83082CAA-F18D-C94A-B8C1-3F2AFD332C61}" type="presOf" srcId="{37ACD7EC-DD94-4A69-9D44-70B2DA934DA0}" destId="{E599BF2C-2E3E-6148-8DD8-5ACE5FA8E56D}" srcOrd="0" destOrd="0" presId="urn:microsoft.com/office/officeart/2008/layout/LinedList"/>
    <dgm:cxn modelId="{3F9D8FDE-7F5F-48E2-B1E1-54BB4B6339BB}" srcId="{4BEF6F99-A0D3-4C9B-925C-4F31CBC908DC}" destId="{37ACD7EC-DD94-4A69-9D44-70B2DA934DA0}" srcOrd="1" destOrd="0" parTransId="{C14B1750-3F18-494E-B86B-7AC0D99AD7A1}" sibTransId="{19693B59-A8F4-437E-9403-845A8AAB011C}"/>
    <dgm:cxn modelId="{8BA515FD-53F2-3A42-B02F-640D30117D68}" type="presOf" srcId="{4FAEA872-6D45-4D9E-BBC8-7B970445099D}" destId="{4C9424FE-CF0B-474B-93E3-797247133F3A}" srcOrd="0" destOrd="0" presId="urn:microsoft.com/office/officeart/2008/layout/LinedList"/>
    <dgm:cxn modelId="{D8F53436-79E4-714D-BB7E-41A860BC26CF}" type="presParOf" srcId="{33DA316F-EC66-0340-88F4-A276B3294B5C}" destId="{BDFF054F-8BEA-7B4C-8962-C321F6CEC31C}" srcOrd="0" destOrd="0" presId="urn:microsoft.com/office/officeart/2008/layout/LinedList"/>
    <dgm:cxn modelId="{352B252C-4760-D547-960D-112C4206A1E3}" type="presParOf" srcId="{33DA316F-EC66-0340-88F4-A276B3294B5C}" destId="{E772CD8A-416B-B84B-B1C5-45BD8EF387C6}" srcOrd="1" destOrd="0" presId="urn:microsoft.com/office/officeart/2008/layout/LinedList"/>
    <dgm:cxn modelId="{5FA8B888-C739-324C-B4CC-FCBE0BB0E6FB}" type="presParOf" srcId="{E772CD8A-416B-B84B-B1C5-45BD8EF387C6}" destId="{4C9424FE-CF0B-474B-93E3-797247133F3A}" srcOrd="0" destOrd="0" presId="urn:microsoft.com/office/officeart/2008/layout/LinedList"/>
    <dgm:cxn modelId="{6C5D44D7-64F7-E945-A9CD-18BB707ADFE5}" type="presParOf" srcId="{E772CD8A-416B-B84B-B1C5-45BD8EF387C6}" destId="{BE346EAB-AB13-0446-8C53-CC10703B1191}" srcOrd="1" destOrd="0" presId="urn:microsoft.com/office/officeart/2008/layout/LinedList"/>
    <dgm:cxn modelId="{24F873DB-7898-1A47-8B7C-15D352C4D488}" type="presParOf" srcId="{33DA316F-EC66-0340-88F4-A276B3294B5C}" destId="{E22C3486-4822-E94D-9566-24E68DE34A7E}" srcOrd="2" destOrd="0" presId="urn:microsoft.com/office/officeart/2008/layout/LinedList"/>
    <dgm:cxn modelId="{A779070A-A05F-0E4A-BEB7-FCC6FC53B806}" type="presParOf" srcId="{33DA316F-EC66-0340-88F4-A276B3294B5C}" destId="{482876BC-2D1A-0F45-B8D3-695564FBA444}" srcOrd="3" destOrd="0" presId="urn:microsoft.com/office/officeart/2008/layout/LinedList"/>
    <dgm:cxn modelId="{4722F4C7-FF13-6E44-8FDF-DB880F50DC49}" type="presParOf" srcId="{482876BC-2D1A-0F45-B8D3-695564FBA444}" destId="{E599BF2C-2E3E-6148-8DD8-5ACE5FA8E56D}" srcOrd="0" destOrd="0" presId="urn:microsoft.com/office/officeart/2008/layout/LinedList"/>
    <dgm:cxn modelId="{8F034590-4FF6-DE40-BA70-B5700E7F9AFC}" type="presParOf" srcId="{482876BC-2D1A-0F45-B8D3-695564FBA444}" destId="{7BEA4751-1F51-9948-83FA-707B402085E6}" srcOrd="1" destOrd="0" presId="urn:microsoft.com/office/officeart/2008/layout/LinedList"/>
    <dgm:cxn modelId="{0E755AD4-E1AE-D045-902B-BAFA4D05798A}" type="presParOf" srcId="{33DA316F-EC66-0340-88F4-A276B3294B5C}" destId="{C456F76E-7A5D-7C4C-827C-A53DD3FD374A}" srcOrd="4" destOrd="0" presId="urn:microsoft.com/office/officeart/2008/layout/LinedList"/>
    <dgm:cxn modelId="{4ECD3DA1-B32B-0F4E-917F-9444C649E12E}" type="presParOf" srcId="{33DA316F-EC66-0340-88F4-A276B3294B5C}" destId="{14216B95-8A1B-4C4E-9E4D-16A00D3C5837}" srcOrd="5" destOrd="0" presId="urn:microsoft.com/office/officeart/2008/layout/LinedList"/>
    <dgm:cxn modelId="{18BC72D6-1F2A-B44F-AE48-8FBDF199D6B3}" type="presParOf" srcId="{14216B95-8A1B-4C4E-9E4D-16A00D3C5837}" destId="{240EF31E-325E-F84B-A82D-5C0D52621813}" srcOrd="0" destOrd="0" presId="urn:microsoft.com/office/officeart/2008/layout/LinedList"/>
    <dgm:cxn modelId="{EEA12293-ED5E-A648-A305-F89815EEE5E0}" type="presParOf" srcId="{14216B95-8A1B-4C4E-9E4D-16A00D3C5837}" destId="{C033BFDE-E5E7-2F4F-A613-00FB6354C0F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0FD5FC9-3D08-4166-8BA7-B419B765DB74}" type="doc">
      <dgm:prSet loTypeId="urn:microsoft.com/office/officeart/2005/8/layout/hierarchy3" loCatId="hierarchy" qsTypeId="urn:microsoft.com/office/officeart/2005/8/quickstyle/simple1" qsCatId="simple" csTypeId="urn:microsoft.com/office/officeart/2005/8/colors/colorful2" csCatId="colorful"/>
      <dgm:spPr/>
      <dgm:t>
        <a:bodyPr/>
        <a:lstStyle/>
        <a:p>
          <a:endParaRPr lang="en-US"/>
        </a:p>
      </dgm:t>
    </dgm:pt>
    <dgm:pt modelId="{0DBDA27A-F3F1-459F-B47E-CBE533511AFB}">
      <dgm:prSet/>
      <dgm:spPr/>
      <dgm:t>
        <a:bodyPr/>
        <a:lstStyle/>
        <a:p>
          <a:r>
            <a:rPr lang="en-US"/>
            <a:t>Next question: How much Ipratropium Bromide is enough?</a:t>
          </a:r>
        </a:p>
      </dgm:t>
    </dgm:pt>
    <dgm:pt modelId="{F914E5B6-B311-483C-9CCE-0E67CE2A1501}" type="parTrans" cxnId="{6D020EDE-2E18-499C-91C7-A4FBDAE754CD}">
      <dgm:prSet/>
      <dgm:spPr/>
      <dgm:t>
        <a:bodyPr/>
        <a:lstStyle/>
        <a:p>
          <a:endParaRPr lang="en-US"/>
        </a:p>
      </dgm:t>
    </dgm:pt>
    <dgm:pt modelId="{6937527B-AE3B-46AE-B7E0-66037CEC106C}" type="sibTrans" cxnId="{6D020EDE-2E18-499C-91C7-A4FBDAE754CD}">
      <dgm:prSet/>
      <dgm:spPr/>
      <dgm:t>
        <a:bodyPr/>
        <a:lstStyle/>
        <a:p>
          <a:endParaRPr lang="en-US"/>
        </a:p>
      </dgm:t>
    </dgm:pt>
    <dgm:pt modelId="{1494F550-4065-4E8E-B0B5-64FC5B0C6C25}">
      <dgm:prSet/>
      <dgm:spPr/>
      <dgm:t>
        <a:bodyPr/>
        <a:lstStyle/>
        <a:p>
          <a:r>
            <a:rPr lang="en-US"/>
            <a:t>BTW: There is now a shortage of Duonebs!</a:t>
          </a:r>
        </a:p>
      </dgm:t>
    </dgm:pt>
    <dgm:pt modelId="{EF579DAC-ECEA-4868-BD0E-A6E74BB64889}" type="parTrans" cxnId="{19E95667-0D04-4FF6-9A18-DE9E45E480C6}">
      <dgm:prSet/>
      <dgm:spPr/>
      <dgm:t>
        <a:bodyPr/>
        <a:lstStyle/>
        <a:p>
          <a:endParaRPr lang="en-US"/>
        </a:p>
      </dgm:t>
    </dgm:pt>
    <dgm:pt modelId="{E8A2A3BA-0F72-4153-944B-CB1F86FC927A}" type="sibTrans" cxnId="{19E95667-0D04-4FF6-9A18-DE9E45E480C6}">
      <dgm:prSet/>
      <dgm:spPr/>
      <dgm:t>
        <a:bodyPr/>
        <a:lstStyle/>
        <a:p>
          <a:endParaRPr lang="en-US"/>
        </a:p>
      </dgm:t>
    </dgm:pt>
    <dgm:pt modelId="{0E0E5AE0-F050-3548-8A50-62666B7C33EA}" type="pres">
      <dgm:prSet presAssocID="{10FD5FC9-3D08-4166-8BA7-B419B765DB74}" presName="diagram" presStyleCnt="0">
        <dgm:presLayoutVars>
          <dgm:chPref val="1"/>
          <dgm:dir/>
          <dgm:animOne val="branch"/>
          <dgm:animLvl val="lvl"/>
          <dgm:resizeHandles/>
        </dgm:presLayoutVars>
      </dgm:prSet>
      <dgm:spPr/>
    </dgm:pt>
    <dgm:pt modelId="{6BEC3E23-59C5-5244-AA7B-77A72F8858E1}" type="pres">
      <dgm:prSet presAssocID="{0DBDA27A-F3F1-459F-B47E-CBE533511AFB}" presName="root" presStyleCnt="0"/>
      <dgm:spPr/>
    </dgm:pt>
    <dgm:pt modelId="{F353CA0B-1BFD-C648-941F-6FEC92C3515F}" type="pres">
      <dgm:prSet presAssocID="{0DBDA27A-F3F1-459F-B47E-CBE533511AFB}" presName="rootComposite" presStyleCnt="0"/>
      <dgm:spPr/>
    </dgm:pt>
    <dgm:pt modelId="{783DBFBE-0BD5-0047-9086-3C2054A6CA56}" type="pres">
      <dgm:prSet presAssocID="{0DBDA27A-F3F1-459F-B47E-CBE533511AFB}" presName="rootText" presStyleLbl="node1" presStyleIdx="0" presStyleCnt="2"/>
      <dgm:spPr/>
    </dgm:pt>
    <dgm:pt modelId="{AD526656-D041-324D-8B0B-ADFA0BD7A33A}" type="pres">
      <dgm:prSet presAssocID="{0DBDA27A-F3F1-459F-B47E-CBE533511AFB}" presName="rootConnector" presStyleLbl="node1" presStyleIdx="0" presStyleCnt="2"/>
      <dgm:spPr/>
    </dgm:pt>
    <dgm:pt modelId="{1510C5D6-DA9B-3B49-AF5F-EE756F16DC57}" type="pres">
      <dgm:prSet presAssocID="{0DBDA27A-F3F1-459F-B47E-CBE533511AFB}" presName="childShape" presStyleCnt="0"/>
      <dgm:spPr/>
    </dgm:pt>
    <dgm:pt modelId="{A6B834B2-84C9-C245-928B-E72BBB8BCC43}" type="pres">
      <dgm:prSet presAssocID="{1494F550-4065-4E8E-B0B5-64FC5B0C6C25}" presName="root" presStyleCnt="0"/>
      <dgm:spPr/>
    </dgm:pt>
    <dgm:pt modelId="{2D4CBF8A-850D-7446-901F-8EE38F6C564A}" type="pres">
      <dgm:prSet presAssocID="{1494F550-4065-4E8E-B0B5-64FC5B0C6C25}" presName="rootComposite" presStyleCnt="0"/>
      <dgm:spPr/>
    </dgm:pt>
    <dgm:pt modelId="{D3E3A3C3-704E-A74D-82F9-F70A425C3CD3}" type="pres">
      <dgm:prSet presAssocID="{1494F550-4065-4E8E-B0B5-64FC5B0C6C25}" presName="rootText" presStyleLbl="node1" presStyleIdx="1" presStyleCnt="2"/>
      <dgm:spPr/>
    </dgm:pt>
    <dgm:pt modelId="{8BDA2803-F8F2-F940-829D-7954AF6149A7}" type="pres">
      <dgm:prSet presAssocID="{1494F550-4065-4E8E-B0B5-64FC5B0C6C25}" presName="rootConnector" presStyleLbl="node1" presStyleIdx="1" presStyleCnt="2"/>
      <dgm:spPr/>
    </dgm:pt>
    <dgm:pt modelId="{D688F23C-45C4-264A-B5DE-A3025DF315ED}" type="pres">
      <dgm:prSet presAssocID="{1494F550-4065-4E8E-B0B5-64FC5B0C6C25}" presName="childShape" presStyleCnt="0"/>
      <dgm:spPr/>
    </dgm:pt>
  </dgm:ptLst>
  <dgm:cxnLst>
    <dgm:cxn modelId="{9DC23522-8B4B-3147-B043-813205C25D42}" type="presOf" srcId="{10FD5FC9-3D08-4166-8BA7-B419B765DB74}" destId="{0E0E5AE0-F050-3548-8A50-62666B7C33EA}" srcOrd="0" destOrd="0" presId="urn:microsoft.com/office/officeart/2005/8/layout/hierarchy3"/>
    <dgm:cxn modelId="{4B10332E-324F-F645-BF89-2591EC207DDD}" type="presOf" srcId="{0DBDA27A-F3F1-459F-B47E-CBE533511AFB}" destId="{AD526656-D041-324D-8B0B-ADFA0BD7A33A}" srcOrd="1" destOrd="0" presId="urn:microsoft.com/office/officeart/2005/8/layout/hierarchy3"/>
    <dgm:cxn modelId="{5A7C5B3C-1983-E84F-894F-8BC7EB8C9839}" type="presOf" srcId="{1494F550-4065-4E8E-B0B5-64FC5B0C6C25}" destId="{D3E3A3C3-704E-A74D-82F9-F70A425C3CD3}" srcOrd="0" destOrd="0" presId="urn:microsoft.com/office/officeart/2005/8/layout/hierarchy3"/>
    <dgm:cxn modelId="{19E95667-0D04-4FF6-9A18-DE9E45E480C6}" srcId="{10FD5FC9-3D08-4166-8BA7-B419B765DB74}" destId="{1494F550-4065-4E8E-B0B5-64FC5B0C6C25}" srcOrd="1" destOrd="0" parTransId="{EF579DAC-ECEA-4868-BD0E-A6E74BB64889}" sibTransId="{E8A2A3BA-0F72-4153-944B-CB1F86FC927A}"/>
    <dgm:cxn modelId="{6D020EDE-2E18-499C-91C7-A4FBDAE754CD}" srcId="{10FD5FC9-3D08-4166-8BA7-B419B765DB74}" destId="{0DBDA27A-F3F1-459F-B47E-CBE533511AFB}" srcOrd="0" destOrd="0" parTransId="{F914E5B6-B311-483C-9CCE-0E67CE2A1501}" sibTransId="{6937527B-AE3B-46AE-B7E0-66037CEC106C}"/>
    <dgm:cxn modelId="{CDE4ABE7-6059-5047-9FD4-81EF92DA6DA6}" type="presOf" srcId="{0DBDA27A-F3F1-459F-B47E-CBE533511AFB}" destId="{783DBFBE-0BD5-0047-9086-3C2054A6CA56}" srcOrd="0" destOrd="0" presId="urn:microsoft.com/office/officeart/2005/8/layout/hierarchy3"/>
    <dgm:cxn modelId="{6E473CFF-5E98-9E42-AA7B-35F09343CA6F}" type="presOf" srcId="{1494F550-4065-4E8E-B0B5-64FC5B0C6C25}" destId="{8BDA2803-F8F2-F940-829D-7954AF6149A7}" srcOrd="1" destOrd="0" presId="urn:microsoft.com/office/officeart/2005/8/layout/hierarchy3"/>
    <dgm:cxn modelId="{A2B91788-9EDB-0246-B542-303C46408338}" type="presParOf" srcId="{0E0E5AE0-F050-3548-8A50-62666B7C33EA}" destId="{6BEC3E23-59C5-5244-AA7B-77A72F8858E1}" srcOrd="0" destOrd="0" presId="urn:microsoft.com/office/officeart/2005/8/layout/hierarchy3"/>
    <dgm:cxn modelId="{50E589AA-83F7-5C47-8AA8-C0F349855A80}" type="presParOf" srcId="{6BEC3E23-59C5-5244-AA7B-77A72F8858E1}" destId="{F353CA0B-1BFD-C648-941F-6FEC92C3515F}" srcOrd="0" destOrd="0" presId="urn:microsoft.com/office/officeart/2005/8/layout/hierarchy3"/>
    <dgm:cxn modelId="{D476136F-28CB-AA4B-89AD-2CFE11A2B6C5}" type="presParOf" srcId="{F353CA0B-1BFD-C648-941F-6FEC92C3515F}" destId="{783DBFBE-0BD5-0047-9086-3C2054A6CA56}" srcOrd="0" destOrd="0" presId="urn:microsoft.com/office/officeart/2005/8/layout/hierarchy3"/>
    <dgm:cxn modelId="{C64141C2-80FD-CB43-A93F-8B4F2C1B491B}" type="presParOf" srcId="{F353CA0B-1BFD-C648-941F-6FEC92C3515F}" destId="{AD526656-D041-324D-8B0B-ADFA0BD7A33A}" srcOrd="1" destOrd="0" presId="urn:microsoft.com/office/officeart/2005/8/layout/hierarchy3"/>
    <dgm:cxn modelId="{E5B23F27-2898-F44E-BD3F-26C048CBAB97}" type="presParOf" srcId="{6BEC3E23-59C5-5244-AA7B-77A72F8858E1}" destId="{1510C5D6-DA9B-3B49-AF5F-EE756F16DC57}" srcOrd="1" destOrd="0" presId="urn:microsoft.com/office/officeart/2005/8/layout/hierarchy3"/>
    <dgm:cxn modelId="{6757D38D-711C-AE42-8825-6752A13A6BF3}" type="presParOf" srcId="{0E0E5AE0-F050-3548-8A50-62666B7C33EA}" destId="{A6B834B2-84C9-C245-928B-E72BBB8BCC43}" srcOrd="1" destOrd="0" presId="urn:microsoft.com/office/officeart/2005/8/layout/hierarchy3"/>
    <dgm:cxn modelId="{DCEC1F0A-D68F-8A45-817F-BF2303EB2771}" type="presParOf" srcId="{A6B834B2-84C9-C245-928B-E72BBB8BCC43}" destId="{2D4CBF8A-850D-7446-901F-8EE38F6C564A}" srcOrd="0" destOrd="0" presId="urn:microsoft.com/office/officeart/2005/8/layout/hierarchy3"/>
    <dgm:cxn modelId="{4553174C-25E9-7643-A812-AE7F2DE40D73}" type="presParOf" srcId="{2D4CBF8A-850D-7446-901F-8EE38F6C564A}" destId="{D3E3A3C3-704E-A74D-82F9-F70A425C3CD3}" srcOrd="0" destOrd="0" presId="urn:microsoft.com/office/officeart/2005/8/layout/hierarchy3"/>
    <dgm:cxn modelId="{49573D69-428C-E04B-ACA9-6603C7B8F7A3}" type="presParOf" srcId="{2D4CBF8A-850D-7446-901F-8EE38F6C564A}" destId="{8BDA2803-F8F2-F940-829D-7954AF6149A7}" srcOrd="1" destOrd="0" presId="urn:microsoft.com/office/officeart/2005/8/layout/hierarchy3"/>
    <dgm:cxn modelId="{BA94FE7D-CE3B-1B40-8FB7-CF3FA27C4294}" type="presParOf" srcId="{A6B834B2-84C9-C245-928B-E72BBB8BCC43}" destId="{D688F23C-45C4-264A-B5DE-A3025DF315E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B5B683-A041-4A1F-80F9-4C410C84F67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05ECF0-9131-4567-9448-B4F96ACE851B}">
      <dgm:prSet/>
      <dgm:spPr/>
      <dgm:t>
        <a:bodyPr/>
        <a:lstStyle/>
        <a:p>
          <a:r>
            <a:rPr lang="en-US"/>
            <a:t>Globally the leading cause of death in children under 5</a:t>
          </a:r>
        </a:p>
      </dgm:t>
    </dgm:pt>
    <dgm:pt modelId="{39820978-5EA6-4D37-8D36-D53C64C9C5AC}" type="parTrans" cxnId="{73FDAA9D-F94F-4518-860D-7FD878CCFDFD}">
      <dgm:prSet/>
      <dgm:spPr/>
      <dgm:t>
        <a:bodyPr/>
        <a:lstStyle/>
        <a:p>
          <a:endParaRPr lang="en-US"/>
        </a:p>
      </dgm:t>
    </dgm:pt>
    <dgm:pt modelId="{A050D05C-46D2-42DA-89CD-6C3C745B48D0}" type="sibTrans" cxnId="{73FDAA9D-F94F-4518-860D-7FD878CCFDFD}">
      <dgm:prSet/>
      <dgm:spPr/>
      <dgm:t>
        <a:bodyPr/>
        <a:lstStyle/>
        <a:p>
          <a:endParaRPr lang="en-US"/>
        </a:p>
      </dgm:t>
    </dgm:pt>
    <dgm:pt modelId="{3D085D8D-8138-4E60-8F22-F24FF1EE7345}">
      <dgm:prSet/>
      <dgm:spPr/>
      <dgm:t>
        <a:bodyPr/>
        <a:lstStyle/>
        <a:p>
          <a:r>
            <a:rPr lang="en-US"/>
            <a:t>Viral pneumonias are the most common in older infants up to the age of about 5.</a:t>
          </a:r>
        </a:p>
      </dgm:t>
    </dgm:pt>
    <dgm:pt modelId="{6209740D-3561-48C8-A90C-F819C63A7FB2}" type="parTrans" cxnId="{9EFB915D-F4E6-4DD0-BCBA-99BC16289451}">
      <dgm:prSet/>
      <dgm:spPr/>
      <dgm:t>
        <a:bodyPr/>
        <a:lstStyle/>
        <a:p>
          <a:endParaRPr lang="en-US"/>
        </a:p>
      </dgm:t>
    </dgm:pt>
    <dgm:pt modelId="{0FB3B00F-12AA-4B35-87D9-77BE0D1545C6}" type="sibTrans" cxnId="{9EFB915D-F4E6-4DD0-BCBA-99BC16289451}">
      <dgm:prSet/>
      <dgm:spPr/>
      <dgm:t>
        <a:bodyPr/>
        <a:lstStyle/>
        <a:p>
          <a:endParaRPr lang="en-US"/>
        </a:p>
      </dgm:t>
    </dgm:pt>
    <dgm:pt modelId="{71F7A3A2-27DE-4A79-8302-4A38C7580907}">
      <dgm:prSet/>
      <dgm:spPr/>
      <dgm:t>
        <a:bodyPr/>
        <a:lstStyle/>
        <a:p>
          <a:r>
            <a:rPr lang="en-US" i="1"/>
            <a:t>https://www.ncbi.nlm.nih.gov/books/NBK536940/</a:t>
          </a:r>
          <a:endParaRPr lang="en-US"/>
        </a:p>
      </dgm:t>
    </dgm:pt>
    <dgm:pt modelId="{40A42523-40F6-4094-A1A9-298B450B831E}" type="parTrans" cxnId="{CF92BBD6-D4D8-4F1C-98B6-85F0E773BE5D}">
      <dgm:prSet/>
      <dgm:spPr/>
      <dgm:t>
        <a:bodyPr/>
        <a:lstStyle/>
        <a:p>
          <a:endParaRPr lang="en-US"/>
        </a:p>
      </dgm:t>
    </dgm:pt>
    <dgm:pt modelId="{914F9711-4FAF-444D-8668-619002D4ADBD}" type="sibTrans" cxnId="{CF92BBD6-D4D8-4F1C-98B6-85F0E773BE5D}">
      <dgm:prSet/>
      <dgm:spPr/>
      <dgm:t>
        <a:bodyPr/>
        <a:lstStyle/>
        <a:p>
          <a:endParaRPr lang="en-US"/>
        </a:p>
      </dgm:t>
    </dgm:pt>
    <dgm:pt modelId="{28244074-E7EC-5144-8055-77BF32B9492A}" type="pres">
      <dgm:prSet presAssocID="{6AB5B683-A041-4A1F-80F9-4C410C84F673}" presName="linear" presStyleCnt="0">
        <dgm:presLayoutVars>
          <dgm:animLvl val="lvl"/>
          <dgm:resizeHandles val="exact"/>
        </dgm:presLayoutVars>
      </dgm:prSet>
      <dgm:spPr/>
    </dgm:pt>
    <dgm:pt modelId="{7975E5E2-986A-364D-8D90-70E71684BCB3}" type="pres">
      <dgm:prSet presAssocID="{CF05ECF0-9131-4567-9448-B4F96ACE851B}" presName="parentText" presStyleLbl="node1" presStyleIdx="0" presStyleCnt="3">
        <dgm:presLayoutVars>
          <dgm:chMax val="0"/>
          <dgm:bulletEnabled val="1"/>
        </dgm:presLayoutVars>
      </dgm:prSet>
      <dgm:spPr/>
    </dgm:pt>
    <dgm:pt modelId="{8F59F061-DC6E-054D-9E18-E69FCE5D1601}" type="pres">
      <dgm:prSet presAssocID="{A050D05C-46D2-42DA-89CD-6C3C745B48D0}" presName="spacer" presStyleCnt="0"/>
      <dgm:spPr/>
    </dgm:pt>
    <dgm:pt modelId="{1A736028-2A60-2B40-86BB-59220111BF8B}" type="pres">
      <dgm:prSet presAssocID="{3D085D8D-8138-4E60-8F22-F24FF1EE7345}" presName="parentText" presStyleLbl="node1" presStyleIdx="1" presStyleCnt="3">
        <dgm:presLayoutVars>
          <dgm:chMax val="0"/>
          <dgm:bulletEnabled val="1"/>
        </dgm:presLayoutVars>
      </dgm:prSet>
      <dgm:spPr/>
    </dgm:pt>
    <dgm:pt modelId="{65FC867D-7E43-384A-B3BE-6E1C99EB7092}" type="pres">
      <dgm:prSet presAssocID="{0FB3B00F-12AA-4B35-87D9-77BE0D1545C6}" presName="spacer" presStyleCnt="0"/>
      <dgm:spPr/>
    </dgm:pt>
    <dgm:pt modelId="{C4D3E10B-C00B-8840-8A05-3E138A317006}" type="pres">
      <dgm:prSet presAssocID="{71F7A3A2-27DE-4A79-8302-4A38C7580907}" presName="parentText" presStyleLbl="node1" presStyleIdx="2" presStyleCnt="3">
        <dgm:presLayoutVars>
          <dgm:chMax val="0"/>
          <dgm:bulletEnabled val="1"/>
        </dgm:presLayoutVars>
      </dgm:prSet>
      <dgm:spPr/>
    </dgm:pt>
  </dgm:ptLst>
  <dgm:cxnLst>
    <dgm:cxn modelId="{55B13601-0950-EE4E-8EB9-55467F4B465F}" type="presOf" srcId="{71F7A3A2-27DE-4A79-8302-4A38C7580907}" destId="{C4D3E10B-C00B-8840-8A05-3E138A317006}" srcOrd="0" destOrd="0" presId="urn:microsoft.com/office/officeart/2005/8/layout/vList2"/>
    <dgm:cxn modelId="{D0975C07-28AF-814A-B87B-45843F33E791}" type="presOf" srcId="{CF05ECF0-9131-4567-9448-B4F96ACE851B}" destId="{7975E5E2-986A-364D-8D90-70E71684BCB3}" srcOrd="0" destOrd="0" presId="urn:microsoft.com/office/officeart/2005/8/layout/vList2"/>
    <dgm:cxn modelId="{E986931C-73C1-EB48-BD62-D6BB9C14809B}" type="presOf" srcId="{3D085D8D-8138-4E60-8F22-F24FF1EE7345}" destId="{1A736028-2A60-2B40-86BB-59220111BF8B}" srcOrd="0" destOrd="0" presId="urn:microsoft.com/office/officeart/2005/8/layout/vList2"/>
    <dgm:cxn modelId="{9EFB915D-F4E6-4DD0-BCBA-99BC16289451}" srcId="{6AB5B683-A041-4A1F-80F9-4C410C84F673}" destId="{3D085D8D-8138-4E60-8F22-F24FF1EE7345}" srcOrd="1" destOrd="0" parTransId="{6209740D-3561-48C8-A90C-F819C63A7FB2}" sibTransId="{0FB3B00F-12AA-4B35-87D9-77BE0D1545C6}"/>
    <dgm:cxn modelId="{73FDAA9D-F94F-4518-860D-7FD878CCFDFD}" srcId="{6AB5B683-A041-4A1F-80F9-4C410C84F673}" destId="{CF05ECF0-9131-4567-9448-B4F96ACE851B}" srcOrd="0" destOrd="0" parTransId="{39820978-5EA6-4D37-8D36-D53C64C9C5AC}" sibTransId="{A050D05C-46D2-42DA-89CD-6C3C745B48D0}"/>
    <dgm:cxn modelId="{98E60AAD-72F9-254C-A5F7-133E7686A846}" type="presOf" srcId="{6AB5B683-A041-4A1F-80F9-4C410C84F673}" destId="{28244074-E7EC-5144-8055-77BF32B9492A}" srcOrd="0" destOrd="0" presId="urn:microsoft.com/office/officeart/2005/8/layout/vList2"/>
    <dgm:cxn modelId="{CF92BBD6-D4D8-4F1C-98B6-85F0E773BE5D}" srcId="{6AB5B683-A041-4A1F-80F9-4C410C84F673}" destId="{71F7A3A2-27DE-4A79-8302-4A38C7580907}" srcOrd="2" destOrd="0" parTransId="{40A42523-40F6-4094-A1A9-298B450B831E}" sibTransId="{914F9711-4FAF-444D-8668-619002D4ADBD}"/>
    <dgm:cxn modelId="{D43BC5F2-7412-E447-8C9E-AA05BE2B2E4B}" type="presParOf" srcId="{28244074-E7EC-5144-8055-77BF32B9492A}" destId="{7975E5E2-986A-364D-8D90-70E71684BCB3}" srcOrd="0" destOrd="0" presId="urn:microsoft.com/office/officeart/2005/8/layout/vList2"/>
    <dgm:cxn modelId="{40DAFBF0-B1F0-D048-B030-B5264C5D1C38}" type="presParOf" srcId="{28244074-E7EC-5144-8055-77BF32B9492A}" destId="{8F59F061-DC6E-054D-9E18-E69FCE5D1601}" srcOrd="1" destOrd="0" presId="urn:microsoft.com/office/officeart/2005/8/layout/vList2"/>
    <dgm:cxn modelId="{D7957F66-31DA-8C43-858C-55F619811D91}" type="presParOf" srcId="{28244074-E7EC-5144-8055-77BF32B9492A}" destId="{1A736028-2A60-2B40-86BB-59220111BF8B}" srcOrd="2" destOrd="0" presId="urn:microsoft.com/office/officeart/2005/8/layout/vList2"/>
    <dgm:cxn modelId="{A6EC4BEE-16E1-BB49-84FC-B4E20E216A60}" type="presParOf" srcId="{28244074-E7EC-5144-8055-77BF32B9492A}" destId="{65FC867D-7E43-384A-B3BE-6E1C99EB7092}" srcOrd="3" destOrd="0" presId="urn:microsoft.com/office/officeart/2005/8/layout/vList2"/>
    <dgm:cxn modelId="{8702B6C0-E016-7544-85DA-80B6EABCB3B0}" type="presParOf" srcId="{28244074-E7EC-5144-8055-77BF32B9492A}" destId="{C4D3E10B-C00B-8840-8A05-3E138A31700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F67D06C-F579-452A-83CD-8C3B2E9EEFF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7757F47-950B-4D92-BE2D-01F0CB9A4A73}">
      <dgm:prSet/>
      <dgm:spPr/>
      <dgm:t>
        <a:bodyPr/>
        <a:lstStyle/>
        <a:p>
          <a:r>
            <a:rPr lang="en-US"/>
            <a:t>Uncommon</a:t>
          </a:r>
        </a:p>
      </dgm:t>
    </dgm:pt>
    <dgm:pt modelId="{283DFD5B-EE85-475C-B88D-F90FB7FCC8BB}" type="parTrans" cxnId="{757B3D25-7FDD-490C-96D6-3F501D500FC5}">
      <dgm:prSet/>
      <dgm:spPr/>
      <dgm:t>
        <a:bodyPr/>
        <a:lstStyle/>
        <a:p>
          <a:endParaRPr lang="en-US"/>
        </a:p>
      </dgm:t>
    </dgm:pt>
    <dgm:pt modelId="{CF44ABE8-9B5D-40A2-876E-F07509D6D4FF}" type="sibTrans" cxnId="{757B3D25-7FDD-490C-96D6-3F501D500FC5}">
      <dgm:prSet/>
      <dgm:spPr/>
      <dgm:t>
        <a:bodyPr/>
        <a:lstStyle/>
        <a:p>
          <a:endParaRPr lang="en-US"/>
        </a:p>
      </dgm:t>
    </dgm:pt>
    <dgm:pt modelId="{98BFC632-9BCF-40E7-95FF-540D94D38376}">
      <dgm:prSet/>
      <dgm:spPr/>
      <dgm:t>
        <a:bodyPr/>
        <a:lstStyle/>
        <a:p>
          <a:r>
            <a:rPr lang="en-US"/>
            <a:t>Fluid build up in the lungs</a:t>
          </a:r>
        </a:p>
      </dgm:t>
    </dgm:pt>
    <dgm:pt modelId="{A6DE5282-5DCC-459B-ACD1-8B54FC928F9C}" type="parTrans" cxnId="{07CB1D5A-C3BB-40FA-866B-3CA42A9BAE26}">
      <dgm:prSet/>
      <dgm:spPr/>
      <dgm:t>
        <a:bodyPr/>
        <a:lstStyle/>
        <a:p>
          <a:endParaRPr lang="en-US"/>
        </a:p>
      </dgm:t>
    </dgm:pt>
    <dgm:pt modelId="{543B43ED-AD39-4B8F-A604-BBA6CCE2132E}" type="sibTrans" cxnId="{07CB1D5A-C3BB-40FA-866B-3CA42A9BAE26}">
      <dgm:prSet/>
      <dgm:spPr/>
      <dgm:t>
        <a:bodyPr/>
        <a:lstStyle/>
        <a:p>
          <a:endParaRPr lang="en-US"/>
        </a:p>
      </dgm:t>
    </dgm:pt>
    <dgm:pt modelId="{8110D178-37CF-4AB0-8E35-A9A7DCB06281}">
      <dgm:prSet/>
      <dgm:spPr/>
      <dgm:t>
        <a:bodyPr/>
        <a:lstStyle/>
        <a:p>
          <a:r>
            <a:rPr lang="en-US"/>
            <a:t>Non-Cardiogenic and cardiogenic pulmonary edema</a:t>
          </a:r>
        </a:p>
      </dgm:t>
    </dgm:pt>
    <dgm:pt modelId="{A799DE2D-3B76-46F8-A2F6-F6A31B1CE588}" type="parTrans" cxnId="{E4CC3518-6B76-4C86-BC0F-4E0C85E0FBEB}">
      <dgm:prSet/>
      <dgm:spPr/>
      <dgm:t>
        <a:bodyPr/>
        <a:lstStyle/>
        <a:p>
          <a:endParaRPr lang="en-US"/>
        </a:p>
      </dgm:t>
    </dgm:pt>
    <dgm:pt modelId="{57AC2F93-01A8-46D7-9BE1-05560D5114E3}" type="sibTrans" cxnId="{E4CC3518-6B76-4C86-BC0F-4E0C85E0FBEB}">
      <dgm:prSet/>
      <dgm:spPr/>
      <dgm:t>
        <a:bodyPr/>
        <a:lstStyle/>
        <a:p>
          <a:endParaRPr lang="en-US"/>
        </a:p>
      </dgm:t>
    </dgm:pt>
    <dgm:pt modelId="{1AB9227B-2833-7344-942C-D1FC9A0638D9}" type="pres">
      <dgm:prSet presAssocID="{7F67D06C-F579-452A-83CD-8C3B2E9EEFFD}" presName="linear" presStyleCnt="0">
        <dgm:presLayoutVars>
          <dgm:animLvl val="lvl"/>
          <dgm:resizeHandles val="exact"/>
        </dgm:presLayoutVars>
      </dgm:prSet>
      <dgm:spPr/>
    </dgm:pt>
    <dgm:pt modelId="{3F5B0FF3-995E-CA48-A3DD-86FB521D17E2}" type="pres">
      <dgm:prSet presAssocID="{77757F47-950B-4D92-BE2D-01F0CB9A4A73}" presName="parentText" presStyleLbl="node1" presStyleIdx="0" presStyleCnt="3">
        <dgm:presLayoutVars>
          <dgm:chMax val="0"/>
          <dgm:bulletEnabled val="1"/>
        </dgm:presLayoutVars>
      </dgm:prSet>
      <dgm:spPr/>
    </dgm:pt>
    <dgm:pt modelId="{9D86A659-259C-1D4C-BA69-C299B1B7A528}" type="pres">
      <dgm:prSet presAssocID="{CF44ABE8-9B5D-40A2-876E-F07509D6D4FF}" presName="spacer" presStyleCnt="0"/>
      <dgm:spPr/>
    </dgm:pt>
    <dgm:pt modelId="{1EC8DD31-CC1B-904A-A8FF-14F6ED89734C}" type="pres">
      <dgm:prSet presAssocID="{98BFC632-9BCF-40E7-95FF-540D94D38376}" presName="parentText" presStyleLbl="node1" presStyleIdx="1" presStyleCnt="3">
        <dgm:presLayoutVars>
          <dgm:chMax val="0"/>
          <dgm:bulletEnabled val="1"/>
        </dgm:presLayoutVars>
      </dgm:prSet>
      <dgm:spPr/>
    </dgm:pt>
    <dgm:pt modelId="{C296F0E1-694C-0B4A-ABD8-216B30457F3A}" type="pres">
      <dgm:prSet presAssocID="{543B43ED-AD39-4B8F-A604-BBA6CCE2132E}" presName="spacer" presStyleCnt="0"/>
      <dgm:spPr/>
    </dgm:pt>
    <dgm:pt modelId="{C003272E-F1CD-8C4A-B9E0-FEA469B6DDF2}" type="pres">
      <dgm:prSet presAssocID="{8110D178-37CF-4AB0-8E35-A9A7DCB06281}" presName="parentText" presStyleLbl="node1" presStyleIdx="2" presStyleCnt="3">
        <dgm:presLayoutVars>
          <dgm:chMax val="0"/>
          <dgm:bulletEnabled val="1"/>
        </dgm:presLayoutVars>
      </dgm:prSet>
      <dgm:spPr/>
    </dgm:pt>
  </dgm:ptLst>
  <dgm:cxnLst>
    <dgm:cxn modelId="{55A24517-6C58-4943-BA52-2AED0ECA5862}" type="presOf" srcId="{7F67D06C-F579-452A-83CD-8C3B2E9EEFFD}" destId="{1AB9227B-2833-7344-942C-D1FC9A0638D9}" srcOrd="0" destOrd="0" presId="urn:microsoft.com/office/officeart/2005/8/layout/vList2"/>
    <dgm:cxn modelId="{E4CC3518-6B76-4C86-BC0F-4E0C85E0FBEB}" srcId="{7F67D06C-F579-452A-83CD-8C3B2E9EEFFD}" destId="{8110D178-37CF-4AB0-8E35-A9A7DCB06281}" srcOrd="2" destOrd="0" parTransId="{A799DE2D-3B76-46F8-A2F6-F6A31B1CE588}" sibTransId="{57AC2F93-01A8-46D7-9BE1-05560D5114E3}"/>
    <dgm:cxn modelId="{757B3D25-7FDD-490C-96D6-3F501D500FC5}" srcId="{7F67D06C-F579-452A-83CD-8C3B2E9EEFFD}" destId="{77757F47-950B-4D92-BE2D-01F0CB9A4A73}" srcOrd="0" destOrd="0" parTransId="{283DFD5B-EE85-475C-B88D-F90FB7FCC8BB}" sibTransId="{CF44ABE8-9B5D-40A2-876E-F07509D6D4FF}"/>
    <dgm:cxn modelId="{1062473C-DF90-3B44-982A-4B7D2A7BB11A}" type="presOf" srcId="{98BFC632-9BCF-40E7-95FF-540D94D38376}" destId="{1EC8DD31-CC1B-904A-A8FF-14F6ED89734C}" srcOrd="0" destOrd="0" presId="urn:microsoft.com/office/officeart/2005/8/layout/vList2"/>
    <dgm:cxn modelId="{07CB1D5A-C3BB-40FA-866B-3CA42A9BAE26}" srcId="{7F67D06C-F579-452A-83CD-8C3B2E9EEFFD}" destId="{98BFC632-9BCF-40E7-95FF-540D94D38376}" srcOrd="1" destOrd="0" parTransId="{A6DE5282-5DCC-459B-ACD1-8B54FC928F9C}" sibTransId="{543B43ED-AD39-4B8F-A604-BBA6CCE2132E}"/>
    <dgm:cxn modelId="{AD09B369-D5E2-0348-9C1B-BDEB574BC065}" type="presOf" srcId="{77757F47-950B-4D92-BE2D-01F0CB9A4A73}" destId="{3F5B0FF3-995E-CA48-A3DD-86FB521D17E2}" srcOrd="0" destOrd="0" presId="urn:microsoft.com/office/officeart/2005/8/layout/vList2"/>
    <dgm:cxn modelId="{9D151A9D-E295-D840-B885-DDBC0C8BB910}" type="presOf" srcId="{8110D178-37CF-4AB0-8E35-A9A7DCB06281}" destId="{C003272E-F1CD-8C4A-B9E0-FEA469B6DDF2}" srcOrd="0" destOrd="0" presId="urn:microsoft.com/office/officeart/2005/8/layout/vList2"/>
    <dgm:cxn modelId="{ECE1DB3F-BB41-454D-B5AF-0ACC313DE375}" type="presParOf" srcId="{1AB9227B-2833-7344-942C-D1FC9A0638D9}" destId="{3F5B0FF3-995E-CA48-A3DD-86FB521D17E2}" srcOrd="0" destOrd="0" presId="urn:microsoft.com/office/officeart/2005/8/layout/vList2"/>
    <dgm:cxn modelId="{ADFDB193-D218-D840-A0F0-168308AAF58D}" type="presParOf" srcId="{1AB9227B-2833-7344-942C-D1FC9A0638D9}" destId="{9D86A659-259C-1D4C-BA69-C299B1B7A528}" srcOrd="1" destOrd="0" presId="urn:microsoft.com/office/officeart/2005/8/layout/vList2"/>
    <dgm:cxn modelId="{42FF85AF-A704-FE44-A07B-9EBD3ABBF7B8}" type="presParOf" srcId="{1AB9227B-2833-7344-942C-D1FC9A0638D9}" destId="{1EC8DD31-CC1B-904A-A8FF-14F6ED89734C}" srcOrd="2" destOrd="0" presId="urn:microsoft.com/office/officeart/2005/8/layout/vList2"/>
    <dgm:cxn modelId="{B35397CD-F583-3E42-9958-8BA426C1E32D}" type="presParOf" srcId="{1AB9227B-2833-7344-942C-D1FC9A0638D9}" destId="{C296F0E1-694C-0B4A-ABD8-216B30457F3A}" srcOrd="3" destOrd="0" presId="urn:microsoft.com/office/officeart/2005/8/layout/vList2"/>
    <dgm:cxn modelId="{FB9DACA7-43ED-FA47-98F8-FE28F862A16F}" type="presParOf" srcId="{1AB9227B-2833-7344-942C-D1FC9A0638D9}" destId="{C003272E-F1CD-8C4A-B9E0-FEA469B6DDF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6CDAE27-7E9F-4977-952D-BBACD18C621C}" type="doc">
      <dgm:prSet loTypeId="urn:microsoft.com/office/officeart/2005/8/layout/default" loCatId="list" qsTypeId="urn:microsoft.com/office/officeart/2005/8/quickstyle/simple1" qsCatId="simple" csTypeId="urn:microsoft.com/office/officeart/2005/8/colors/accent5_2" csCatId="accent5"/>
      <dgm:spPr/>
      <dgm:t>
        <a:bodyPr/>
        <a:lstStyle/>
        <a:p>
          <a:endParaRPr lang="en-US"/>
        </a:p>
      </dgm:t>
    </dgm:pt>
    <dgm:pt modelId="{FF80E607-9179-4085-AD55-CA7356FC3218}">
      <dgm:prSet/>
      <dgm:spPr/>
      <dgm:t>
        <a:bodyPr/>
        <a:lstStyle/>
        <a:p>
          <a:r>
            <a:rPr lang="en-US"/>
            <a:t>TREATMENT</a:t>
          </a:r>
        </a:p>
      </dgm:t>
    </dgm:pt>
    <dgm:pt modelId="{084435EF-C4E2-43A8-ABA6-38E4C19888F9}" type="parTrans" cxnId="{0BC20F60-F2C8-4ABF-ADB6-4D9B31A39F2C}">
      <dgm:prSet/>
      <dgm:spPr/>
      <dgm:t>
        <a:bodyPr/>
        <a:lstStyle/>
        <a:p>
          <a:endParaRPr lang="en-US"/>
        </a:p>
      </dgm:t>
    </dgm:pt>
    <dgm:pt modelId="{264A11D6-C5BB-4433-A6DC-645B23C2A03F}" type="sibTrans" cxnId="{0BC20F60-F2C8-4ABF-ADB6-4D9B31A39F2C}">
      <dgm:prSet/>
      <dgm:spPr/>
      <dgm:t>
        <a:bodyPr/>
        <a:lstStyle/>
        <a:p>
          <a:endParaRPr lang="en-US"/>
        </a:p>
      </dgm:t>
    </dgm:pt>
    <dgm:pt modelId="{C392CDDA-34B2-44B3-93AF-5BCDB714605C}">
      <dgm:prSet/>
      <dgm:spPr/>
      <dgm:t>
        <a:bodyPr/>
        <a:lstStyle/>
        <a:p>
          <a:r>
            <a:rPr lang="en-US"/>
            <a:t>Duoneb x 3</a:t>
          </a:r>
        </a:p>
      </dgm:t>
    </dgm:pt>
    <dgm:pt modelId="{AFCDA806-04A2-4A90-8D2A-DA03AD82D91A}" type="parTrans" cxnId="{5FB58478-B5C1-4FFF-A397-AA6EEAC2E029}">
      <dgm:prSet/>
      <dgm:spPr/>
      <dgm:t>
        <a:bodyPr/>
        <a:lstStyle/>
        <a:p>
          <a:endParaRPr lang="en-US"/>
        </a:p>
      </dgm:t>
    </dgm:pt>
    <dgm:pt modelId="{BDDD0324-8784-4A4D-B464-6113C116A5B0}" type="sibTrans" cxnId="{5FB58478-B5C1-4FFF-A397-AA6EEAC2E029}">
      <dgm:prSet/>
      <dgm:spPr/>
      <dgm:t>
        <a:bodyPr/>
        <a:lstStyle/>
        <a:p>
          <a:endParaRPr lang="en-US"/>
        </a:p>
      </dgm:t>
    </dgm:pt>
    <dgm:pt modelId="{302BEE6B-CA7F-4333-8856-F173F0761C01}">
      <dgm:prSet/>
      <dgm:spPr/>
      <dgm:t>
        <a:bodyPr/>
        <a:lstStyle/>
        <a:p>
          <a:r>
            <a:rPr lang="en-US"/>
            <a:t>Albuterol x 2</a:t>
          </a:r>
        </a:p>
      </dgm:t>
    </dgm:pt>
    <dgm:pt modelId="{0B26B9A5-1261-4612-A620-BA16247AE6F7}" type="parTrans" cxnId="{FAE55CAE-02EC-4A2F-9611-F6FB0E8EAD6E}">
      <dgm:prSet/>
      <dgm:spPr/>
      <dgm:t>
        <a:bodyPr/>
        <a:lstStyle/>
        <a:p>
          <a:endParaRPr lang="en-US"/>
        </a:p>
      </dgm:t>
    </dgm:pt>
    <dgm:pt modelId="{8A7B778C-4A5D-4A69-A817-EBB514C1453B}" type="sibTrans" cxnId="{FAE55CAE-02EC-4A2F-9611-F6FB0E8EAD6E}">
      <dgm:prSet/>
      <dgm:spPr/>
      <dgm:t>
        <a:bodyPr/>
        <a:lstStyle/>
        <a:p>
          <a:endParaRPr lang="en-US"/>
        </a:p>
      </dgm:t>
    </dgm:pt>
    <dgm:pt modelId="{57D79731-169D-496C-AF58-59F0FD86FBEE}">
      <dgm:prSet/>
      <dgm:spPr/>
      <dgm:t>
        <a:bodyPr/>
        <a:lstStyle/>
        <a:p>
          <a:r>
            <a:rPr lang="en-US"/>
            <a:t>Magnesium 0.6 grams IV</a:t>
          </a:r>
        </a:p>
      </dgm:t>
    </dgm:pt>
    <dgm:pt modelId="{9DEF7228-EA18-4C8A-8EEF-36D80FD71E0F}" type="parTrans" cxnId="{1800B5D4-368F-49FF-8563-62C3C878C16B}">
      <dgm:prSet/>
      <dgm:spPr/>
      <dgm:t>
        <a:bodyPr/>
        <a:lstStyle/>
        <a:p>
          <a:endParaRPr lang="en-US"/>
        </a:p>
      </dgm:t>
    </dgm:pt>
    <dgm:pt modelId="{245BE4BA-4723-4A6D-AB9E-3BA1F2D3607C}" type="sibTrans" cxnId="{1800B5D4-368F-49FF-8563-62C3C878C16B}">
      <dgm:prSet/>
      <dgm:spPr/>
      <dgm:t>
        <a:bodyPr/>
        <a:lstStyle/>
        <a:p>
          <a:endParaRPr lang="en-US"/>
        </a:p>
      </dgm:t>
    </dgm:pt>
    <dgm:pt modelId="{B1F4B8F7-2622-470B-9A31-FBC29AEEAD17}">
      <dgm:prSet/>
      <dgm:spPr/>
      <dgm:t>
        <a:bodyPr/>
        <a:lstStyle/>
        <a:p>
          <a:r>
            <a:rPr lang="en-US"/>
            <a:t>Prednisolone</a:t>
          </a:r>
        </a:p>
      </dgm:t>
    </dgm:pt>
    <dgm:pt modelId="{2359CF3F-8D76-44A7-92CF-0730CF6FBF69}" type="parTrans" cxnId="{0143D7C4-AC2D-4951-8BBE-A5BF042E5F16}">
      <dgm:prSet/>
      <dgm:spPr/>
      <dgm:t>
        <a:bodyPr/>
        <a:lstStyle/>
        <a:p>
          <a:endParaRPr lang="en-US"/>
        </a:p>
      </dgm:t>
    </dgm:pt>
    <dgm:pt modelId="{95EEBC5A-6905-46B3-8858-722DFDEBD0F5}" type="sibTrans" cxnId="{0143D7C4-AC2D-4951-8BBE-A5BF042E5F16}">
      <dgm:prSet/>
      <dgm:spPr/>
      <dgm:t>
        <a:bodyPr/>
        <a:lstStyle/>
        <a:p>
          <a:endParaRPr lang="en-US"/>
        </a:p>
      </dgm:t>
    </dgm:pt>
    <dgm:pt modelId="{1F42AFC7-F0EC-DF41-8009-65E060472012}" type="pres">
      <dgm:prSet presAssocID="{D6CDAE27-7E9F-4977-952D-BBACD18C621C}" presName="diagram" presStyleCnt="0">
        <dgm:presLayoutVars>
          <dgm:dir/>
          <dgm:resizeHandles val="exact"/>
        </dgm:presLayoutVars>
      </dgm:prSet>
      <dgm:spPr/>
    </dgm:pt>
    <dgm:pt modelId="{4D227D19-8A57-3947-A1B9-7906DCEAF6B6}" type="pres">
      <dgm:prSet presAssocID="{FF80E607-9179-4085-AD55-CA7356FC3218}" presName="node" presStyleLbl="node1" presStyleIdx="0" presStyleCnt="1">
        <dgm:presLayoutVars>
          <dgm:bulletEnabled val="1"/>
        </dgm:presLayoutVars>
      </dgm:prSet>
      <dgm:spPr/>
    </dgm:pt>
  </dgm:ptLst>
  <dgm:cxnLst>
    <dgm:cxn modelId="{F6B0A810-A165-8A41-B40B-C40FCBD5680A}" type="presOf" srcId="{57D79731-169D-496C-AF58-59F0FD86FBEE}" destId="{4D227D19-8A57-3947-A1B9-7906DCEAF6B6}" srcOrd="0" destOrd="3" presId="urn:microsoft.com/office/officeart/2005/8/layout/default"/>
    <dgm:cxn modelId="{654B3434-BD78-C741-B291-C105259CCD8E}" type="presOf" srcId="{FF80E607-9179-4085-AD55-CA7356FC3218}" destId="{4D227D19-8A57-3947-A1B9-7906DCEAF6B6}" srcOrd="0" destOrd="0" presId="urn:microsoft.com/office/officeart/2005/8/layout/default"/>
    <dgm:cxn modelId="{0BC20F60-F2C8-4ABF-ADB6-4D9B31A39F2C}" srcId="{D6CDAE27-7E9F-4977-952D-BBACD18C621C}" destId="{FF80E607-9179-4085-AD55-CA7356FC3218}" srcOrd="0" destOrd="0" parTransId="{084435EF-C4E2-43A8-ABA6-38E4C19888F9}" sibTransId="{264A11D6-C5BB-4433-A6DC-645B23C2A03F}"/>
    <dgm:cxn modelId="{6B0CAB6B-2F96-6143-87D0-0B628C225760}" type="presOf" srcId="{D6CDAE27-7E9F-4977-952D-BBACD18C621C}" destId="{1F42AFC7-F0EC-DF41-8009-65E060472012}" srcOrd="0" destOrd="0" presId="urn:microsoft.com/office/officeart/2005/8/layout/default"/>
    <dgm:cxn modelId="{5FB58478-B5C1-4FFF-A397-AA6EEAC2E029}" srcId="{FF80E607-9179-4085-AD55-CA7356FC3218}" destId="{C392CDDA-34B2-44B3-93AF-5BCDB714605C}" srcOrd="0" destOrd="0" parTransId="{AFCDA806-04A2-4A90-8D2A-DA03AD82D91A}" sibTransId="{BDDD0324-8784-4A4D-B464-6113C116A5B0}"/>
    <dgm:cxn modelId="{51AEB0AD-4873-234B-A1F8-81F242EEFBA9}" type="presOf" srcId="{B1F4B8F7-2622-470B-9A31-FBC29AEEAD17}" destId="{4D227D19-8A57-3947-A1B9-7906DCEAF6B6}" srcOrd="0" destOrd="4" presId="urn:microsoft.com/office/officeart/2005/8/layout/default"/>
    <dgm:cxn modelId="{FAE55CAE-02EC-4A2F-9611-F6FB0E8EAD6E}" srcId="{FF80E607-9179-4085-AD55-CA7356FC3218}" destId="{302BEE6B-CA7F-4333-8856-F173F0761C01}" srcOrd="1" destOrd="0" parTransId="{0B26B9A5-1261-4612-A620-BA16247AE6F7}" sibTransId="{8A7B778C-4A5D-4A69-A817-EBB514C1453B}"/>
    <dgm:cxn modelId="{C2576ABD-A2E8-4E40-BBA3-04A781350A97}" type="presOf" srcId="{302BEE6B-CA7F-4333-8856-F173F0761C01}" destId="{4D227D19-8A57-3947-A1B9-7906DCEAF6B6}" srcOrd="0" destOrd="2" presId="urn:microsoft.com/office/officeart/2005/8/layout/default"/>
    <dgm:cxn modelId="{0143D7C4-AC2D-4951-8BBE-A5BF042E5F16}" srcId="{FF80E607-9179-4085-AD55-CA7356FC3218}" destId="{B1F4B8F7-2622-470B-9A31-FBC29AEEAD17}" srcOrd="3" destOrd="0" parTransId="{2359CF3F-8D76-44A7-92CF-0730CF6FBF69}" sibTransId="{95EEBC5A-6905-46B3-8858-722DFDEBD0F5}"/>
    <dgm:cxn modelId="{BE0BDFCC-850A-4246-9079-32E7B275A328}" type="presOf" srcId="{C392CDDA-34B2-44B3-93AF-5BCDB714605C}" destId="{4D227D19-8A57-3947-A1B9-7906DCEAF6B6}" srcOrd="0" destOrd="1" presId="urn:microsoft.com/office/officeart/2005/8/layout/default"/>
    <dgm:cxn modelId="{1800B5D4-368F-49FF-8563-62C3C878C16B}" srcId="{FF80E607-9179-4085-AD55-CA7356FC3218}" destId="{57D79731-169D-496C-AF58-59F0FD86FBEE}" srcOrd="2" destOrd="0" parTransId="{9DEF7228-EA18-4C8A-8EEF-36D80FD71E0F}" sibTransId="{245BE4BA-4723-4A6D-AB9E-3BA1F2D3607C}"/>
    <dgm:cxn modelId="{DE48B934-9D78-FB45-A585-68F0C59176DF}" type="presParOf" srcId="{1F42AFC7-F0EC-DF41-8009-65E060472012}" destId="{4D227D19-8A57-3947-A1B9-7906DCEAF6B6}"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E3253D5-DC0A-41D8-A48E-3B6A668A2AD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498FF5B-5E3A-4D91-AA1D-FDBCA8299214}">
      <dgm:prSet/>
      <dgm:spPr/>
      <dgm:t>
        <a:bodyPr/>
        <a:lstStyle/>
        <a:p>
          <a:r>
            <a:rPr lang="en-US"/>
            <a:t>LABS</a:t>
          </a:r>
        </a:p>
      </dgm:t>
    </dgm:pt>
    <dgm:pt modelId="{801DBB0A-5CCF-4828-A1C7-FD0CF8F1D014}" type="parTrans" cxnId="{5BAE769D-46B3-4D61-94EB-9A1EDF67F199}">
      <dgm:prSet/>
      <dgm:spPr/>
      <dgm:t>
        <a:bodyPr/>
        <a:lstStyle/>
        <a:p>
          <a:endParaRPr lang="en-US"/>
        </a:p>
      </dgm:t>
    </dgm:pt>
    <dgm:pt modelId="{1C678841-17E8-4965-83FB-87C754A8AD41}" type="sibTrans" cxnId="{5BAE769D-46B3-4D61-94EB-9A1EDF67F199}">
      <dgm:prSet/>
      <dgm:spPr/>
      <dgm:t>
        <a:bodyPr/>
        <a:lstStyle/>
        <a:p>
          <a:endParaRPr lang="en-US"/>
        </a:p>
      </dgm:t>
    </dgm:pt>
    <dgm:pt modelId="{5DC6F298-1CF3-485A-B8E1-6B4EA0428B93}">
      <dgm:prSet/>
      <dgm:spPr/>
      <dgm:t>
        <a:bodyPr/>
        <a:lstStyle/>
        <a:p>
          <a:r>
            <a:rPr lang="en-US"/>
            <a:t>RSV Neg</a:t>
          </a:r>
        </a:p>
      </dgm:t>
    </dgm:pt>
    <dgm:pt modelId="{D39FA39D-A334-4E71-80BD-DED8039FA8A4}" type="parTrans" cxnId="{B6102417-6AB3-42AE-9036-760AF835BA66}">
      <dgm:prSet/>
      <dgm:spPr/>
      <dgm:t>
        <a:bodyPr/>
        <a:lstStyle/>
        <a:p>
          <a:endParaRPr lang="en-US"/>
        </a:p>
      </dgm:t>
    </dgm:pt>
    <dgm:pt modelId="{FB6EADD1-994F-4C2B-A408-F675F553C2A1}" type="sibTrans" cxnId="{B6102417-6AB3-42AE-9036-760AF835BA66}">
      <dgm:prSet/>
      <dgm:spPr/>
      <dgm:t>
        <a:bodyPr/>
        <a:lstStyle/>
        <a:p>
          <a:endParaRPr lang="en-US"/>
        </a:p>
      </dgm:t>
    </dgm:pt>
    <dgm:pt modelId="{8837F81A-412B-4872-A1F3-96F4D4D3B7D2}">
      <dgm:prSet/>
      <dgm:spPr/>
      <dgm:t>
        <a:bodyPr/>
        <a:lstStyle/>
        <a:p>
          <a:r>
            <a:rPr lang="en-US"/>
            <a:t>Covid Neg</a:t>
          </a:r>
        </a:p>
      </dgm:t>
    </dgm:pt>
    <dgm:pt modelId="{9D0DDA24-40E7-497A-98DD-6A0092AA319D}" type="parTrans" cxnId="{9E66B371-E608-4A03-A2D8-D4D5D8913D02}">
      <dgm:prSet/>
      <dgm:spPr/>
      <dgm:t>
        <a:bodyPr/>
        <a:lstStyle/>
        <a:p>
          <a:endParaRPr lang="en-US"/>
        </a:p>
      </dgm:t>
    </dgm:pt>
    <dgm:pt modelId="{6483ADA9-4786-449F-AABB-D4DF79B29707}" type="sibTrans" cxnId="{9E66B371-E608-4A03-A2D8-D4D5D8913D02}">
      <dgm:prSet/>
      <dgm:spPr/>
      <dgm:t>
        <a:bodyPr/>
        <a:lstStyle/>
        <a:p>
          <a:endParaRPr lang="en-US"/>
        </a:p>
      </dgm:t>
    </dgm:pt>
    <dgm:pt modelId="{A846516B-D549-4A3C-9AB6-45EA721AD512}">
      <dgm:prSet/>
      <dgm:spPr/>
      <dgm:t>
        <a:bodyPr/>
        <a:lstStyle/>
        <a:p>
          <a:r>
            <a:rPr lang="en-US"/>
            <a:t>Flu Neg</a:t>
          </a:r>
        </a:p>
      </dgm:t>
    </dgm:pt>
    <dgm:pt modelId="{77F0AC8A-2CEA-47C4-B034-0412F18A868E}" type="parTrans" cxnId="{E8CEF1D1-11E1-49FB-B12B-6E6FC1C1B324}">
      <dgm:prSet/>
      <dgm:spPr/>
      <dgm:t>
        <a:bodyPr/>
        <a:lstStyle/>
        <a:p>
          <a:endParaRPr lang="en-US"/>
        </a:p>
      </dgm:t>
    </dgm:pt>
    <dgm:pt modelId="{C9863781-C9D8-43A2-BA4F-8650125CF5BD}" type="sibTrans" cxnId="{E8CEF1D1-11E1-49FB-B12B-6E6FC1C1B324}">
      <dgm:prSet/>
      <dgm:spPr/>
      <dgm:t>
        <a:bodyPr/>
        <a:lstStyle/>
        <a:p>
          <a:endParaRPr lang="en-US"/>
        </a:p>
      </dgm:t>
    </dgm:pt>
    <dgm:pt modelId="{3A126087-17C5-437F-8604-14159ABE5379}">
      <dgm:prSet/>
      <dgm:spPr/>
      <dgm:t>
        <a:bodyPr/>
        <a:lstStyle/>
        <a:p>
          <a:r>
            <a:rPr lang="en-US"/>
            <a:t>Chest Neg</a:t>
          </a:r>
        </a:p>
      </dgm:t>
    </dgm:pt>
    <dgm:pt modelId="{0EC0B89D-A229-4AC9-910E-EFC8A7AC6392}" type="parTrans" cxnId="{F7E82DA0-354D-4F93-B136-77773A2C64BB}">
      <dgm:prSet/>
      <dgm:spPr/>
      <dgm:t>
        <a:bodyPr/>
        <a:lstStyle/>
        <a:p>
          <a:endParaRPr lang="en-US"/>
        </a:p>
      </dgm:t>
    </dgm:pt>
    <dgm:pt modelId="{B1A16E6D-A8EC-41B4-9196-1201858A196A}" type="sibTrans" cxnId="{F7E82DA0-354D-4F93-B136-77773A2C64BB}">
      <dgm:prSet/>
      <dgm:spPr/>
      <dgm:t>
        <a:bodyPr/>
        <a:lstStyle/>
        <a:p>
          <a:endParaRPr lang="en-US"/>
        </a:p>
      </dgm:t>
    </dgm:pt>
    <dgm:pt modelId="{2BBC8478-B5E3-4F48-9AC3-FA98EDDF31C2}" type="pres">
      <dgm:prSet presAssocID="{BE3253D5-DC0A-41D8-A48E-3B6A668A2AD3}" presName="linear" presStyleCnt="0">
        <dgm:presLayoutVars>
          <dgm:animLvl val="lvl"/>
          <dgm:resizeHandles val="exact"/>
        </dgm:presLayoutVars>
      </dgm:prSet>
      <dgm:spPr/>
    </dgm:pt>
    <dgm:pt modelId="{5123D8AD-6F02-C34D-BDE9-44ED9B180E77}" type="pres">
      <dgm:prSet presAssocID="{4498FF5B-5E3A-4D91-AA1D-FDBCA8299214}" presName="parentText" presStyleLbl="node1" presStyleIdx="0" presStyleCnt="1">
        <dgm:presLayoutVars>
          <dgm:chMax val="0"/>
          <dgm:bulletEnabled val="1"/>
        </dgm:presLayoutVars>
      </dgm:prSet>
      <dgm:spPr/>
    </dgm:pt>
    <dgm:pt modelId="{6BBA6E85-F829-C142-A3BF-8424B29EBABF}" type="pres">
      <dgm:prSet presAssocID="{4498FF5B-5E3A-4D91-AA1D-FDBCA8299214}" presName="childText" presStyleLbl="revTx" presStyleIdx="0" presStyleCnt="1">
        <dgm:presLayoutVars>
          <dgm:bulletEnabled val="1"/>
        </dgm:presLayoutVars>
      </dgm:prSet>
      <dgm:spPr/>
    </dgm:pt>
  </dgm:ptLst>
  <dgm:cxnLst>
    <dgm:cxn modelId="{B6102417-6AB3-42AE-9036-760AF835BA66}" srcId="{4498FF5B-5E3A-4D91-AA1D-FDBCA8299214}" destId="{5DC6F298-1CF3-485A-B8E1-6B4EA0428B93}" srcOrd="0" destOrd="0" parTransId="{D39FA39D-A334-4E71-80BD-DED8039FA8A4}" sibTransId="{FB6EADD1-994F-4C2B-A408-F675F553C2A1}"/>
    <dgm:cxn modelId="{D723B717-0DE6-F94F-932B-83007EF73AD5}" type="presOf" srcId="{8837F81A-412B-4872-A1F3-96F4D4D3B7D2}" destId="{6BBA6E85-F829-C142-A3BF-8424B29EBABF}" srcOrd="0" destOrd="1" presId="urn:microsoft.com/office/officeart/2005/8/layout/vList2"/>
    <dgm:cxn modelId="{4A5B2C57-17A8-1E45-9259-06FDE6EBA40A}" type="presOf" srcId="{3A126087-17C5-437F-8604-14159ABE5379}" destId="{6BBA6E85-F829-C142-A3BF-8424B29EBABF}" srcOrd="0" destOrd="3" presId="urn:microsoft.com/office/officeart/2005/8/layout/vList2"/>
    <dgm:cxn modelId="{9E66B371-E608-4A03-A2D8-D4D5D8913D02}" srcId="{4498FF5B-5E3A-4D91-AA1D-FDBCA8299214}" destId="{8837F81A-412B-4872-A1F3-96F4D4D3B7D2}" srcOrd="1" destOrd="0" parTransId="{9D0DDA24-40E7-497A-98DD-6A0092AA319D}" sibTransId="{6483ADA9-4786-449F-AABB-D4DF79B29707}"/>
    <dgm:cxn modelId="{43230888-CB0E-2445-8F6D-09112478BFBF}" type="presOf" srcId="{BE3253D5-DC0A-41D8-A48E-3B6A668A2AD3}" destId="{2BBC8478-B5E3-4F48-9AC3-FA98EDDF31C2}" srcOrd="0" destOrd="0" presId="urn:microsoft.com/office/officeart/2005/8/layout/vList2"/>
    <dgm:cxn modelId="{39B0C697-CA05-F447-9E03-3A1DC241BADA}" type="presOf" srcId="{A846516B-D549-4A3C-9AB6-45EA721AD512}" destId="{6BBA6E85-F829-C142-A3BF-8424B29EBABF}" srcOrd="0" destOrd="2" presId="urn:microsoft.com/office/officeart/2005/8/layout/vList2"/>
    <dgm:cxn modelId="{5BAE769D-46B3-4D61-94EB-9A1EDF67F199}" srcId="{BE3253D5-DC0A-41D8-A48E-3B6A668A2AD3}" destId="{4498FF5B-5E3A-4D91-AA1D-FDBCA8299214}" srcOrd="0" destOrd="0" parTransId="{801DBB0A-5CCF-4828-A1C7-FD0CF8F1D014}" sibTransId="{1C678841-17E8-4965-83FB-87C754A8AD41}"/>
    <dgm:cxn modelId="{F7E82DA0-354D-4F93-B136-77773A2C64BB}" srcId="{4498FF5B-5E3A-4D91-AA1D-FDBCA8299214}" destId="{3A126087-17C5-437F-8604-14159ABE5379}" srcOrd="3" destOrd="0" parTransId="{0EC0B89D-A229-4AC9-910E-EFC8A7AC6392}" sibTransId="{B1A16E6D-A8EC-41B4-9196-1201858A196A}"/>
    <dgm:cxn modelId="{E8CEF1D1-11E1-49FB-B12B-6E6FC1C1B324}" srcId="{4498FF5B-5E3A-4D91-AA1D-FDBCA8299214}" destId="{A846516B-D549-4A3C-9AB6-45EA721AD512}" srcOrd="2" destOrd="0" parTransId="{77F0AC8A-2CEA-47C4-B034-0412F18A868E}" sibTransId="{C9863781-C9D8-43A2-BA4F-8650125CF5BD}"/>
    <dgm:cxn modelId="{4CE409E7-E3FF-6C4A-820F-9C46BB5C93C1}" type="presOf" srcId="{4498FF5B-5E3A-4D91-AA1D-FDBCA8299214}" destId="{5123D8AD-6F02-C34D-BDE9-44ED9B180E77}" srcOrd="0" destOrd="0" presId="urn:microsoft.com/office/officeart/2005/8/layout/vList2"/>
    <dgm:cxn modelId="{316A48F2-D0D0-7045-BF5C-BF3F0D7B4F9E}" type="presOf" srcId="{5DC6F298-1CF3-485A-B8E1-6B4EA0428B93}" destId="{6BBA6E85-F829-C142-A3BF-8424B29EBABF}" srcOrd="0" destOrd="0" presId="urn:microsoft.com/office/officeart/2005/8/layout/vList2"/>
    <dgm:cxn modelId="{5944ECC3-B8D4-8D47-89CD-08B20EC06948}" type="presParOf" srcId="{2BBC8478-B5E3-4F48-9AC3-FA98EDDF31C2}" destId="{5123D8AD-6F02-C34D-BDE9-44ED9B180E77}" srcOrd="0" destOrd="0" presId="urn:microsoft.com/office/officeart/2005/8/layout/vList2"/>
    <dgm:cxn modelId="{23ACA5C6-C77A-6447-A535-7DD0C8EBB761}" type="presParOf" srcId="{2BBC8478-B5E3-4F48-9AC3-FA98EDDF31C2}" destId="{6BBA6E85-F829-C142-A3BF-8424B29EBAB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7A02E53-FA51-4E24-9C3A-BE773854193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AB56918B-BF73-439B-BF56-4FEC31EA2D41}">
      <dgm:prSet/>
      <dgm:spPr/>
      <dgm:t>
        <a:bodyPr/>
        <a:lstStyle/>
        <a:p>
          <a:r>
            <a:rPr lang="en-US" dirty="0"/>
            <a:t>Temperature	 		99.8 F	 </a:t>
          </a:r>
        </a:p>
      </dgm:t>
    </dgm:pt>
    <dgm:pt modelId="{F6D3D130-258D-47A1-B514-579CB016474F}" type="parTrans" cxnId="{AA797F79-4AC9-48DE-99E1-58F9C7D458D7}">
      <dgm:prSet/>
      <dgm:spPr/>
      <dgm:t>
        <a:bodyPr/>
        <a:lstStyle/>
        <a:p>
          <a:endParaRPr lang="en-US"/>
        </a:p>
      </dgm:t>
    </dgm:pt>
    <dgm:pt modelId="{65DC1C87-4D32-48A6-A4E1-4D927B20892A}" type="sibTrans" cxnId="{AA797F79-4AC9-48DE-99E1-58F9C7D458D7}">
      <dgm:prSet/>
      <dgm:spPr/>
      <dgm:t>
        <a:bodyPr/>
        <a:lstStyle/>
        <a:p>
          <a:endParaRPr lang="en-US"/>
        </a:p>
      </dgm:t>
    </dgm:pt>
    <dgm:pt modelId="{53840F98-51AF-469D-89E4-92AAAEE80F58}">
      <dgm:prSet/>
      <dgm:spPr/>
      <dgm:t>
        <a:bodyPr/>
        <a:lstStyle/>
        <a:p>
          <a:r>
            <a:rPr lang="en-US" dirty="0"/>
            <a:t>Pulse Rate	 		149 H	 </a:t>
          </a:r>
        </a:p>
      </dgm:t>
    </dgm:pt>
    <dgm:pt modelId="{24A79C7C-BA7F-413F-8C39-D31F4469C29C}" type="parTrans" cxnId="{D4C58957-C7FE-481C-B0C7-692A91467E84}">
      <dgm:prSet/>
      <dgm:spPr/>
      <dgm:t>
        <a:bodyPr/>
        <a:lstStyle/>
        <a:p>
          <a:endParaRPr lang="en-US"/>
        </a:p>
      </dgm:t>
    </dgm:pt>
    <dgm:pt modelId="{4BA49085-E97B-4BB3-B520-DB15CB0BD4AB}" type="sibTrans" cxnId="{D4C58957-C7FE-481C-B0C7-692A91467E84}">
      <dgm:prSet/>
      <dgm:spPr/>
      <dgm:t>
        <a:bodyPr/>
        <a:lstStyle/>
        <a:p>
          <a:endParaRPr lang="en-US"/>
        </a:p>
      </dgm:t>
    </dgm:pt>
    <dgm:pt modelId="{4A6F37A3-ABBD-4B27-9322-1A1C5CB626B7}">
      <dgm:prSet/>
      <dgm:spPr/>
      <dgm:t>
        <a:bodyPr/>
        <a:lstStyle/>
        <a:p>
          <a:r>
            <a:rPr lang="en-US" dirty="0"/>
            <a:t>Respiratory Rate	 		20	 </a:t>
          </a:r>
        </a:p>
      </dgm:t>
    </dgm:pt>
    <dgm:pt modelId="{A01C9C35-B748-4EF8-B228-3707B3C88D45}" type="parTrans" cxnId="{9531A5CB-3B9F-48EB-A9E8-85BF6307EC3C}">
      <dgm:prSet/>
      <dgm:spPr/>
      <dgm:t>
        <a:bodyPr/>
        <a:lstStyle/>
        <a:p>
          <a:endParaRPr lang="en-US"/>
        </a:p>
      </dgm:t>
    </dgm:pt>
    <dgm:pt modelId="{87BDE6AA-EAE8-4B52-A3DA-76DA8671588F}" type="sibTrans" cxnId="{9531A5CB-3B9F-48EB-A9E8-85BF6307EC3C}">
      <dgm:prSet/>
      <dgm:spPr/>
      <dgm:t>
        <a:bodyPr/>
        <a:lstStyle/>
        <a:p>
          <a:endParaRPr lang="en-US"/>
        </a:p>
      </dgm:t>
    </dgm:pt>
    <dgm:pt modelId="{C127E6D8-8B75-4873-B74E-5EDB50705343}">
      <dgm:prSet/>
      <dgm:spPr/>
      <dgm:t>
        <a:bodyPr/>
        <a:lstStyle/>
        <a:p>
          <a:r>
            <a:rPr lang="en-US" dirty="0"/>
            <a:t>Blood Pressure	 		138/94 H	</a:t>
          </a:r>
        </a:p>
      </dgm:t>
    </dgm:pt>
    <dgm:pt modelId="{DF505338-8AC1-4E59-962E-407C0BBF4D2D}" type="parTrans" cxnId="{3BBBCDF6-6A90-44CD-A163-F9BA349A15E8}">
      <dgm:prSet/>
      <dgm:spPr/>
      <dgm:t>
        <a:bodyPr/>
        <a:lstStyle/>
        <a:p>
          <a:endParaRPr lang="en-US"/>
        </a:p>
      </dgm:t>
    </dgm:pt>
    <dgm:pt modelId="{729CCAF8-9773-4951-9A3D-4E00B39DA9B8}" type="sibTrans" cxnId="{3BBBCDF6-6A90-44CD-A163-F9BA349A15E8}">
      <dgm:prSet/>
      <dgm:spPr/>
      <dgm:t>
        <a:bodyPr/>
        <a:lstStyle/>
        <a:p>
          <a:endParaRPr lang="en-US"/>
        </a:p>
      </dgm:t>
    </dgm:pt>
    <dgm:pt modelId="{C69EE35B-D4AF-4E4F-8506-B9A0147CA9F1}">
      <dgm:prSet/>
      <dgm:spPr/>
      <dgm:t>
        <a:bodyPr/>
        <a:lstStyle/>
        <a:p>
          <a:r>
            <a:rPr lang="en-US" dirty="0"/>
            <a:t>O2 Sat by Pulse Oximetry	 	100	</a:t>
          </a:r>
        </a:p>
      </dgm:t>
    </dgm:pt>
    <dgm:pt modelId="{11C68B40-25E4-4FAD-AEF6-ADFAAFA28FDC}" type="parTrans" cxnId="{88E9A751-D1EF-452E-8E5F-7654B72F4043}">
      <dgm:prSet/>
      <dgm:spPr/>
      <dgm:t>
        <a:bodyPr/>
        <a:lstStyle/>
        <a:p>
          <a:endParaRPr lang="en-US"/>
        </a:p>
      </dgm:t>
    </dgm:pt>
    <dgm:pt modelId="{666C36E8-37E3-4AD2-A341-1BDC92BD85EF}" type="sibTrans" cxnId="{88E9A751-D1EF-452E-8E5F-7654B72F4043}">
      <dgm:prSet/>
      <dgm:spPr/>
      <dgm:t>
        <a:bodyPr/>
        <a:lstStyle/>
        <a:p>
          <a:endParaRPr lang="en-US"/>
        </a:p>
      </dgm:t>
    </dgm:pt>
    <dgm:pt modelId="{126003CC-2CC2-094A-888D-154F2D34474D}" type="pres">
      <dgm:prSet presAssocID="{37A02E53-FA51-4E24-9C3A-BE7738541932}" presName="linear" presStyleCnt="0">
        <dgm:presLayoutVars>
          <dgm:dir/>
          <dgm:animLvl val="lvl"/>
          <dgm:resizeHandles val="exact"/>
        </dgm:presLayoutVars>
      </dgm:prSet>
      <dgm:spPr/>
    </dgm:pt>
    <dgm:pt modelId="{71BF5B96-8B97-474F-99F3-592A64DB76BB}" type="pres">
      <dgm:prSet presAssocID="{AB56918B-BF73-439B-BF56-4FEC31EA2D41}" presName="parentLin" presStyleCnt="0"/>
      <dgm:spPr/>
    </dgm:pt>
    <dgm:pt modelId="{90339019-ABD7-A24F-B67C-2670896ED120}" type="pres">
      <dgm:prSet presAssocID="{AB56918B-BF73-439B-BF56-4FEC31EA2D41}" presName="parentLeftMargin" presStyleLbl="node1" presStyleIdx="0" presStyleCnt="5"/>
      <dgm:spPr/>
    </dgm:pt>
    <dgm:pt modelId="{4FC7CE3C-1C40-564C-8521-513460B0949C}" type="pres">
      <dgm:prSet presAssocID="{AB56918B-BF73-439B-BF56-4FEC31EA2D41}" presName="parentText" presStyleLbl="node1" presStyleIdx="0" presStyleCnt="5">
        <dgm:presLayoutVars>
          <dgm:chMax val="0"/>
          <dgm:bulletEnabled val="1"/>
        </dgm:presLayoutVars>
      </dgm:prSet>
      <dgm:spPr/>
    </dgm:pt>
    <dgm:pt modelId="{547A3E92-60C1-274D-821C-ACBDFD65292B}" type="pres">
      <dgm:prSet presAssocID="{AB56918B-BF73-439B-BF56-4FEC31EA2D41}" presName="negativeSpace" presStyleCnt="0"/>
      <dgm:spPr/>
    </dgm:pt>
    <dgm:pt modelId="{6195C9B2-6A19-7747-87A0-6C1C6D296FC8}" type="pres">
      <dgm:prSet presAssocID="{AB56918B-BF73-439B-BF56-4FEC31EA2D41}" presName="childText" presStyleLbl="conFgAcc1" presStyleIdx="0" presStyleCnt="5">
        <dgm:presLayoutVars>
          <dgm:bulletEnabled val="1"/>
        </dgm:presLayoutVars>
      </dgm:prSet>
      <dgm:spPr/>
    </dgm:pt>
    <dgm:pt modelId="{818CD6FE-6F82-0843-9E61-21487483EE85}" type="pres">
      <dgm:prSet presAssocID="{65DC1C87-4D32-48A6-A4E1-4D927B20892A}" presName="spaceBetweenRectangles" presStyleCnt="0"/>
      <dgm:spPr/>
    </dgm:pt>
    <dgm:pt modelId="{96F7E431-CF9D-0A44-8EF2-EDBF56FC84F1}" type="pres">
      <dgm:prSet presAssocID="{53840F98-51AF-469D-89E4-92AAAEE80F58}" presName="parentLin" presStyleCnt="0"/>
      <dgm:spPr/>
    </dgm:pt>
    <dgm:pt modelId="{90E29107-95EB-7743-8396-18A0C1A21929}" type="pres">
      <dgm:prSet presAssocID="{53840F98-51AF-469D-89E4-92AAAEE80F58}" presName="parentLeftMargin" presStyleLbl="node1" presStyleIdx="0" presStyleCnt="5"/>
      <dgm:spPr/>
    </dgm:pt>
    <dgm:pt modelId="{EAC4F839-9612-3241-AF45-FF7407C8FE75}" type="pres">
      <dgm:prSet presAssocID="{53840F98-51AF-469D-89E4-92AAAEE80F58}" presName="parentText" presStyleLbl="node1" presStyleIdx="1" presStyleCnt="5">
        <dgm:presLayoutVars>
          <dgm:chMax val="0"/>
          <dgm:bulletEnabled val="1"/>
        </dgm:presLayoutVars>
      </dgm:prSet>
      <dgm:spPr/>
    </dgm:pt>
    <dgm:pt modelId="{A7AA0863-0EE1-9543-8D02-E30C6D8D4749}" type="pres">
      <dgm:prSet presAssocID="{53840F98-51AF-469D-89E4-92AAAEE80F58}" presName="negativeSpace" presStyleCnt="0"/>
      <dgm:spPr/>
    </dgm:pt>
    <dgm:pt modelId="{DC1BA2E5-861C-EA40-8943-875A7A36F3A3}" type="pres">
      <dgm:prSet presAssocID="{53840F98-51AF-469D-89E4-92AAAEE80F58}" presName="childText" presStyleLbl="conFgAcc1" presStyleIdx="1" presStyleCnt="5">
        <dgm:presLayoutVars>
          <dgm:bulletEnabled val="1"/>
        </dgm:presLayoutVars>
      </dgm:prSet>
      <dgm:spPr/>
    </dgm:pt>
    <dgm:pt modelId="{83B68A24-1CAF-2C4C-A66A-5A495958CDED}" type="pres">
      <dgm:prSet presAssocID="{4BA49085-E97B-4BB3-B520-DB15CB0BD4AB}" presName="spaceBetweenRectangles" presStyleCnt="0"/>
      <dgm:spPr/>
    </dgm:pt>
    <dgm:pt modelId="{4F0DD256-DCAB-1E48-94A5-C0C617A4D6CA}" type="pres">
      <dgm:prSet presAssocID="{4A6F37A3-ABBD-4B27-9322-1A1C5CB626B7}" presName="parentLin" presStyleCnt="0"/>
      <dgm:spPr/>
    </dgm:pt>
    <dgm:pt modelId="{5DF3C40C-4A19-5D4E-A120-D3137BB5E3DD}" type="pres">
      <dgm:prSet presAssocID="{4A6F37A3-ABBD-4B27-9322-1A1C5CB626B7}" presName="parentLeftMargin" presStyleLbl="node1" presStyleIdx="1" presStyleCnt="5"/>
      <dgm:spPr/>
    </dgm:pt>
    <dgm:pt modelId="{A0E782CC-7715-E049-8AD6-D5236E736AEA}" type="pres">
      <dgm:prSet presAssocID="{4A6F37A3-ABBD-4B27-9322-1A1C5CB626B7}" presName="parentText" presStyleLbl="node1" presStyleIdx="2" presStyleCnt="5">
        <dgm:presLayoutVars>
          <dgm:chMax val="0"/>
          <dgm:bulletEnabled val="1"/>
        </dgm:presLayoutVars>
      </dgm:prSet>
      <dgm:spPr/>
    </dgm:pt>
    <dgm:pt modelId="{779977A9-4009-B240-969F-677823CD300E}" type="pres">
      <dgm:prSet presAssocID="{4A6F37A3-ABBD-4B27-9322-1A1C5CB626B7}" presName="negativeSpace" presStyleCnt="0"/>
      <dgm:spPr/>
    </dgm:pt>
    <dgm:pt modelId="{2F47B586-1B0C-8241-AE53-67CE1221319B}" type="pres">
      <dgm:prSet presAssocID="{4A6F37A3-ABBD-4B27-9322-1A1C5CB626B7}" presName="childText" presStyleLbl="conFgAcc1" presStyleIdx="2" presStyleCnt="5">
        <dgm:presLayoutVars>
          <dgm:bulletEnabled val="1"/>
        </dgm:presLayoutVars>
      </dgm:prSet>
      <dgm:spPr/>
    </dgm:pt>
    <dgm:pt modelId="{4DB7DD49-FEEA-C545-B1DF-8CF20A55FAA2}" type="pres">
      <dgm:prSet presAssocID="{87BDE6AA-EAE8-4B52-A3DA-76DA8671588F}" presName="spaceBetweenRectangles" presStyleCnt="0"/>
      <dgm:spPr/>
    </dgm:pt>
    <dgm:pt modelId="{250F3C5E-12EA-2249-BF2F-EF96A9EB2636}" type="pres">
      <dgm:prSet presAssocID="{C127E6D8-8B75-4873-B74E-5EDB50705343}" presName="parentLin" presStyleCnt="0"/>
      <dgm:spPr/>
    </dgm:pt>
    <dgm:pt modelId="{DC2F9248-D195-B64F-A43E-56AD7ED09446}" type="pres">
      <dgm:prSet presAssocID="{C127E6D8-8B75-4873-B74E-5EDB50705343}" presName="parentLeftMargin" presStyleLbl="node1" presStyleIdx="2" presStyleCnt="5"/>
      <dgm:spPr/>
    </dgm:pt>
    <dgm:pt modelId="{606887D6-7AFC-0A44-B40C-5A52A5CA2F0E}" type="pres">
      <dgm:prSet presAssocID="{C127E6D8-8B75-4873-B74E-5EDB50705343}" presName="parentText" presStyleLbl="node1" presStyleIdx="3" presStyleCnt="5">
        <dgm:presLayoutVars>
          <dgm:chMax val="0"/>
          <dgm:bulletEnabled val="1"/>
        </dgm:presLayoutVars>
      </dgm:prSet>
      <dgm:spPr/>
    </dgm:pt>
    <dgm:pt modelId="{F0B207EB-9C0D-D140-8B36-79939EC2D582}" type="pres">
      <dgm:prSet presAssocID="{C127E6D8-8B75-4873-B74E-5EDB50705343}" presName="negativeSpace" presStyleCnt="0"/>
      <dgm:spPr/>
    </dgm:pt>
    <dgm:pt modelId="{B77C8CF0-2B71-5145-8E10-F6C8F20CE5E2}" type="pres">
      <dgm:prSet presAssocID="{C127E6D8-8B75-4873-B74E-5EDB50705343}" presName="childText" presStyleLbl="conFgAcc1" presStyleIdx="3" presStyleCnt="5">
        <dgm:presLayoutVars>
          <dgm:bulletEnabled val="1"/>
        </dgm:presLayoutVars>
      </dgm:prSet>
      <dgm:spPr/>
    </dgm:pt>
    <dgm:pt modelId="{1D027770-3265-0E4A-ACAA-ABD992B7C778}" type="pres">
      <dgm:prSet presAssocID="{729CCAF8-9773-4951-9A3D-4E00B39DA9B8}" presName="spaceBetweenRectangles" presStyleCnt="0"/>
      <dgm:spPr/>
    </dgm:pt>
    <dgm:pt modelId="{65912264-89FA-5C4B-9D33-E23120789063}" type="pres">
      <dgm:prSet presAssocID="{C69EE35B-D4AF-4E4F-8506-B9A0147CA9F1}" presName="parentLin" presStyleCnt="0"/>
      <dgm:spPr/>
    </dgm:pt>
    <dgm:pt modelId="{A91F7DB4-2F19-4848-B743-F652168B758D}" type="pres">
      <dgm:prSet presAssocID="{C69EE35B-D4AF-4E4F-8506-B9A0147CA9F1}" presName="parentLeftMargin" presStyleLbl="node1" presStyleIdx="3" presStyleCnt="5"/>
      <dgm:spPr/>
    </dgm:pt>
    <dgm:pt modelId="{A6AED881-A474-E349-8C35-549B5EC15D26}" type="pres">
      <dgm:prSet presAssocID="{C69EE35B-D4AF-4E4F-8506-B9A0147CA9F1}" presName="parentText" presStyleLbl="node1" presStyleIdx="4" presStyleCnt="5">
        <dgm:presLayoutVars>
          <dgm:chMax val="0"/>
          <dgm:bulletEnabled val="1"/>
        </dgm:presLayoutVars>
      </dgm:prSet>
      <dgm:spPr/>
    </dgm:pt>
    <dgm:pt modelId="{CFDA562B-CEDB-3C4A-A7C4-1491199429E4}" type="pres">
      <dgm:prSet presAssocID="{C69EE35B-D4AF-4E4F-8506-B9A0147CA9F1}" presName="negativeSpace" presStyleCnt="0"/>
      <dgm:spPr/>
    </dgm:pt>
    <dgm:pt modelId="{7809A506-92EB-6D44-B548-4E0E92CCC3D6}" type="pres">
      <dgm:prSet presAssocID="{C69EE35B-D4AF-4E4F-8506-B9A0147CA9F1}" presName="childText" presStyleLbl="conFgAcc1" presStyleIdx="4" presStyleCnt="5">
        <dgm:presLayoutVars>
          <dgm:bulletEnabled val="1"/>
        </dgm:presLayoutVars>
      </dgm:prSet>
      <dgm:spPr/>
    </dgm:pt>
  </dgm:ptLst>
  <dgm:cxnLst>
    <dgm:cxn modelId="{8A166F13-4F62-DB42-8A64-C3B8AE1F5268}" type="presOf" srcId="{53840F98-51AF-469D-89E4-92AAAEE80F58}" destId="{EAC4F839-9612-3241-AF45-FF7407C8FE75}" srcOrd="1" destOrd="0" presId="urn:microsoft.com/office/officeart/2005/8/layout/list1"/>
    <dgm:cxn modelId="{1D05FD2C-38B7-D74C-A493-42E4B2614BE6}" type="presOf" srcId="{C69EE35B-D4AF-4E4F-8506-B9A0147CA9F1}" destId="{A6AED881-A474-E349-8C35-549B5EC15D26}" srcOrd="1" destOrd="0" presId="urn:microsoft.com/office/officeart/2005/8/layout/list1"/>
    <dgm:cxn modelId="{E92FE23A-E84E-E24D-B4A1-E5D72E530E3E}" type="presOf" srcId="{AB56918B-BF73-439B-BF56-4FEC31EA2D41}" destId="{90339019-ABD7-A24F-B67C-2670896ED120}" srcOrd="0" destOrd="0" presId="urn:microsoft.com/office/officeart/2005/8/layout/list1"/>
    <dgm:cxn modelId="{3EC73446-853F-A742-B433-F409EB635563}" type="presOf" srcId="{C69EE35B-D4AF-4E4F-8506-B9A0147CA9F1}" destId="{A91F7DB4-2F19-4848-B743-F652168B758D}" srcOrd="0" destOrd="0" presId="urn:microsoft.com/office/officeart/2005/8/layout/list1"/>
    <dgm:cxn modelId="{88E9A751-D1EF-452E-8E5F-7654B72F4043}" srcId="{37A02E53-FA51-4E24-9C3A-BE7738541932}" destId="{C69EE35B-D4AF-4E4F-8506-B9A0147CA9F1}" srcOrd="4" destOrd="0" parTransId="{11C68B40-25E4-4FAD-AEF6-ADFAAFA28FDC}" sibTransId="{666C36E8-37E3-4AD2-A341-1BDC92BD85EF}"/>
    <dgm:cxn modelId="{D4C58957-C7FE-481C-B0C7-692A91467E84}" srcId="{37A02E53-FA51-4E24-9C3A-BE7738541932}" destId="{53840F98-51AF-469D-89E4-92AAAEE80F58}" srcOrd="1" destOrd="0" parTransId="{24A79C7C-BA7F-413F-8C39-D31F4469C29C}" sibTransId="{4BA49085-E97B-4BB3-B520-DB15CB0BD4AB}"/>
    <dgm:cxn modelId="{800A8E66-709D-F14A-BC95-98DDC8AE2D68}" type="presOf" srcId="{C127E6D8-8B75-4873-B74E-5EDB50705343}" destId="{DC2F9248-D195-B64F-A43E-56AD7ED09446}" srcOrd="0" destOrd="0" presId="urn:microsoft.com/office/officeart/2005/8/layout/list1"/>
    <dgm:cxn modelId="{AA797F79-4AC9-48DE-99E1-58F9C7D458D7}" srcId="{37A02E53-FA51-4E24-9C3A-BE7738541932}" destId="{AB56918B-BF73-439B-BF56-4FEC31EA2D41}" srcOrd="0" destOrd="0" parTransId="{F6D3D130-258D-47A1-B514-579CB016474F}" sibTransId="{65DC1C87-4D32-48A6-A4E1-4D927B20892A}"/>
    <dgm:cxn modelId="{CBD5FA8A-E71B-E744-98D0-6DAF472857E9}" type="presOf" srcId="{4A6F37A3-ABBD-4B27-9322-1A1C5CB626B7}" destId="{5DF3C40C-4A19-5D4E-A120-D3137BB5E3DD}" srcOrd="0" destOrd="0" presId="urn:microsoft.com/office/officeart/2005/8/layout/list1"/>
    <dgm:cxn modelId="{0A1239BA-485E-7246-BEE5-D235111FC845}" type="presOf" srcId="{53840F98-51AF-469D-89E4-92AAAEE80F58}" destId="{90E29107-95EB-7743-8396-18A0C1A21929}" srcOrd="0" destOrd="0" presId="urn:microsoft.com/office/officeart/2005/8/layout/list1"/>
    <dgm:cxn modelId="{B2CCFDBF-3796-544D-91B4-434DDAC61C66}" type="presOf" srcId="{C127E6D8-8B75-4873-B74E-5EDB50705343}" destId="{606887D6-7AFC-0A44-B40C-5A52A5CA2F0E}" srcOrd="1" destOrd="0" presId="urn:microsoft.com/office/officeart/2005/8/layout/list1"/>
    <dgm:cxn modelId="{ADDE40C0-F7D8-BB42-84CF-BB446C06642E}" type="presOf" srcId="{AB56918B-BF73-439B-BF56-4FEC31EA2D41}" destId="{4FC7CE3C-1C40-564C-8521-513460B0949C}" srcOrd="1" destOrd="0" presId="urn:microsoft.com/office/officeart/2005/8/layout/list1"/>
    <dgm:cxn modelId="{9531A5CB-3B9F-48EB-A9E8-85BF6307EC3C}" srcId="{37A02E53-FA51-4E24-9C3A-BE7738541932}" destId="{4A6F37A3-ABBD-4B27-9322-1A1C5CB626B7}" srcOrd="2" destOrd="0" parTransId="{A01C9C35-B748-4EF8-B228-3707B3C88D45}" sibTransId="{87BDE6AA-EAE8-4B52-A3DA-76DA8671588F}"/>
    <dgm:cxn modelId="{F4785CDE-8AE7-5848-B79A-7291E9C88B93}" type="presOf" srcId="{4A6F37A3-ABBD-4B27-9322-1A1C5CB626B7}" destId="{A0E782CC-7715-E049-8AD6-D5236E736AEA}" srcOrd="1" destOrd="0" presId="urn:microsoft.com/office/officeart/2005/8/layout/list1"/>
    <dgm:cxn modelId="{FEDCC8E9-80E9-5748-B6DD-0B7B7E93BFFC}" type="presOf" srcId="{37A02E53-FA51-4E24-9C3A-BE7738541932}" destId="{126003CC-2CC2-094A-888D-154F2D34474D}" srcOrd="0" destOrd="0" presId="urn:microsoft.com/office/officeart/2005/8/layout/list1"/>
    <dgm:cxn modelId="{3BBBCDF6-6A90-44CD-A163-F9BA349A15E8}" srcId="{37A02E53-FA51-4E24-9C3A-BE7738541932}" destId="{C127E6D8-8B75-4873-B74E-5EDB50705343}" srcOrd="3" destOrd="0" parTransId="{DF505338-8AC1-4E59-962E-407C0BBF4D2D}" sibTransId="{729CCAF8-9773-4951-9A3D-4E00B39DA9B8}"/>
    <dgm:cxn modelId="{4806819C-209A-6847-ACA6-8D6950FAD14F}" type="presParOf" srcId="{126003CC-2CC2-094A-888D-154F2D34474D}" destId="{71BF5B96-8B97-474F-99F3-592A64DB76BB}" srcOrd="0" destOrd="0" presId="urn:microsoft.com/office/officeart/2005/8/layout/list1"/>
    <dgm:cxn modelId="{1CD5A072-CF0B-9446-9D04-E67015AE03A5}" type="presParOf" srcId="{71BF5B96-8B97-474F-99F3-592A64DB76BB}" destId="{90339019-ABD7-A24F-B67C-2670896ED120}" srcOrd="0" destOrd="0" presId="urn:microsoft.com/office/officeart/2005/8/layout/list1"/>
    <dgm:cxn modelId="{5ECA3B06-6A32-F042-96AE-86408E0E94B7}" type="presParOf" srcId="{71BF5B96-8B97-474F-99F3-592A64DB76BB}" destId="{4FC7CE3C-1C40-564C-8521-513460B0949C}" srcOrd="1" destOrd="0" presId="urn:microsoft.com/office/officeart/2005/8/layout/list1"/>
    <dgm:cxn modelId="{C22D6890-B97C-5846-B175-24C70521AE0E}" type="presParOf" srcId="{126003CC-2CC2-094A-888D-154F2D34474D}" destId="{547A3E92-60C1-274D-821C-ACBDFD65292B}" srcOrd="1" destOrd="0" presId="urn:microsoft.com/office/officeart/2005/8/layout/list1"/>
    <dgm:cxn modelId="{63A27A6D-FCD0-D045-9196-DECD70C3FDA8}" type="presParOf" srcId="{126003CC-2CC2-094A-888D-154F2D34474D}" destId="{6195C9B2-6A19-7747-87A0-6C1C6D296FC8}" srcOrd="2" destOrd="0" presId="urn:microsoft.com/office/officeart/2005/8/layout/list1"/>
    <dgm:cxn modelId="{8F4C6469-E337-B240-90A5-D04D22FCCC82}" type="presParOf" srcId="{126003CC-2CC2-094A-888D-154F2D34474D}" destId="{818CD6FE-6F82-0843-9E61-21487483EE85}" srcOrd="3" destOrd="0" presId="urn:microsoft.com/office/officeart/2005/8/layout/list1"/>
    <dgm:cxn modelId="{BBC08574-C0BD-6442-B238-82E6FA785996}" type="presParOf" srcId="{126003CC-2CC2-094A-888D-154F2D34474D}" destId="{96F7E431-CF9D-0A44-8EF2-EDBF56FC84F1}" srcOrd="4" destOrd="0" presId="urn:microsoft.com/office/officeart/2005/8/layout/list1"/>
    <dgm:cxn modelId="{8988E0FF-7C73-2D48-B1D5-B29316041BB7}" type="presParOf" srcId="{96F7E431-CF9D-0A44-8EF2-EDBF56FC84F1}" destId="{90E29107-95EB-7743-8396-18A0C1A21929}" srcOrd="0" destOrd="0" presId="urn:microsoft.com/office/officeart/2005/8/layout/list1"/>
    <dgm:cxn modelId="{F90E1572-4EF0-404D-9DC8-99C1D0950696}" type="presParOf" srcId="{96F7E431-CF9D-0A44-8EF2-EDBF56FC84F1}" destId="{EAC4F839-9612-3241-AF45-FF7407C8FE75}" srcOrd="1" destOrd="0" presId="urn:microsoft.com/office/officeart/2005/8/layout/list1"/>
    <dgm:cxn modelId="{F3005134-BBF2-B44C-A66B-061307D055BA}" type="presParOf" srcId="{126003CC-2CC2-094A-888D-154F2D34474D}" destId="{A7AA0863-0EE1-9543-8D02-E30C6D8D4749}" srcOrd="5" destOrd="0" presId="urn:microsoft.com/office/officeart/2005/8/layout/list1"/>
    <dgm:cxn modelId="{89CB93F1-FEF3-CA43-A7AF-577A9A2A3447}" type="presParOf" srcId="{126003CC-2CC2-094A-888D-154F2D34474D}" destId="{DC1BA2E5-861C-EA40-8943-875A7A36F3A3}" srcOrd="6" destOrd="0" presId="urn:microsoft.com/office/officeart/2005/8/layout/list1"/>
    <dgm:cxn modelId="{EF8B81BF-4441-FC41-AD41-957E765A98BE}" type="presParOf" srcId="{126003CC-2CC2-094A-888D-154F2D34474D}" destId="{83B68A24-1CAF-2C4C-A66A-5A495958CDED}" srcOrd="7" destOrd="0" presId="urn:microsoft.com/office/officeart/2005/8/layout/list1"/>
    <dgm:cxn modelId="{BCC2F692-E3AA-A24B-8E25-EA24D39796BC}" type="presParOf" srcId="{126003CC-2CC2-094A-888D-154F2D34474D}" destId="{4F0DD256-DCAB-1E48-94A5-C0C617A4D6CA}" srcOrd="8" destOrd="0" presId="urn:microsoft.com/office/officeart/2005/8/layout/list1"/>
    <dgm:cxn modelId="{54A40A8C-0E9B-E64A-8F7A-E7A71913FC61}" type="presParOf" srcId="{4F0DD256-DCAB-1E48-94A5-C0C617A4D6CA}" destId="{5DF3C40C-4A19-5D4E-A120-D3137BB5E3DD}" srcOrd="0" destOrd="0" presId="urn:microsoft.com/office/officeart/2005/8/layout/list1"/>
    <dgm:cxn modelId="{DB892BA1-B507-0B46-AA8E-A92F9AD583B6}" type="presParOf" srcId="{4F0DD256-DCAB-1E48-94A5-C0C617A4D6CA}" destId="{A0E782CC-7715-E049-8AD6-D5236E736AEA}" srcOrd="1" destOrd="0" presId="urn:microsoft.com/office/officeart/2005/8/layout/list1"/>
    <dgm:cxn modelId="{AC826CB4-E100-CB48-ABF4-417C29CCA65C}" type="presParOf" srcId="{126003CC-2CC2-094A-888D-154F2D34474D}" destId="{779977A9-4009-B240-969F-677823CD300E}" srcOrd="9" destOrd="0" presId="urn:microsoft.com/office/officeart/2005/8/layout/list1"/>
    <dgm:cxn modelId="{7707FFAE-EE7A-524A-BF3C-009590427306}" type="presParOf" srcId="{126003CC-2CC2-094A-888D-154F2D34474D}" destId="{2F47B586-1B0C-8241-AE53-67CE1221319B}" srcOrd="10" destOrd="0" presId="urn:microsoft.com/office/officeart/2005/8/layout/list1"/>
    <dgm:cxn modelId="{8B88F444-9D81-8F40-9CEF-84B7AEBE8083}" type="presParOf" srcId="{126003CC-2CC2-094A-888D-154F2D34474D}" destId="{4DB7DD49-FEEA-C545-B1DF-8CF20A55FAA2}" srcOrd="11" destOrd="0" presId="urn:microsoft.com/office/officeart/2005/8/layout/list1"/>
    <dgm:cxn modelId="{5A6467E4-1D04-A34D-84D9-9E29BAA69D69}" type="presParOf" srcId="{126003CC-2CC2-094A-888D-154F2D34474D}" destId="{250F3C5E-12EA-2249-BF2F-EF96A9EB2636}" srcOrd="12" destOrd="0" presId="urn:microsoft.com/office/officeart/2005/8/layout/list1"/>
    <dgm:cxn modelId="{EAF8358E-FC4F-8849-B8F1-85DDFFC19575}" type="presParOf" srcId="{250F3C5E-12EA-2249-BF2F-EF96A9EB2636}" destId="{DC2F9248-D195-B64F-A43E-56AD7ED09446}" srcOrd="0" destOrd="0" presId="urn:microsoft.com/office/officeart/2005/8/layout/list1"/>
    <dgm:cxn modelId="{77FBB1DF-4721-3B47-B784-F78AE359A338}" type="presParOf" srcId="{250F3C5E-12EA-2249-BF2F-EF96A9EB2636}" destId="{606887D6-7AFC-0A44-B40C-5A52A5CA2F0E}" srcOrd="1" destOrd="0" presId="urn:microsoft.com/office/officeart/2005/8/layout/list1"/>
    <dgm:cxn modelId="{F1C4C068-8EEF-8B4B-B742-80787F1E3174}" type="presParOf" srcId="{126003CC-2CC2-094A-888D-154F2D34474D}" destId="{F0B207EB-9C0D-D140-8B36-79939EC2D582}" srcOrd="13" destOrd="0" presId="urn:microsoft.com/office/officeart/2005/8/layout/list1"/>
    <dgm:cxn modelId="{689133B1-F646-B24F-B731-D91B1B988E1D}" type="presParOf" srcId="{126003CC-2CC2-094A-888D-154F2D34474D}" destId="{B77C8CF0-2B71-5145-8E10-F6C8F20CE5E2}" srcOrd="14" destOrd="0" presId="urn:microsoft.com/office/officeart/2005/8/layout/list1"/>
    <dgm:cxn modelId="{DBC9B3B3-6186-9247-86FA-DB09CBA0EBD3}" type="presParOf" srcId="{126003CC-2CC2-094A-888D-154F2D34474D}" destId="{1D027770-3265-0E4A-ACAA-ABD992B7C778}" srcOrd="15" destOrd="0" presId="urn:microsoft.com/office/officeart/2005/8/layout/list1"/>
    <dgm:cxn modelId="{1FADEAAE-90B9-0546-BAA4-688AFB76A4D1}" type="presParOf" srcId="{126003CC-2CC2-094A-888D-154F2D34474D}" destId="{65912264-89FA-5C4B-9D33-E23120789063}" srcOrd="16" destOrd="0" presId="urn:microsoft.com/office/officeart/2005/8/layout/list1"/>
    <dgm:cxn modelId="{20FF6BC7-CE8F-6A45-9BFA-7E6D58CE25D7}" type="presParOf" srcId="{65912264-89FA-5C4B-9D33-E23120789063}" destId="{A91F7DB4-2F19-4848-B743-F652168B758D}" srcOrd="0" destOrd="0" presId="urn:microsoft.com/office/officeart/2005/8/layout/list1"/>
    <dgm:cxn modelId="{6F735D63-5353-0D4D-A164-9624F6573A13}" type="presParOf" srcId="{65912264-89FA-5C4B-9D33-E23120789063}" destId="{A6AED881-A474-E349-8C35-549B5EC15D26}" srcOrd="1" destOrd="0" presId="urn:microsoft.com/office/officeart/2005/8/layout/list1"/>
    <dgm:cxn modelId="{2E9A99F9-A445-5E4C-ABBB-43AA21430EB5}" type="presParOf" srcId="{126003CC-2CC2-094A-888D-154F2D34474D}" destId="{CFDA562B-CEDB-3C4A-A7C4-1491199429E4}" srcOrd="17" destOrd="0" presId="urn:microsoft.com/office/officeart/2005/8/layout/list1"/>
    <dgm:cxn modelId="{92E03B19-FCAE-9846-9224-5349E5F9D688}" type="presParOf" srcId="{126003CC-2CC2-094A-888D-154F2D34474D}" destId="{7809A506-92EB-6D44-B548-4E0E92CCC3D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276110B-EA1A-4591-9CC9-9D5FC73CDB0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69A7597-B904-4BAA-A9FD-A834E74CCB4D}">
      <dgm:prSet/>
      <dgm:spPr/>
      <dgm:t>
        <a:bodyPr/>
        <a:lstStyle/>
        <a:p>
          <a:r>
            <a:rPr lang="en-US"/>
            <a:t>LABS</a:t>
          </a:r>
        </a:p>
      </dgm:t>
    </dgm:pt>
    <dgm:pt modelId="{991B0423-6E35-43A2-8342-49283E0D48A3}" type="parTrans" cxnId="{B42E0415-AD42-4CC4-B8DE-D243430ED09D}">
      <dgm:prSet/>
      <dgm:spPr/>
      <dgm:t>
        <a:bodyPr/>
        <a:lstStyle/>
        <a:p>
          <a:endParaRPr lang="en-US"/>
        </a:p>
      </dgm:t>
    </dgm:pt>
    <dgm:pt modelId="{AB95AD49-5D5A-4F1D-A8AC-B9F371C7830F}" type="sibTrans" cxnId="{B42E0415-AD42-4CC4-B8DE-D243430ED09D}">
      <dgm:prSet/>
      <dgm:spPr/>
      <dgm:t>
        <a:bodyPr/>
        <a:lstStyle/>
        <a:p>
          <a:endParaRPr lang="en-US"/>
        </a:p>
      </dgm:t>
    </dgm:pt>
    <dgm:pt modelId="{9DE80DAA-D721-44DF-B9D2-5B2A61D28472}">
      <dgm:prSet/>
      <dgm:spPr/>
      <dgm:t>
        <a:bodyPr/>
        <a:lstStyle/>
        <a:p>
          <a:r>
            <a:rPr lang="en-US"/>
            <a:t>WBC: 22.7</a:t>
          </a:r>
        </a:p>
      </dgm:t>
    </dgm:pt>
    <dgm:pt modelId="{559E0AE6-BC81-4BB2-BB36-7744C66A917C}" type="parTrans" cxnId="{260CBB65-282E-4B5C-8BE0-D50986DE911D}">
      <dgm:prSet/>
      <dgm:spPr/>
      <dgm:t>
        <a:bodyPr/>
        <a:lstStyle/>
        <a:p>
          <a:endParaRPr lang="en-US"/>
        </a:p>
      </dgm:t>
    </dgm:pt>
    <dgm:pt modelId="{CAB3A029-0877-497D-B92B-7C221D7BF342}" type="sibTrans" cxnId="{260CBB65-282E-4B5C-8BE0-D50986DE911D}">
      <dgm:prSet/>
      <dgm:spPr/>
      <dgm:t>
        <a:bodyPr/>
        <a:lstStyle/>
        <a:p>
          <a:endParaRPr lang="en-US"/>
        </a:p>
      </dgm:t>
    </dgm:pt>
    <dgm:pt modelId="{AF3B387D-12AE-470A-A1DD-7642687355AC}">
      <dgm:prSet/>
      <dgm:spPr/>
      <dgm:t>
        <a:bodyPr/>
        <a:lstStyle/>
        <a:p>
          <a:r>
            <a:rPr lang="en-US"/>
            <a:t>VBG: 7.14/66 CO2/58 O2</a:t>
          </a:r>
        </a:p>
      </dgm:t>
    </dgm:pt>
    <dgm:pt modelId="{B7DD9F40-815A-43D0-BD07-B35C1A78E6E8}" type="parTrans" cxnId="{6891EA13-50A4-4015-B305-07A7396BF1DA}">
      <dgm:prSet/>
      <dgm:spPr/>
      <dgm:t>
        <a:bodyPr/>
        <a:lstStyle/>
        <a:p>
          <a:endParaRPr lang="en-US"/>
        </a:p>
      </dgm:t>
    </dgm:pt>
    <dgm:pt modelId="{14BA75B3-CBEE-4194-8864-D22C8EB2CA1A}" type="sibTrans" cxnId="{6891EA13-50A4-4015-B305-07A7396BF1DA}">
      <dgm:prSet/>
      <dgm:spPr/>
      <dgm:t>
        <a:bodyPr/>
        <a:lstStyle/>
        <a:p>
          <a:endParaRPr lang="en-US"/>
        </a:p>
      </dgm:t>
    </dgm:pt>
    <dgm:pt modelId="{9C54AD40-9C18-4EB6-9FF6-A2FCD482F790}">
      <dgm:prSet/>
      <dgm:spPr/>
      <dgm:t>
        <a:bodyPr/>
        <a:lstStyle/>
        <a:p>
          <a:r>
            <a:rPr lang="en-US"/>
            <a:t>GLUCOSE 311</a:t>
          </a:r>
        </a:p>
      </dgm:t>
    </dgm:pt>
    <dgm:pt modelId="{59D98511-9C65-4C97-AE0A-B97323017F6B}" type="parTrans" cxnId="{DC6EBDA5-DA86-481B-8A6C-A9DEFF918EC1}">
      <dgm:prSet/>
      <dgm:spPr/>
      <dgm:t>
        <a:bodyPr/>
        <a:lstStyle/>
        <a:p>
          <a:endParaRPr lang="en-US"/>
        </a:p>
      </dgm:t>
    </dgm:pt>
    <dgm:pt modelId="{F0CC38B0-6C94-4EC6-AFC3-77337C7BDFFE}" type="sibTrans" cxnId="{DC6EBDA5-DA86-481B-8A6C-A9DEFF918EC1}">
      <dgm:prSet/>
      <dgm:spPr/>
      <dgm:t>
        <a:bodyPr/>
        <a:lstStyle/>
        <a:p>
          <a:endParaRPr lang="en-US"/>
        </a:p>
      </dgm:t>
    </dgm:pt>
    <dgm:pt modelId="{248E4A9E-DA87-41A3-BCCE-C9335464BDF4}">
      <dgm:prSet/>
      <dgm:spPr/>
      <dgm:t>
        <a:bodyPr/>
        <a:lstStyle/>
        <a:p>
          <a:r>
            <a:rPr lang="en-US"/>
            <a:t>CXR NEG</a:t>
          </a:r>
        </a:p>
      </dgm:t>
    </dgm:pt>
    <dgm:pt modelId="{9E89C6E1-2CF2-4DA6-B10F-B64B1F92B132}" type="parTrans" cxnId="{C0A878BB-7588-43FD-9811-92A9D62EC2BA}">
      <dgm:prSet/>
      <dgm:spPr/>
      <dgm:t>
        <a:bodyPr/>
        <a:lstStyle/>
        <a:p>
          <a:endParaRPr lang="en-US"/>
        </a:p>
      </dgm:t>
    </dgm:pt>
    <dgm:pt modelId="{7551CA99-85F7-4D6D-A2E3-98EE214BF68D}" type="sibTrans" cxnId="{C0A878BB-7588-43FD-9811-92A9D62EC2BA}">
      <dgm:prSet/>
      <dgm:spPr/>
      <dgm:t>
        <a:bodyPr/>
        <a:lstStyle/>
        <a:p>
          <a:endParaRPr lang="en-US"/>
        </a:p>
      </dgm:t>
    </dgm:pt>
    <dgm:pt modelId="{C66E8BB7-0EA8-774B-92C0-155015CA09B0}" type="pres">
      <dgm:prSet presAssocID="{5276110B-EA1A-4591-9CC9-9D5FC73CDB05}" presName="linear" presStyleCnt="0">
        <dgm:presLayoutVars>
          <dgm:animLvl val="lvl"/>
          <dgm:resizeHandles val="exact"/>
        </dgm:presLayoutVars>
      </dgm:prSet>
      <dgm:spPr/>
    </dgm:pt>
    <dgm:pt modelId="{EA851092-C5BF-914D-B6B2-853FF28C0437}" type="pres">
      <dgm:prSet presAssocID="{D69A7597-B904-4BAA-A9FD-A834E74CCB4D}" presName="parentText" presStyleLbl="node1" presStyleIdx="0" presStyleCnt="5">
        <dgm:presLayoutVars>
          <dgm:chMax val="0"/>
          <dgm:bulletEnabled val="1"/>
        </dgm:presLayoutVars>
      </dgm:prSet>
      <dgm:spPr/>
    </dgm:pt>
    <dgm:pt modelId="{7F949411-9FF5-B64B-9E01-8A3C37A34956}" type="pres">
      <dgm:prSet presAssocID="{AB95AD49-5D5A-4F1D-A8AC-B9F371C7830F}" presName="spacer" presStyleCnt="0"/>
      <dgm:spPr/>
    </dgm:pt>
    <dgm:pt modelId="{75F6BFE0-C8B5-BF43-862D-A13AC83915D4}" type="pres">
      <dgm:prSet presAssocID="{9DE80DAA-D721-44DF-B9D2-5B2A61D28472}" presName="parentText" presStyleLbl="node1" presStyleIdx="1" presStyleCnt="5">
        <dgm:presLayoutVars>
          <dgm:chMax val="0"/>
          <dgm:bulletEnabled val="1"/>
        </dgm:presLayoutVars>
      </dgm:prSet>
      <dgm:spPr/>
    </dgm:pt>
    <dgm:pt modelId="{97A2A21B-6D3A-0648-A738-F3F676C74943}" type="pres">
      <dgm:prSet presAssocID="{CAB3A029-0877-497D-B92B-7C221D7BF342}" presName="spacer" presStyleCnt="0"/>
      <dgm:spPr/>
    </dgm:pt>
    <dgm:pt modelId="{36453BD8-3B43-354E-9160-09FB87FD383A}" type="pres">
      <dgm:prSet presAssocID="{AF3B387D-12AE-470A-A1DD-7642687355AC}" presName="parentText" presStyleLbl="node1" presStyleIdx="2" presStyleCnt="5">
        <dgm:presLayoutVars>
          <dgm:chMax val="0"/>
          <dgm:bulletEnabled val="1"/>
        </dgm:presLayoutVars>
      </dgm:prSet>
      <dgm:spPr/>
    </dgm:pt>
    <dgm:pt modelId="{2AB856D5-A636-DF4E-B534-A607E614D6B3}" type="pres">
      <dgm:prSet presAssocID="{14BA75B3-CBEE-4194-8864-D22C8EB2CA1A}" presName="spacer" presStyleCnt="0"/>
      <dgm:spPr/>
    </dgm:pt>
    <dgm:pt modelId="{88D2DA38-ABAC-AA4B-95E6-337843DA6F31}" type="pres">
      <dgm:prSet presAssocID="{9C54AD40-9C18-4EB6-9FF6-A2FCD482F790}" presName="parentText" presStyleLbl="node1" presStyleIdx="3" presStyleCnt="5">
        <dgm:presLayoutVars>
          <dgm:chMax val="0"/>
          <dgm:bulletEnabled val="1"/>
        </dgm:presLayoutVars>
      </dgm:prSet>
      <dgm:spPr/>
    </dgm:pt>
    <dgm:pt modelId="{9B889181-7CBF-E04A-8864-F235AE1442CA}" type="pres">
      <dgm:prSet presAssocID="{F0CC38B0-6C94-4EC6-AFC3-77337C7BDFFE}" presName="spacer" presStyleCnt="0"/>
      <dgm:spPr/>
    </dgm:pt>
    <dgm:pt modelId="{65BFA1F6-9E66-BC4E-8ACF-04B15CD60038}" type="pres">
      <dgm:prSet presAssocID="{248E4A9E-DA87-41A3-BCCE-C9335464BDF4}" presName="parentText" presStyleLbl="node1" presStyleIdx="4" presStyleCnt="5">
        <dgm:presLayoutVars>
          <dgm:chMax val="0"/>
          <dgm:bulletEnabled val="1"/>
        </dgm:presLayoutVars>
      </dgm:prSet>
      <dgm:spPr/>
    </dgm:pt>
  </dgm:ptLst>
  <dgm:cxnLst>
    <dgm:cxn modelId="{6891EA13-50A4-4015-B305-07A7396BF1DA}" srcId="{5276110B-EA1A-4591-9CC9-9D5FC73CDB05}" destId="{AF3B387D-12AE-470A-A1DD-7642687355AC}" srcOrd="2" destOrd="0" parTransId="{B7DD9F40-815A-43D0-BD07-B35C1A78E6E8}" sibTransId="{14BA75B3-CBEE-4194-8864-D22C8EB2CA1A}"/>
    <dgm:cxn modelId="{B42E0415-AD42-4CC4-B8DE-D243430ED09D}" srcId="{5276110B-EA1A-4591-9CC9-9D5FC73CDB05}" destId="{D69A7597-B904-4BAA-A9FD-A834E74CCB4D}" srcOrd="0" destOrd="0" parTransId="{991B0423-6E35-43A2-8342-49283E0D48A3}" sibTransId="{AB95AD49-5D5A-4F1D-A8AC-B9F371C7830F}"/>
    <dgm:cxn modelId="{D3E8B529-B2E1-AC4F-808F-DA561B368915}" type="presOf" srcId="{AF3B387D-12AE-470A-A1DD-7642687355AC}" destId="{36453BD8-3B43-354E-9160-09FB87FD383A}" srcOrd="0" destOrd="0" presId="urn:microsoft.com/office/officeart/2005/8/layout/vList2"/>
    <dgm:cxn modelId="{DB167642-2368-AB46-8BB6-EDD525F1BF57}" type="presOf" srcId="{248E4A9E-DA87-41A3-BCCE-C9335464BDF4}" destId="{65BFA1F6-9E66-BC4E-8ACF-04B15CD60038}" srcOrd="0" destOrd="0" presId="urn:microsoft.com/office/officeart/2005/8/layout/vList2"/>
    <dgm:cxn modelId="{BBD67E64-A302-6249-BCDF-BA5597485721}" type="presOf" srcId="{9DE80DAA-D721-44DF-B9D2-5B2A61D28472}" destId="{75F6BFE0-C8B5-BF43-862D-A13AC83915D4}" srcOrd="0" destOrd="0" presId="urn:microsoft.com/office/officeart/2005/8/layout/vList2"/>
    <dgm:cxn modelId="{260CBB65-282E-4B5C-8BE0-D50986DE911D}" srcId="{5276110B-EA1A-4591-9CC9-9D5FC73CDB05}" destId="{9DE80DAA-D721-44DF-B9D2-5B2A61D28472}" srcOrd="1" destOrd="0" parTransId="{559E0AE6-BC81-4BB2-BB36-7744C66A917C}" sibTransId="{CAB3A029-0877-497D-B92B-7C221D7BF342}"/>
    <dgm:cxn modelId="{8EBAE279-6C75-1E42-80E7-7D227AC4D7EA}" type="presOf" srcId="{D69A7597-B904-4BAA-A9FD-A834E74CCB4D}" destId="{EA851092-C5BF-914D-B6B2-853FF28C0437}" srcOrd="0" destOrd="0" presId="urn:microsoft.com/office/officeart/2005/8/layout/vList2"/>
    <dgm:cxn modelId="{DC6EBDA5-DA86-481B-8A6C-A9DEFF918EC1}" srcId="{5276110B-EA1A-4591-9CC9-9D5FC73CDB05}" destId="{9C54AD40-9C18-4EB6-9FF6-A2FCD482F790}" srcOrd="3" destOrd="0" parTransId="{59D98511-9C65-4C97-AE0A-B97323017F6B}" sibTransId="{F0CC38B0-6C94-4EC6-AFC3-77337C7BDFFE}"/>
    <dgm:cxn modelId="{BC7482AC-ED9F-154B-9AF0-E239B2E30362}" type="presOf" srcId="{9C54AD40-9C18-4EB6-9FF6-A2FCD482F790}" destId="{88D2DA38-ABAC-AA4B-95E6-337843DA6F31}" srcOrd="0" destOrd="0" presId="urn:microsoft.com/office/officeart/2005/8/layout/vList2"/>
    <dgm:cxn modelId="{C0A878BB-7588-43FD-9811-92A9D62EC2BA}" srcId="{5276110B-EA1A-4591-9CC9-9D5FC73CDB05}" destId="{248E4A9E-DA87-41A3-BCCE-C9335464BDF4}" srcOrd="4" destOrd="0" parTransId="{9E89C6E1-2CF2-4DA6-B10F-B64B1F92B132}" sibTransId="{7551CA99-85F7-4D6D-A2E3-98EE214BF68D}"/>
    <dgm:cxn modelId="{29159BFA-93A3-8440-9918-8595B922AFFB}" type="presOf" srcId="{5276110B-EA1A-4591-9CC9-9D5FC73CDB05}" destId="{C66E8BB7-0EA8-774B-92C0-155015CA09B0}" srcOrd="0" destOrd="0" presId="urn:microsoft.com/office/officeart/2005/8/layout/vList2"/>
    <dgm:cxn modelId="{02B9620D-9356-B242-953A-B93B5DFBD8FA}" type="presParOf" srcId="{C66E8BB7-0EA8-774B-92C0-155015CA09B0}" destId="{EA851092-C5BF-914D-B6B2-853FF28C0437}" srcOrd="0" destOrd="0" presId="urn:microsoft.com/office/officeart/2005/8/layout/vList2"/>
    <dgm:cxn modelId="{B19E9F47-30FB-0444-AA49-7210D38AB9D8}" type="presParOf" srcId="{C66E8BB7-0EA8-774B-92C0-155015CA09B0}" destId="{7F949411-9FF5-B64B-9E01-8A3C37A34956}" srcOrd="1" destOrd="0" presId="urn:microsoft.com/office/officeart/2005/8/layout/vList2"/>
    <dgm:cxn modelId="{35CA26E1-51C3-8742-B9C0-E4AAD71FE2B9}" type="presParOf" srcId="{C66E8BB7-0EA8-774B-92C0-155015CA09B0}" destId="{75F6BFE0-C8B5-BF43-862D-A13AC83915D4}" srcOrd="2" destOrd="0" presId="urn:microsoft.com/office/officeart/2005/8/layout/vList2"/>
    <dgm:cxn modelId="{5EBA21CB-F704-804E-AFFA-5A115866D116}" type="presParOf" srcId="{C66E8BB7-0EA8-774B-92C0-155015CA09B0}" destId="{97A2A21B-6D3A-0648-A738-F3F676C74943}" srcOrd="3" destOrd="0" presId="urn:microsoft.com/office/officeart/2005/8/layout/vList2"/>
    <dgm:cxn modelId="{28DE2A49-CCE7-654E-82E5-DE3068137B9F}" type="presParOf" srcId="{C66E8BB7-0EA8-774B-92C0-155015CA09B0}" destId="{36453BD8-3B43-354E-9160-09FB87FD383A}" srcOrd="4" destOrd="0" presId="urn:microsoft.com/office/officeart/2005/8/layout/vList2"/>
    <dgm:cxn modelId="{DF1DCB7F-331A-A645-AE3A-ACA38A356C77}" type="presParOf" srcId="{C66E8BB7-0EA8-774B-92C0-155015CA09B0}" destId="{2AB856D5-A636-DF4E-B534-A607E614D6B3}" srcOrd="5" destOrd="0" presId="urn:microsoft.com/office/officeart/2005/8/layout/vList2"/>
    <dgm:cxn modelId="{546473BA-63B1-F84D-8C58-810BB3D7FE06}" type="presParOf" srcId="{C66E8BB7-0EA8-774B-92C0-155015CA09B0}" destId="{88D2DA38-ABAC-AA4B-95E6-337843DA6F31}" srcOrd="6" destOrd="0" presId="urn:microsoft.com/office/officeart/2005/8/layout/vList2"/>
    <dgm:cxn modelId="{61C939CF-9847-B24E-9047-519D32E20640}" type="presParOf" srcId="{C66E8BB7-0EA8-774B-92C0-155015CA09B0}" destId="{9B889181-7CBF-E04A-8864-F235AE1442CA}" srcOrd="7" destOrd="0" presId="urn:microsoft.com/office/officeart/2005/8/layout/vList2"/>
    <dgm:cxn modelId="{BC16E942-8F8F-724A-8AD0-24A4E256531B}" type="presParOf" srcId="{C66E8BB7-0EA8-774B-92C0-155015CA09B0}" destId="{65BFA1F6-9E66-BC4E-8ACF-04B15CD6003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D32028E-EB18-4E19-A3C2-836FDD07E8B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BDB3422-A60B-4067-83A0-3C857E86D994}">
      <dgm:prSet/>
      <dgm:spPr/>
      <dgm:t>
        <a:bodyPr/>
        <a:lstStyle/>
        <a:p>
          <a:r>
            <a:rPr lang="en-US"/>
            <a:t>Medication Administration</a:t>
          </a:r>
        </a:p>
      </dgm:t>
    </dgm:pt>
    <dgm:pt modelId="{A09380EB-0EDD-4D5F-8F42-C9315D4296DE}" type="parTrans" cxnId="{E66C1201-1F1D-49B7-9BA6-DA3422C78A2E}">
      <dgm:prSet/>
      <dgm:spPr/>
      <dgm:t>
        <a:bodyPr/>
        <a:lstStyle/>
        <a:p>
          <a:endParaRPr lang="en-US"/>
        </a:p>
      </dgm:t>
    </dgm:pt>
    <dgm:pt modelId="{BDA797FC-6D43-4B51-A90B-4207D96959F5}" type="sibTrans" cxnId="{E66C1201-1F1D-49B7-9BA6-DA3422C78A2E}">
      <dgm:prSet/>
      <dgm:spPr/>
      <dgm:t>
        <a:bodyPr/>
        <a:lstStyle/>
        <a:p>
          <a:endParaRPr lang="en-US"/>
        </a:p>
      </dgm:t>
    </dgm:pt>
    <dgm:pt modelId="{91582343-042B-489A-A5A8-0A62DA653DAE}">
      <dgm:prSet/>
      <dgm:spPr/>
      <dgm:t>
        <a:bodyPr/>
        <a:lstStyle/>
        <a:p>
          <a:r>
            <a:rPr lang="en-US"/>
            <a:t>Ketamine HCl 100 mg/ Sodium (Chloride)  100 mls @ 1.27 mls/hr IV TITRATE SCH; Protocol</a:t>
          </a:r>
        </a:p>
      </dgm:t>
    </dgm:pt>
    <dgm:pt modelId="{44C9F278-A175-411C-9EAD-705628765E00}" type="parTrans" cxnId="{327C4777-5EB8-496A-B826-0DCD6DFD953D}">
      <dgm:prSet/>
      <dgm:spPr/>
      <dgm:t>
        <a:bodyPr/>
        <a:lstStyle/>
        <a:p>
          <a:endParaRPr lang="en-US"/>
        </a:p>
      </dgm:t>
    </dgm:pt>
    <dgm:pt modelId="{EE74711C-18F9-4E96-A053-9A0A83E700FF}" type="sibTrans" cxnId="{327C4777-5EB8-496A-B826-0DCD6DFD953D}">
      <dgm:prSet/>
      <dgm:spPr/>
      <dgm:t>
        <a:bodyPr/>
        <a:lstStyle/>
        <a:p>
          <a:endParaRPr lang="en-US"/>
        </a:p>
      </dgm:t>
    </dgm:pt>
    <dgm:pt modelId="{A4B5EDD7-1019-4D1B-BDB1-2D59350EDF89}">
      <dgm:prSet/>
      <dgm:spPr/>
      <dgm:t>
        <a:bodyPr/>
        <a:lstStyle/>
        <a:p>
          <a:r>
            <a:rPr lang="en-US"/>
            <a:t>Ketamine HCl 100 mg/ Sodium (Chloride)  100 mls @ 6.35 mls/hr IV TITRATE SCH; Protocol</a:t>
          </a:r>
        </a:p>
      </dgm:t>
    </dgm:pt>
    <dgm:pt modelId="{B7118728-176C-4C1E-A546-03CBFA6CC18F}" type="parTrans" cxnId="{D94C16F0-79B7-45E4-926D-6A9725DE19EB}">
      <dgm:prSet/>
      <dgm:spPr/>
      <dgm:t>
        <a:bodyPr/>
        <a:lstStyle/>
        <a:p>
          <a:endParaRPr lang="en-US"/>
        </a:p>
      </dgm:t>
    </dgm:pt>
    <dgm:pt modelId="{571A1866-6789-4601-A611-FFBC059CA497}" type="sibTrans" cxnId="{D94C16F0-79B7-45E4-926D-6A9725DE19EB}">
      <dgm:prSet/>
      <dgm:spPr/>
      <dgm:t>
        <a:bodyPr/>
        <a:lstStyle/>
        <a:p>
          <a:endParaRPr lang="en-US"/>
        </a:p>
      </dgm:t>
    </dgm:pt>
    <dgm:pt modelId="{9611F322-1B30-474B-BAF7-AF88DA276BB5}">
      <dgm:prSet/>
      <dgm:spPr/>
      <dgm:t>
        <a:bodyPr/>
        <a:lstStyle/>
        <a:p>
          <a:r>
            <a:rPr lang="en-US"/>
            <a:t>Epinephrine HCl (Epinephrine 1 Mg/Ml 1:1000 Inj)  0.2 mg IM </a:t>
          </a:r>
        </a:p>
      </dgm:t>
    </dgm:pt>
    <dgm:pt modelId="{726C5A45-45BC-4487-8B5D-28605DFC8701}" type="parTrans" cxnId="{1431B3B4-330F-409E-A789-2674D4BDBE4C}">
      <dgm:prSet/>
      <dgm:spPr/>
      <dgm:t>
        <a:bodyPr/>
        <a:lstStyle/>
        <a:p>
          <a:endParaRPr lang="en-US"/>
        </a:p>
      </dgm:t>
    </dgm:pt>
    <dgm:pt modelId="{EE4814EC-B052-431C-84B8-22CF857FDC0C}" type="sibTrans" cxnId="{1431B3B4-330F-409E-A789-2674D4BDBE4C}">
      <dgm:prSet/>
      <dgm:spPr/>
      <dgm:t>
        <a:bodyPr/>
        <a:lstStyle/>
        <a:p>
          <a:endParaRPr lang="en-US"/>
        </a:p>
      </dgm:t>
    </dgm:pt>
    <dgm:pt modelId="{18B1B069-8DB3-41AB-9117-70995739EC3B}">
      <dgm:prSet/>
      <dgm:spPr/>
      <dgm:t>
        <a:bodyPr/>
        <a:lstStyle/>
        <a:p>
          <a:r>
            <a:rPr lang="en-US"/>
            <a:t>Magnesium Sulfate (Magnesium Sulfate)  1 gm in 100 mls @ 100 mls/hr IV </a:t>
          </a:r>
        </a:p>
      </dgm:t>
    </dgm:pt>
    <dgm:pt modelId="{2CD9CC94-9EB9-4D98-BEB4-D00A5F785BA7}" type="parTrans" cxnId="{B4BF10F9-14DF-4F43-84D9-2D847AC4DB55}">
      <dgm:prSet/>
      <dgm:spPr/>
      <dgm:t>
        <a:bodyPr/>
        <a:lstStyle/>
        <a:p>
          <a:endParaRPr lang="en-US"/>
        </a:p>
      </dgm:t>
    </dgm:pt>
    <dgm:pt modelId="{5B4D7169-E8E1-4483-B0F1-587D76D1D7FB}" type="sibTrans" cxnId="{B4BF10F9-14DF-4F43-84D9-2D847AC4DB55}">
      <dgm:prSet/>
      <dgm:spPr/>
      <dgm:t>
        <a:bodyPr/>
        <a:lstStyle/>
        <a:p>
          <a:endParaRPr lang="en-US"/>
        </a:p>
      </dgm:t>
    </dgm:pt>
    <dgm:pt modelId="{81037B7F-AA60-4AC2-9EF4-8D7E7A2C9F52}">
      <dgm:prSet/>
      <dgm:spPr/>
      <dgm:t>
        <a:bodyPr/>
        <a:lstStyle/>
        <a:p>
          <a:r>
            <a:rPr lang="en-US"/>
            <a:t>Sugammadex Sodium (Sugammadex Sodium 200 Mg/2 Ml Vial)  50.8 mg 4 mg/kg (50.8 mg) IV 	</a:t>
          </a:r>
        </a:p>
      </dgm:t>
    </dgm:pt>
    <dgm:pt modelId="{CE87A729-FB91-4BCD-B5A9-7C8283983EE4}" type="parTrans" cxnId="{50757DA3-C1BD-4913-9FD1-86D9FCC8DFD6}">
      <dgm:prSet/>
      <dgm:spPr/>
      <dgm:t>
        <a:bodyPr/>
        <a:lstStyle/>
        <a:p>
          <a:endParaRPr lang="en-US"/>
        </a:p>
      </dgm:t>
    </dgm:pt>
    <dgm:pt modelId="{C04DCEA1-55F7-4715-81C7-2DA59F8D2C0A}" type="sibTrans" cxnId="{50757DA3-C1BD-4913-9FD1-86D9FCC8DFD6}">
      <dgm:prSet/>
      <dgm:spPr/>
      <dgm:t>
        <a:bodyPr/>
        <a:lstStyle/>
        <a:p>
          <a:endParaRPr lang="en-US"/>
        </a:p>
      </dgm:t>
    </dgm:pt>
    <dgm:pt modelId="{681639B1-FE45-104C-B71B-62DCE39EDEBD}" type="pres">
      <dgm:prSet presAssocID="{1D32028E-EB18-4E19-A3C2-836FDD07E8B2}" presName="linear" presStyleCnt="0">
        <dgm:presLayoutVars>
          <dgm:animLvl val="lvl"/>
          <dgm:resizeHandles val="exact"/>
        </dgm:presLayoutVars>
      </dgm:prSet>
      <dgm:spPr/>
    </dgm:pt>
    <dgm:pt modelId="{E5E196F6-F97E-754D-8977-021D2B5D188D}" type="pres">
      <dgm:prSet presAssocID="{6BDB3422-A60B-4067-83A0-3C857E86D994}" presName="parentText" presStyleLbl="node1" presStyleIdx="0" presStyleCnt="6">
        <dgm:presLayoutVars>
          <dgm:chMax val="0"/>
          <dgm:bulletEnabled val="1"/>
        </dgm:presLayoutVars>
      </dgm:prSet>
      <dgm:spPr/>
    </dgm:pt>
    <dgm:pt modelId="{4E312C69-53A9-2441-9B06-CB08A5517F3C}" type="pres">
      <dgm:prSet presAssocID="{BDA797FC-6D43-4B51-A90B-4207D96959F5}" presName="spacer" presStyleCnt="0"/>
      <dgm:spPr/>
    </dgm:pt>
    <dgm:pt modelId="{56A2CF33-7DE2-F94A-9848-6B59799EEFB4}" type="pres">
      <dgm:prSet presAssocID="{91582343-042B-489A-A5A8-0A62DA653DAE}" presName="parentText" presStyleLbl="node1" presStyleIdx="1" presStyleCnt="6">
        <dgm:presLayoutVars>
          <dgm:chMax val="0"/>
          <dgm:bulletEnabled val="1"/>
        </dgm:presLayoutVars>
      </dgm:prSet>
      <dgm:spPr/>
    </dgm:pt>
    <dgm:pt modelId="{2A1060B6-D730-5E49-89AE-95A25DDFE163}" type="pres">
      <dgm:prSet presAssocID="{EE74711C-18F9-4E96-A053-9A0A83E700FF}" presName="spacer" presStyleCnt="0"/>
      <dgm:spPr/>
    </dgm:pt>
    <dgm:pt modelId="{F1734108-08FD-6244-B456-06A7F4A1C39F}" type="pres">
      <dgm:prSet presAssocID="{A4B5EDD7-1019-4D1B-BDB1-2D59350EDF89}" presName="parentText" presStyleLbl="node1" presStyleIdx="2" presStyleCnt="6">
        <dgm:presLayoutVars>
          <dgm:chMax val="0"/>
          <dgm:bulletEnabled val="1"/>
        </dgm:presLayoutVars>
      </dgm:prSet>
      <dgm:spPr/>
    </dgm:pt>
    <dgm:pt modelId="{8B2BAB8E-8BD3-564F-9CDC-5FF8E8335BC0}" type="pres">
      <dgm:prSet presAssocID="{571A1866-6789-4601-A611-FFBC059CA497}" presName="spacer" presStyleCnt="0"/>
      <dgm:spPr/>
    </dgm:pt>
    <dgm:pt modelId="{3039C122-6C2D-9849-8746-F32D2B6A72BB}" type="pres">
      <dgm:prSet presAssocID="{9611F322-1B30-474B-BAF7-AF88DA276BB5}" presName="parentText" presStyleLbl="node1" presStyleIdx="3" presStyleCnt="6">
        <dgm:presLayoutVars>
          <dgm:chMax val="0"/>
          <dgm:bulletEnabled val="1"/>
        </dgm:presLayoutVars>
      </dgm:prSet>
      <dgm:spPr/>
    </dgm:pt>
    <dgm:pt modelId="{A16BE3E0-4BE1-AB42-882E-853DB2E84F03}" type="pres">
      <dgm:prSet presAssocID="{EE4814EC-B052-431C-84B8-22CF857FDC0C}" presName="spacer" presStyleCnt="0"/>
      <dgm:spPr/>
    </dgm:pt>
    <dgm:pt modelId="{73006F27-E47E-3845-BF87-CCEF4541EB57}" type="pres">
      <dgm:prSet presAssocID="{18B1B069-8DB3-41AB-9117-70995739EC3B}" presName="parentText" presStyleLbl="node1" presStyleIdx="4" presStyleCnt="6">
        <dgm:presLayoutVars>
          <dgm:chMax val="0"/>
          <dgm:bulletEnabled val="1"/>
        </dgm:presLayoutVars>
      </dgm:prSet>
      <dgm:spPr/>
    </dgm:pt>
    <dgm:pt modelId="{513D2861-D7A0-2549-861A-358214C52523}" type="pres">
      <dgm:prSet presAssocID="{5B4D7169-E8E1-4483-B0F1-587D76D1D7FB}" presName="spacer" presStyleCnt="0"/>
      <dgm:spPr/>
    </dgm:pt>
    <dgm:pt modelId="{D1C1D60E-F2A3-8844-A642-646BAA460C82}" type="pres">
      <dgm:prSet presAssocID="{81037B7F-AA60-4AC2-9EF4-8D7E7A2C9F52}" presName="parentText" presStyleLbl="node1" presStyleIdx="5" presStyleCnt="6">
        <dgm:presLayoutVars>
          <dgm:chMax val="0"/>
          <dgm:bulletEnabled val="1"/>
        </dgm:presLayoutVars>
      </dgm:prSet>
      <dgm:spPr/>
    </dgm:pt>
  </dgm:ptLst>
  <dgm:cxnLst>
    <dgm:cxn modelId="{E66C1201-1F1D-49B7-9BA6-DA3422C78A2E}" srcId="{1D32028E-EB18-4E19-A3C2-836FDD07E8B2}" destId="{6BDB3422-A60B-4067-83A0-3C857E86D994}" srcOrd="0" destOrd="0" parTransId="{A09380EB-0EDD-4D5F-8F42-C9315D4296DE}" sibTransId="{BDA797FC-6D43-4B51-A90B-4207D96959F5}"/>
    <dgm:cxn modelId="{40580E17-7797-7444-AE66-AB5581DEE45B}" type="presOf" srcId="{81037B7F-AA60-4AC2-9EF4-8D7E7A2C9F52}" destId="{D1C1D60E-F2A3-8844-A642-646BAA460C82}" srcOrd="0" destOrd="0" presId="urn:microsoft.com/office/officeart/2005/8/layout/vList2"/>
    <dgm:cxn modelId="{0B3BA04E-66ED-DE4D-A78E-182E050778DD}" type="presOf" srcId="{1D32028E-EB18-4E19-A3C2-836FDD07E8B2}" destId="{681639B1-FE45-104C-B71B-62DCE39EDEBD}" srcOrd="0" destOrd="0" presId="urn:microsoft.com/office/officeart/2005/8/layout/vList2"/>
    <dgm:cxn modelId="{09715E59-B5D1-0143-B13C-8E2E92E78F65}" type="presOf" srcId="{91582343-042B-489A-A5A8-0A62DA653DAE}" destId="{56A2CF33-7DE2-F94A-9848-6B59799EEFB4}" srcOrd="0" destOrd="0" presId="urn:microsoft.com/office/officeart/2005/8/layout/vList2"/>
    <dgm:cxn modelId="{327C4777-5EB8-496A-B826-0DCD6DFD953D}" srcId="{1D32028E-EB18-4E19-A3C2-836FDD07E8B2}" destId="{91582343-042B-489A-A5A8-0A62DA653DAE}" srcOrd="1" destOrd="0" parTransId="{44C9F278-A175-411C-9EAD-705628765E00}" sibTransId="{EE74711C-18F9-4E96-A053-9A0A83E700FF}"/>
    <dgm:cxn modelId="{77CB5288-19A7-184D-94C6-FE5722BD5BA5}" type="presOf" srcId="{6BDB3422-A60B-4067-83A0-3C857E86D994}" destId="{E5E196F6-F97E-754D-8977-021D2B5D188D}" srcOrd="0" destOrd="0" presId="urn:microsoft.com/office/officeart/2005/8/layout/vList2"/>
    <dgm:cxn modelId="{F310EC8A-76F7-9D43-B4EA-0C76694FE787}" type="presOf" srcId="{18B1B069-8DB3-41AB-9117-70995739EC3B}" destId="{73006F27-E47E-3845-BF87-CCEF4541EB57}" srcOrd="0" destOrd="0" presId="urn:microsoft.com/office/officeart/2005/8/layout/vList2"/>
    <dgm:cxn modelId="{50757DA3-C1BD-4913-9FD1-86D9FCC8DFD6}" srcId="{1D32028E-EB18-4E19-A3C2-836FDD07E8B2}" destId="{81037B7F-AA60-4AC2-9EF4-8D7E7A2C9F52}" srcOrd="5" destOrd="0" parTransId="{CE87A729-FB91-4BCD-B5A9-7C8283983EE4}" sibTransId="{C04DCEA1-55F7-4715-81C7-2DA59F8D2C0A}"/>
    <dgm:cxn modelId="{EBA325AB-FDC0-AE40-84BE-78ECE6EADB4E}" type="presOf" srcId="{A4B5EDD7-1019-4D1B-BDB1-2D59350EDF89}" destId="{F1734108-08FD-6244-B456-06A7F4A1C39F}" srcOrd="0" destOrd="0" presId="urn:microsoft.com/office/officeart/2005/8/layout/vList2"/>
    <dgm:cxn modelId="{1431B3B4-330F-409E-A789-2674D4BDBE4C}" srcId="{1D32028E-EB18-4E19-A3C2-836FDD07E8B2}" destId="{9611F322-1B30-474B-BAF7-AF88DA276BB5}" srcOrd="3" destOrd="0" parTransId="{726C5A45-45BC-4487-8B5D-28605DFC8701}" sibTransId="{EE4814EC-B052-431C-84B8-22CF857FDC0C}"/>
    <dgm:cxn modelId="{E8EC39C1-5096-BC44-8439-355CB47FD24B}" type="presOf" srcId="{9611F322-1B30-474B-BAF7-AF88DA276BB5}" destId="{3039C122-6C2D-9849-8746-F32D2B6A72BB}" srcOrd="0" destOrd="0" presId="urn:microsoft.com/office/officeart/2005/8/layout/vList2"/>
    <dgm:cxn modelId="{D94C16F0-79B7-45E4-926D-6A9725DE19EB}" srcId="{1D32028E-EB18-4E19-A3C2-836FDD07E8B2}" destId="{A4B5EDD7-1019-4D1B-BDB1-2D59350EDF89}" srcOrd="2" destOrd="0" parTransId="{B7118728-176C-4C1E-A546-03CBFA6CC18F}" sibTransId="{571A1866-6789-4601-A611-FFBC059CA497}"/>
    <dgm:cxn modelId="{B4BF10F9-14DF-4F43-84D9-2D847AC4DB55}" srcId="{1D32028E-EB18-4E19-A3C2-836FDD07E8B2}" destId="{18B1B069-8DB3-41AB-9117-70995739EC3B}" srcOrd="4" destOrd="0" parTransId="{2CD9CC94-9EB9-4D98-BEB4-D00A5F785BA7}" sibTransId="{5B4D7169-E8E1-4483-B0F1-587D76D1D7FB}"/>
    <dgm:cxn modelId="{86C8E548-48CF-114F-B0A2-245D53BBDDB8}" type="presParOf" srcId="{681639B1-FE45-104C-B71B-62DCE39EDEBD}" destId="{E5E196F6-F97E-754D-8977-021D2B5D188D}" srcOrd="0" destOrd="0" presId="urn:microsoft.com/office/officeart/2005/8/layout/vList2"/>
    <dgm:cxn modelId="{658BEC79-1D6E-D24C-805F-4EF2A43F6F0E}" type="presParOf" srcId="{681639B1-FE45-104C-B71B-62DCE39EDEBD}" destId="{4E312C69-53A9-2441-9B06-CB08A5517F3C}" srcOrd="1" destOrd="0" presId="urn:microsoft.com/office/officeart/2005/8/layout/vList2"/>
    <dgm:cxn modelId="{91373118-E0D9-A342-9694-A7D1E1DC56FB}" type="presParOf" srcId="{681639B1-FE45-104C-B71B-62DCE39EDEBD}" destId="{56A2CF33-7DE2-F94A-9848-6B59799EEFB4}" srcOrd="2" destOrd="0" presId="urn:microsoft.com/office/officeart/2005/8/layout/vList2"/>
    <dgm:cxn modelId="{7C19D8C4-131A-CB49-A62A-C34CA23D2DCC}" type="presParOf" srcId="{681639B1-FE45-104C-B71B-62DCE39EDEBD}" destId="{2A1060B6-D730-5E49-89AE-95A25DDFE163}" srcOrd="3" destOrd="0" presId="urn:microsoft.com/office/officeart/2005/8/layout/vList2"/>
    <dgm:cxn modelId="{EB1F3E59-43DD-D649-BFDE-7BB6CB6127B5}" type="presParOf" srcId="{681639B1-FE45-104C-B71B-62DCE39EDEBD}" destId="{F1734108-08FD-6244-B456-06A7F4A1C39F}" srcOrd="4" destOrd="0" presId="urn:microsoft.com/office/officeart/2005/8/layout/vList2"/>
    <dgm:cxn modelId="{97D67993-453F-0C4B-8A7C-CE6E57B75281}" type="presParOf" srcId="{681639B1-FE45-104C-B71B-62DCE39EDEBD}" destId="{8B2BAB8E-8BD3-564F-9CDC-5FF8E8335BC0}" srcOrd="5" destOrd="0" presId="urn:microsoft.com/office/officeart/2005/8/layout/vList2"/>
    <dgm:cxn modelId="{5F42FAFB-3FE6-3946-895D-449973E38B13}" type="presParOf" srcId="{681639B1-FE45-104C-B71B-62DCE39EDEBD}" destId="{3039C122-6C2D-9849-8746-F32D2B6A72BB}" srcOrd="6" destOrd="0" presId="urn:microsoft.com/office/officeart/2005/8/layout/vList2"/>
    <dgm:cxn modelId="{ECDF8967-5B62-B446-B7C8-24CB5113BDA2}" type="presParOf" srcId="{681639B1-FE45-104C-B71B-62DCE39EDEBD}" destId="{A16BE3E0-4BE1-AB42-882E-853DB2E84F03}" srcOrd="7" destOrd="0" presId="urn:microsoft.com/office/officeart/2005/8/layout/vList2"/>
    <dgm:cxn modelId="{D6C0A7A7-1D0A-5C4C-87C1-5540391C3FB1}" type="presParOf" srcId="{681639B1-FE45-104C-B71B-62DCE39EDEBD}" destId="{73006F27-E47E-3845-BF87-CCEF4541EB57}" srcOrd="8" destOrd="0" presId="urn:microsoft.com/office/officeart/2005/8/layout/vList2"/>
    <dgm:cxn modelId="{08914CD7-9DC9-0644-A11C-7983AD9FC436}" type="presParOf" srcId="{681639B1-FE45-104C-B71B-62DCE39EDEBD}" destId="{513D2861-D7A0-2549-861A-358214C52523}" srcOrd="9" destOrd="0" presId="urn:microsoft.com/office/officeart/2005/8/layout/vList2"/>
    <dgm:cxn modelId="{A7BC210A-4B8A-6A4C-A127-829881F3F365}" type="presParOf" srcId="{681639B1-FE45-104C-B71B-62DCE39EDEBD}" destId="{D1C1D60E-F2A3-8844-A642-646BAA460C8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B6BBC8-DC59-4BAA-91D5-7990C79D6A7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4409BC6-FA57-48C7-B6E1-C67825F6C458}">
      <dgm:prSet/>
      <dgm:spPr/>
      <dgm:t>
        <a:bodyPr/>
        <a:lstStyle/>
        <a:p>
          <a:r>
            <a:rPr lang="en-US" i="1"/>
            <a:t>INTRAOSSEOUS ACCESS </a:t>
          </a:r>
          <a:endParaRPr lang="en-US"/>
        </a:p>
      </dgm:t>
    </dgm:pt>
    <dgm:pt modelId="{FFD09F19-D4AE-4188-9391-FE9EE3A03707}" type="parTrans" cxnId="{289A844C-E804-4169-BB8A-A3FB847F2E00}">
      <dgm:prSet/>
      <dgm:spPr/>
      <dgm:t>
        <a:bodyPr/>
        <a:lstStyle/>
        <a:p>
          <a:endParaRPr lang="en-US"/>
        </a:p>
      </dgm:t>
    </dgm:pt>
    <dgm:pt modelId="{5B41A20B-0D76-48B7-A4C0-E778F2E50ACE}" type="sibTrans" cxnId="{289A844C-E804-4169-BB8A-A3FB847F2E00}">
      <dgm:prSet/>
      <dgm:spPr/>
      <dgm:t>
        <a:bodyPr/>
        <a:lstStyle/>
        <a:p>
          <a:endParaRPr lang="en-US"/>
        </a:p>
      </dgm:t>
    </dgm:pt>
    <dgm:pt modelId="{CD61E22F-880C-4E5A-AAD6-1DCE9ECD15F1}">
      <dgm:prSet/>
      <dgm:spPr/>
      <dgm:t>
        <a:bodyPr/>
        <a:lstStyle/>
        <a:p>
          <a:r>
            <a:rPr lang="en-US"/>
            <a:t>Useful means to administer fluids and medications in emergency situations when intravenous access cannot be performed quickly or efficiently. </a:t>
          </a:r>
        </a:p>
      </dgm:t>
    </dgm:pt>
    <dgm:pt modelId="{E29A06BE-C234-4895-8FDC-77D4155F912A}" type="parTrans" cxnId="{73E08D04-A339-4280-890B-A99DF88BCEF8}">
      <dgm:prSet/>
      <dgm:spPr/>
      <dgm:t>
        <a:bodyPr/>
        <a:lstStyle/>
        <a:p>
          <a:endParaRPr lang="en-US"/>
        </a:p>
      </dgm:t>
    </dgm:pt>
    <dgm:pt modelId="{F9B404B6-B9EA-4BA6-9AD8-7CDD592E805F}" type="sibTrans" cxnId="{73E08D04-A339-4280-890B-A99DF88BCEF8}">
      <dgm:prSet/>
      <dgm:spPr/>
      <dgm:t>
        <a:bodyPr/>
        <a:lstStyle/>
        <a:p>
          <a:endParaRPr lang="en-US"/>
        </a:p>
      </dgm:t>
    </dgm:pt>
    <dgm:pt modelId="{D2BADD2B-EA60-4929-B0BC-8C8E94B49967}">
      <dgm:prSet/>
      <dgm:spPr/>
      <dgm:t>
        <a:bodyPr/>
        <a:lstStyle/>
        <a:p>
          <a:r>
            <a:rPr lang="en-US"/>
            <a:t>ANY medication that can be given through a vein can be administered into the bone marrow without dose adjustment. </a:t>
          </a:r>
        </a:p>
      </dgm:t>
    </dgm:pt>
    <dgm:pt modelId="{EBCD8025-0FF4-4EBC-81C0-2BB7376FCE43}" type="parTrans" cxnId="{6BE455F9-A5A2-4D85-A2A9-223230F5CF02}">
      <dgm:prSet/>
      <dgm:spPr/>
      <dgm:t>
        <a:bodyPr/>
        <a:lstStyle/>
        <a:p>
          <a:endParaRPr lang="en-US"/>
        </a:p>
      </dgm:t>
    </dgm:pt>
    <dgm:pt modelId="{22AA236D-2D26-4C46-A5AC-8B513BF04FF2}" type="sibTrans" cxnId="{6BE455F9-A5A2-4D85-A2A9-223230F5CF02}">
      <dgm:prSet/>
      <dgm:spPr/>
      <dgm:t>
        <a:bodyPr/>
        <a:lstStyle/>
        <a:p>
          <a:endParaRPr lang="en-US"/>
        </a:p>
      </dgm:t>
    </dgm:pt>
    <dgm:pt modelId="{21748963-EDA1-4651-BA1E-5FD0FAFBB79E}">
      <dgm:prSet/>
      <dgm:spPr/>
      <dgm:t>
        <a:bodyPr/>
        <a:lstStyle/>
        <a:p>
          <a:r>
            <a:rPr lang="en-US"/>
            <a:t>Contraindications include bone fracture, history of bony malformation, and insertion site infection. </a:t>
          </a:r>
        </a:p>
      </dgm:t>
    </dgm:pt>
    <dgm:pt modelId="{464CF32B-4625-49CE-A627-4CD27237626B}" type="parTrans" cxnId="{151B8D3A-0BBF-4E7D-89E1-348883EB41E7}">
      <dgm:prSet/>
      <dgm:spPr/>
      <dgm:t>
        <a:bodyPr/>
        <a:lstStyle/>
        <a:p>
          <a:endParaRPr lang="en-US"/>
        </a:p>
      </dgm:t>
    </dgm:pt>
    <dgm:pt modelId="{29682C6B-01B4-41B7-8153-401F5055C24C}" type="sibTrans" cxnId="{151B8D3A-0BBF-4E7D-89E1-348883EB41E7}">
      <dgm:prSet/>
      <dgm:spPr/>
      <dgm:t>
        <a:bodyPr/>
        <a:lstStyle/>
        <a:p>
          <a:endParaRPr lang="en-US"/>
        </a:p>
      </dgm:t>
    </dgm:pt>
    <dgm:pt modelId="{60B51127-E32C-0845-BFA4-836B4C16EB4B}" type="pres">
      <dgm:prSet presAssocID="{BBB6BBC8-DC59-4BAA-91D5-7990C79D6A72}" presName="linear" presStyleCnt="0">
        <dgm:presLayoutVars>
          <dgm:animLvl val="lvl"/>
          <dgm:resizeHandles val="exact"/>
        </dgm:presLayoutVars>
      </dgm:prSet>
      <dgm:spPr/>
    </dgm:pt>
    <dgm:pt modelId="{04CCA1E6-32BB-EC45-B92C-B5173DB44AAF}" type="pres">
      <dgm:prSet presAssocID="{74409BC6-FA57-48C7-B6E1-C67825F6C458}" presName="parentText" presStyleLbl="node1" presStyleIdx="0" presStyleCnt="4">
        <dgm:presLayoutVars>
          <dgm:chMax val="0"/>
          <dgm:bulletEnabled val="1"/>
        </dgm:presLayoutVars>
      </dgm:prSet>
      <dgm:spPr/>
    </dgm:pt>
    <dgm:pt modelId="{420C8056-D2EE-6640-A2B5-C4F03FE6E927}" type="pres">
      <dgm:prSet presAssocID="{5B41A20B-0D76-48B7-A4C0-E778F2E50ACE}" presName="spacer" presStyleCnt="0"/>
      <dgm:spPr/>
    </dgm:pt>
    <dgm:pt modelId="{00D10D17-92AB-224E-89FE-352F1FC58D07}" type="pres">
      <dgm:prSet presAssocID="{CD61E22F-880C-4E5A-AAD6-1DCE9ECD15F1}" presName="parentText" presStyleLbl="node1" presStyleIdx="1" presStyleCnt="4">
        <dgm:presLayoutVars>
          <dgm:chMax val="0"/>
          <dgm:bulletEnabled val="1"/>
        </dgm:presLayoutVars>
      </dgm:prSet>
      <dgm:spPr/>
    </dgm:pt>
    <dgm:pt modelId="{3FDFC84D-C36E-D444-A3FF-4F942E5D9693}" type="pres">
      <dgm:prSet presAssocID="{F9B404B6-B9EA-4BA6-9AD8-7CDD592E805F}" presName="spacer" presStyleCnt="0"/>
      <dgm:spPr/>
    </dgm:pt>
    <dgm:pt modelId="{AAA46967-24ED-3241-9333-C1A8F7E2FC68}" type="pres">
      <dgm:prSet presAssocID="{D2BADD2B-EA60-4929-B0BC-8C8E94B49967}" presName="parentText" presStyleLbl="node1" presStyleIdx="2" presStyleCnt="4">
        <dgm:presLayoutVars>
          <dgm:chMax val="0"/>
          <dgm:bulletEnabled val="1"/>
        </dgm:presLayoutVars>
      </dgm:prSet>
      <dgm:spPr/>
    </dgm:pt>
    <dgm:pt modelId="{52B18B6D-DB8F-9D4C-8CAE-7D71B0CD0105}" type="pres">
      <dgm:prSet presAssocID="{22AA236D-2D26-4C46-A5AC-8B513BF04FF2}" presName="spacer" presStyleCnt="0"/>
      <dgm:spPr/>
    </dgm:pt>
    <dgm:pt modelId="{24EC745E-47C6-7C41-8205-8D14E188E441}" type="pres">
      <dgm:prSet presAssocID="{21748963-EDA1-4651-BA1E-5FD0FAFBB79E}" presName="parentText" presStyleLbl="node1" presStyleIdx="3" presStyleCnt="4">
        <dgm:presLayoutVars>
          <dgm:chMax val="0"/>
          <dgm:bulletEnabled val="1"/>
        </dgm:presLayoutVars>
      </dgm:prSet>
      <dgm:spPr/>
    </dgm:pt>
  </dgm:ptLst>
  <dgm:cxnLst>
    <dgm:cxn modelId="{73E08D04-A339-4280-890B-A99DF88BCEF8}" srcId="{BBB6BBC8-DC59-4BAA-91D5-7990C79D6A72}" destId="{CD61E22F-880C-4E5A-AAD6-1DCE9ECD15F1}" srcOrd="1" destOrd="0" parTransId="{E29A06BE-C234-4895-8FDC-77D4155F912A}" sibTransId="{F9B404B6-B9EA-4BA6-9AD8-7CDD592E805F}"/>
    <dgm:cxn modelId="{151B8D3A-0BBF-4E7D-89E1-348883EB41E7}" srcId="{BBB6BBC8-DC59-4BAA-91D5-7990C79D6A72}" destId="{21748963-EDA1-4651-BA1E-5FD0FAFBB79E}" srcOrd="3" destOrd="0" parTransId="{464CF32B-4625-49CE-A627-4CD27237626B}" sibTransId="{29682C6B-01B4-41B7-8153-401F5055C24C}"/>
    <dgm:cxn modelId="{289A844C-E804-4169-BB8A-A3FB847F2E00}" srcId="{BBB6BBC8-DC59-4BAA-91D5-7990C79D6A72}" destId="{74409BC6-FA57-48C7-B6E1-C67825F6C458}" srcOrd="0" destOrd="0" parTransId="{FFD09F19-D4AE-4188-9391-FE9EE3A03707}" sibTransId="{5B41A20B-0D76-48B7-A4C0-E778F2E50ACE}"/>
    <dgm:cxn modelId="{C3BBD24E-93F1-4745-80CE-9A3E6C5F5237}" type="presOf" srcId="{CD61E22F-880C-4E5A-AAD6-1DCE9ECD15F1}" destId="{00D10D17-92AB-224E-89FE-352F1FC58D07}" srcOrd="0" destOrd="0" presId="urn:microsoft.com/office/officeart/2005/8/layout/vList2"/>
    <dgm:cxn modelId="{5EF75D5F-58C1-8B42-93E9-B9D5BE88C305}" type="presOf" srcId="{D2BADD2B-EA60-4929-B0BC-8C8E94B49967}" destId="{AAA46967-24ED-3241-9333-C1A8F7E2FC68}" srcOrd="0" destOrd="0" presId="urn:microsoft.com/office/officeart/2005/8/layout/vList2"/>
    <dgm:cxn modelId="{07E1A06C-8FCF-8C46-9267-1EA0E7ECAF34}" type="presOf" srcId="{74409BC6-FA57-48C7-B6E1-C67825F6C458}" destId="{04CCA1E6-32BB-EC45-B92C-B5173DB44AAF}" srcOrd="0" destOrd="0" presId="urn:microsoft.com/office/officeart/2005/8/layout/vList2"/>
    <dgm:cxn modelId="{E4824D86-0147-7049-AB1A-254F711667FA}" type="presOf" srcId="{BBB6BBC8-DC59-4BAA-91D5-7990C79D6A72}" destId="{60B51127-E32C-0845-BFA4-836B4C16EB4B}" srcOrd="0" destOrd="0" presId="urn:microsoft.com/office/officeart/2005/8/layout/vList2"/>
    <dgm:cxn modelId="{D79F79C7-DCCB-3942-8E6E-084C7EFB1791}" type="presOf" srcId="{21748963-EDA1-4651-BA1E-5FD0FAFBB79E}" destId="{24EC745E-47C6-7C41-8205-8D14E188E441}" srcOrd="0" destOrd="0" presId="urn:microsoft.com/office/officeart/2005/8/layout/vList2"/>
    <dgm:cxn modelId="{6BE455F9-A5A2-4D85-A2A9-223230F5CF02}" srcId="{BBB6BBC8-DC59-4BAA-91D5-7990C79D6A72}" destId="{D2BADD2B-EA60-4929-B0BC-8C8E94B49967}" srcOrd="2" destOrd="0" parTransId="{EBCD8025-0FF4-4EBC-81C0-2BB7376FCE43}" sibTransId="{22AA236D-2D26-4C46-A5AC-8B513BF04FF2}"/>
    <dgm:cxn modelId="{1758E6B3-5B68-054F-ADDB-51E4E08892CB}" type="presParOf" srcId="{60B51127-E32C-0845-BFA4-836B4C16EB4B}" destId="{04CCA1E6-32BB-EC45-B92C-B5173DB44AAF}" srcOrd="0" destOrd="0" presId="urn:microsoft.com/office/officeart/2005/8/layout/vList2"/>
    <dgm:cxn modelId="{69BDD743-8323-AB45-B61A-0C0518B10973}" type="presParOf" srcId="{60B51127-E32C-0845-BFA4-836B4C16EB4B}" destId="{420C8056-D2EE-6640-A2B5-C4F03FE6E927}" srcOrd="1" destOrd="0" presId="urn:microsoft.com/office/officeart/2005/8/layout/vList2"/>
    <dgm:cxn modelId="{CBD78786-BC73-3446-9180-D9B3209E2FF0}" type="presParOf" srcId="{60B51127-E32C-0845-BFA4-836B4C16EB4B}" destId="{00D10D17-92AB-224E-89FE-352F1FC58D07}" srcOrd="2" destOrd="0" presId="urn:microsoft.com/office/officeart/2005/8/layout/vList2"/>
    <dgm:cxn modelId="{A4D634F1-F935-FD45-8DAC-ECC052E59DC7}" type="presParOf" srcId="{60B51127-E32C-0845-BFA4-836B4C16EB4B}" destId="{3FDFC84D-C36E-D444-A3FF-4F942E5D9693}" srcOrd="3" destOrd="0" presId="urn:microsoft.com/office/officeart/2005/8/layout/vList2"/>
    <dgm:cxn modelId="{EEF3A0CE-C99E-B742-9E1A-B2C701C6E1FC}" type="presParOf" srcId="{60B51127-E32C-0845-BFA4-836B4C16EB4B}" destId="{AAA46967-24ED-3241-9333-C1A8F7E2FC68}" srcOrd="4" destOrd="0" presId="urn:microsoft.com/office/officeart/2005/8/layout/vList2"/>
    <dgm:cxn modelId="{403E36B5-28CC-2F4C-B76B-AE5E04752BA1}" type="presParOf" srcId="{60B51127-E32C-0845-BFA4-836B4C16EB4B}" destId="{52B18B6D-DB8F-9D4C-8CAE-7D71B0CD0105}" srcOrd="5" destOrd="0" presId="urn:microsoft.com/office/officeart/2005/8/layout/vList2"/>
    <dgm:cxn modelId="{0FEDD642-7AEC-5B40-9F2B-E2E187A60DA2}" type="presParOf" srcId="{60B51127-E32C-0845-BFA4-836B4C16EB4B}" destId="{24EC745E-47C6-7C41-8205-8D14E188E44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5C1B395-8B7B-4849-B088-84D360E6C1C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EEFCA36-2F40-477F-8C7F-D5FA46E81FD6}">
      <dgm:prSet/>
      <dgm:spPr/>
      <dgm:t>
        <a:bodyPr/>
        <a:lstStyle/>
        <a:p>
          <a:r>
            <a:rPr lang="en-US"/>
            <a:t>Varies with age.   “defined as a heart rate that is slower than what is considered normal for a child’s age”</a:t>
          </a:r>
        </a:p>
      </dgm:t>
    </dgm:pt>
    <dgm:pt modelId="{14D4C62D-18F8-4570-82B0-26A958ECB779}" type="parTrans" cxnId="{47E77BE1-84B4-4D04-ACDD-D729093EE392}">
      <dgm:prSet/>
      <dgm:spPr/>
      <dgm:t>
        <a:bodyPr/>
        <a:lstStyle/>
        <a:p>
          <a:endParaRPr lang="en-US"/>
        </a:p>
      </dgm:t>
    </dgm:pt>
    <dgm:pt modelId="{DA078FF0-9392-4C3F-8E85-F7CCF8024EB9}" type="sibTrans" cxnId="{47E77BE1-84B4-4D04-ACDD-D729093EE392}">
      <dgm:prSet/>
      <dgm:spPr/>
      <dgm:t>
        <a:bodyPr/>
        <a:lstStyle/>
        <a:p>
          <a:endParaRPr lang="en-US"/>
        </a:p>
      </dgm:t>
    </dgm:pt>
    <dgm:pt modelId="{3CFB26E8-20B4-4D39-A7D6-32C13C31EABB}">
      <dgm:prSet/>
      <dgm:spPr/>
      <dgm:t>
        <a:bodyPr/>
        <a:lstStyle/>
        <a:p>
          <a:r>
            <a:rPr lang="en-US"/>
            <a:t>Address only symptomatic bradycardia.</a:t>
          </a:r>
        </a:p>
      </dgm:t>
    </dgm:pt>
    <dgm:pt modelId="{F919FFCA-19EB-4A60-9F1F-A165BA0051E3}" type="parTrans" cxnId="{C9372873-CBE5-4AA0-911A-C1F0062B5926}">
      <dgm:prSet/>
      <dgm:spPr/>
      <dgm:t>
        <a:bodyPr/>
        <a:lstStyle/>
        <a:p>
          <a:endParaRPr lang="en-US"/>
        </a:p>
      </dgm:t>
    </dgm:pt>
    <dgm:pt modelId="{B27E6088-3A1F-4057-96C6-DC3E5DCFB16C}" type="sibTrans" cxnId="{C9372873-CBE5-4AA0-911A-C1F0062B5926}">
      <dgm:prSet/>
      <dgm:spPr/>
      <dgm:t>
        <a:bodyPr/>
        <a:lstStyle/>
        <a:p>
          <a:endParaRPr lang="en-US"/>
        </a:p>
      </dgm:t>
    </dgm:pt>
    <dgm:pt modelId="{1A3FF2F0-8123-46DC-BFE0-23EEDE8B2009}">
      <dgm:prSet/>
      <dgm:spPr/>
      <dgm:t>
        <a:bodyPr/>
        <a:lstStyle/>
        <a:p>
          <a:r>
            <a:rPr lang="en-US"/>
            <a:t>Low blood pressure and shock</a:t>
          </a:r>
        </a:p>
      </dgm:t>
    </dgm:pt>
    <dgm:pt modelId="{2BD2C5C2-65DB-41B8-8ABF-DAFE9FB40388}" type="parTrans" cxnId="{89A379BB-728A-49BD-9CF7-DC0B67828FBB}">
      <dgm:prSet/>
      <dgm:spPr/>
      <dgm:t>
        <a:bodyPr/>
        <a:lstStyle/>
        <a:p>
          <a:endParaRPr lang="en-US"/>
        </a:p>
      </dgm:t>
    </dgm:pt>
    <dgm:pt modelId="{12BE5033-75A3-414B-BA84-DEC9633F23D7}" type="sibTrans" cxnId="{89A379BB-728A-49BD-9CF7-DC0B67828FBB}">
      <dgm:prSet/>
      <dgm:spPr/>
      <dgm:t>
        <a:bodyPr/>
        <a:lstStyle/>
        <a:p>
          <a:endParaRPr lang="en-US"/>
        </a:p>
      </dgm:t>
    </dgm:pt>
    <dgm:pt modelId="{42703861-81FC-4731-AE76-C8035D52E465}">
      <dgm:prSet/>
      <dgm:spPr/>
      <dgm:t>
        <a:bodyPr/>
        <a:lstStyle/>
        <a:p>
          <a:r>
            <a:rPr lang="en-US"/>
            <a:t>Poor tissue perfusion</a:t>
          </a:r>
        </a:p>
      </dgm:t>
    </dgm:pt>
    <dgm:pt modelId="{465B4700-27CC-42CF-BEAE-51B03EC46DBA}" type="parTrans" cxnId="{46FA5339-DE77-4003-A488-58DF7D0E622D}">
      <dgm:prSet/>
      <dgm:spPr/>
      <dgm:t>
        <a:bodyPr/>
        <a:lstStyle/>
        <a:p>
          <a:endParaRPr lang="en-US"/>
        </a:p>
      </dgm:t>
    </dgm:pt>
    <dgm:pt modelId="{9E3BE016-8EC2-45E3-902C-8E69548D893C}" type="sibTrans" cxnId="{46FA5339-DE77-4003-A488-58DF7D0E622D}">
      <dgm:prSet/>
      <dgm:spPr/>
      <dgm:t>
        <a:bodyPr/>
        <a:lstStyle/>
        <a:p>
          <a:endParaRPr lang="en-US"/>
        </a:p>
      </dgm:t>
    </dgm:pt>
    <dgm:pt modelId="{09089723-EB19-46E8-9BBC-9131627069BB}">
      <dgm:prSet/>
      <dgm:spPr/>
      <dgm:t>
        <a:bodyPr/>
        <a:lstStyle/>
        <a:p>
          <a:r>
            <a:rPr lang="en-US"/>
            <a:t>Change in mental status</a:t>
          </a:r>
        </a:p>
      </dgm:t>
    </dgm:pt>
    <dgm:pt modelId="{1C1C3D17-8404-40F3-A2A4-A7B3187B523C}" type="parTrans" cxnId="{3BE8B11C-FA91-4581-93BA-1D02CB4857F4}">
      <dgm:prSet/>
      <dgm:spPr/>
      <dgm:t>
        <a:bodyPr/>
        <a:lstStyle/>
        <a:p>
          <a:endParaRPr lang="en-US"/>
        </a:p>
      </dgm:t>
    </dgm:pt>
    <dgm:pt modelId="{DD967F65-466C-435C-90FF-C522449064E8}" type="sibTrans" cxnId="{3BE8B11C-FA91-4581-93BA-1D02CB4857F4}">
      <dgm:prSet/>
      <dgm:spPr/>
      <dgm:t>
        <a:bodyPr/>
        <a:lstStyle/>
        <a:p>
          <a:endParaRPr lang="en-US"/>
        </a:p>
      </dgm:t>
    </dgm:pt>
    <dgm:pt modelId="{53AD9AAB-DB14-4CE5-A062-B48691ECE0FE}">
      <dgm:prSet/>
      <dgm:spPr/>
      <dgm:t>
        <a:bodyPr/>
        <a:lstStyle/>
        <a:p>
          <a:r>
            <a:rPr lang="en-US"/>
            <a:t>Symptomatic bradycardia and less than 60 in infants and small children: BEGIN CPR</a:t>
          </a:r>
        </a:p>
      </dgm:t>
    </dgm:pt>
    <dgm:pt modelId="{55D3DD43-04BC-4AB0-90A1-54C157D49CDF}" type="parTrans" cxnId="{6E8C5316-043F-4B75-BCE0-79C4ECD2B667}">
      <dgm:prSet/>
      <dgm:spPr/>
      <dgm:t>
        <a:bodyPr/>
        <a:lstStyle/>
        <a:p>
          <a:endParaRPr lang="en-US"/>
        </a:p>
      </dgm:t>
    </dgm:pt>
    <dgm:pt modelId="{B891376A-F0CD-4AA6-A980-B27E8C88E035}" type="sibTrans" cxnId="{6E8C5316-043F-4B75-BCE0-79C4ECD2B667}">
      <dgm:prSet/>
      <dgm:spPr/>
      <dgm:t>
        <a:bodyPr/>
        <a:lstStyle/>
        <a:p>
          <a:endParaRPr lang="en-US"/>
        </a:p>
      </dgm:t>
    </dgm:pt>
    <dgm:pt modelId="{C7F4E3AD-32FE-ED44-BF69-65E9F4469473}" type="pres">
      <dgm:prSet presAssocID="{35C1B395-8B7B-4849-B088-84D360E6C1CE}" presName="linear" presStyleCnt="0">
        <dgm:presLayoutVars>
          <dgm:animLvl val="lvl"/>
          <dgm:resizeHandles val="exact"/>
        </dgm:presLayoutVars>
      </dgm:prSet>
      <dgm:spPr/>
    </dgm:pt>
    <dgm:pt modelId="{7F992591-E429-9447-A5F2-BF56E2A7F145}" type="pres">
      <dgm:prSet presAssocID="{AEEFCA36-2F40-477F-8C7F-D5FA46E81FD6}" presName="parentText" presStyleLbl="node1" presStyleIdx="0" presStyleCnt="3">
        <dgm:presLayoutVars>
          <dgm:chMax val="0"/>
          <dgm:bulletEnabled val="1"/>
        </dgm:presLayoutVars>
      </dgm:prSet>
      <dgm:spPr/>
    </dgm:pt>
    <dgm:pt modelId="{EFEB6B77-618F-8641-86EE-C16E499F5D52}" type="pres">
      <dgm:prSet presAssocID="{DA078FF0-9392-4C3F-8E85-F7CCF8024EB9}" presName="spacer" presStyleCnt="0"/>
      <dgm:spPr/>
    </dgm:pt>
    <dgm:pt modelId="{4425F48C-8CB9-0D44-97ED-DEE54324BE34}" type="pres">
      <dgm:prSet presAssocID="{3CFB26E8-20B4-4D39-A7D6-32C13C31EABB}" presName="parentText" presStyleLbl="node1" presStyleIdx="1" presStyleCnt="3">
        <dgm:presLayoutVars>
          <dgm:chMax val="0"/>
          <dgm:bulletEnabled val="1"/>
        </dgm:presLayoutVars>
      </dgm:prSet>
      <dgm:spPr/>
    </dgm:pt>
    <dgm:pt modelId="{25433241-D6C1-034F-A333-281489224559}" type="pres">
      <dgm:prSet presAssocID="{3CFB26E8-20B4-4D39-A7D6-32C13C31EABB}" presName="childText" presStyleLbl="revTx" presStyleIdx="0" presStyleCnt="1">
        <dgm:presLayoutVars>
          <dgm:bulletEnabled val="1"/>
        </dgm:presLayoutVars>
      </dgm:prSet>
      <dgm:spPr/>
    </dgm:pt>
    <dgm:pt modelId="{2F1F260F-4132-3D48-A83F-089169F9F892}" type="pres">
      <dgm:prSet presAssocID="{53AD9AAB-DB14-4CE5-A062-B48691ECE0FE}" presName="parentText" presStyleLbl="node1" presStyleIdx="2" presStyleCnt="3">
        <dgm:presLayoutVars>
          <dgm:chMax val="0"/>
          <dgm:bulletEnabled val="1"/>
        </dgm:presLayoutVars>
      </dgm:prSet>
      <dgm:spPr/>
    </dgm:pt>
  </dgm:ptLst>
  <dgm:cxnLst>
    <dgm:cxn modelId="{6E8C5316-043F-4B75-BCE0-79C4ECD2B667}" srcId="{35C1B395-8B7B-4849-B088-84D360E6C1CE}" destId="{53AD9AAB-DB14-4CE5-A062-B48691ECE0FE}" srcOrd="2" destOrd="0" parTransId="{55D3DD43-04BC-4AB0-90A1-54C157D49CDF}" sibTransId="{B891376A-F0CD-4AA6-A980-B27E8C88E035}"/>
    <dgm:cxn modelId="{D7790918-0942-EF45-B7F5-70D954B75ACD}" type="presOf" srcId="{1A3FF2F0-8123-46DC-BFE0-23EEDE8B2009}" destId="{25433241-D6C1-034F-A333-281489224559}" srcOrd="0" destOrd="0" presId="urn:microsoft.com/office/officeart/2005/8/layout/vList2"/>
    <dgm:cxn modelId="{3BE8B11C-FA91-4581-93BA-1D02CB4857F4}" srcId="{3CFB26E8-20B4-4D39-A7D6-32C13C31EABB}" destId="{09089723-EB19-46E8-9BBC-9131627069BB}" srcOrd="2" destOrd="0" parTransId="{1C1C3D17-8404-40F3-A2A4-A7B3187B523C}" sibTransId="{DD967F65-466C-435C-90FF-C522449064E8}"/>
    <dgm:cxn modelId="{46FA5339-DE77-4003-A488-58DF7D0E622D}" srcId="{3CFB26E8-20B4-4D39-A7D6-32C13C31EABB}" destId="{42703861-81FC-4731-AE76-C8035D52E465}" srcOrd="1" destOrd="0" parTransId="{465B4700-27CC-42CF-BEAE-51B03EC46DBA}" sibTransId="{9E3BE016-8EC2-45E3-902C-8E69548D893C}"/>
    <dgm:cxn modelId="{7F26CA4F-B436-324D-A5DF-364419846D15}" type="presOf" srcId="{53AD9AAB-DB14-4CE5-A062-B48691ECE0FE}" destId="{2F1F260F-4132-3D48-A83F-089169F9F892}" srcOrd="0" destOrd="0" presId="urn:microsoft.com/office/officeart/2005/8/layout/vList2"/>
    <dgm:cxn modelId="{1C5DDB55-8DF9-1A4B-8BB0-9172CC8BD622}" type="presOf" srcId="{3CFB26E8-20B4-4D39-A7D6-32C13C31EABB}" destId="{4425F48C-8CB9-0D44-97ED-DEE54324BE34}" srcOrd="0" destOrd="0" presId="urn:microsoft.com/office/officeart/2005/8/layout/vList2"/>
    <dgm:cxn modelId="{AD9C756E-CAB3-1840-B683-7B19C774F685}" type="presOf" srcId="{AEEFCA36-2F40-477F-8C7F-D5FA46E81FD6}" destId="{7F992591-E429-9447-A5F2-BF56E2A7F145}" srcOrd="0" destOrd="0" presId="urn:microsoft.com/office/officeart/2005/8/layout/vList2"/>
    <dgm:cxn modelId="{C9372873-CBE5-4AA0-911A-C1F0062B5926}" srcId="{35C1B395-8B7B-4849-B088-84D360E6C1CE}" destId="{3CFB26E8-20B4-4D39-A7D6-32C13C31EABB}" srcOrd="1" destOrd="0" parTransId="{F919FFCA-19EB-4A60-9F1F-A165BA0051E3}" sibTransId="{B27E6088-3A1F-4057-96C6-DC3E5DCFB16C}"/>
    <dgm:cxn modelId="{C86E1C74-9C3B-E941-A8D8-EB6AA053CB4D}" type="presOf" srcId="{35C1B395-8B7B-4849-B088-84D360E6C1CE}" destId="{C7F4E3AD-32FE-ED44-BF69-65E9F4469473}" srcOrd="0" destOrd="0" presId="urn:microsoft.com/office/officeart/2005/8/layout/vList2"/>
    <dgm:cxn modelId="{C8CC4388-F8CE-854B-94F9-4EF233336471}" type="presOf" srcId="{09089723-EB19-46E8-9BBC-9131627069BB}" destId="{25433241-D6C1-034F-A333-281489224559}" srcOrd="0" destOrd="2" presId="urn:microsoft.com/office/officeart/2005/8/layout/vList2"/>
    <dgm:cxn modelId="{B65E47BB-6C37-6944-93F6-331F2C099BEA}" type="presOf" srcId="{42703861-81FC-4731-AE76-C8035D52E465}" destId="{25433241-D6C1-034F-A333-281489224559}" srcOrd="0" destOrd="1" presId="urn:microsoft.com/office/officeart/2005/8/layout/vList2"/>
    <dgm:cxn modelId="{89A379BB-728A-49BD-9CF7-DC0B67828FBB}" srcId="{3CFB26E8-20B4-4D39-A7D6-32C13C31EABB}" destId="{1A3FF2F0-8123-46DC-BFE0-23EEDE8B2009}" srcOrd="0" destOrd="0" parTransId="{2BD2C5C2-65DB-41B8-8ABF-DAFE9FB40388}" sibTransId="{12BE5033-75A3-414B-BA84-DEC9633F23D7}"/>
    <dgm:cxn modelId="{47E77BE1-84B4-4D04-ACDD-D729093EE392}" srcId="{35C1B395-8B7B-4849-B088-84D360E6C1CE}" destId="{AEEFCA36-2F40-477F-8C7F-D5FA46E81FD6}" srcOrd="0" destOrd="0" parTransId="{14D4C62D-18F8-4570-82B0-26A958ECB779}" sibTransId="{DA078FF0-9392-4C3F-8E85-F7CCF8024EB9}"/>
    <dgm:cxn modelId="{3CC55BB5-1A26-5247-87A8-D69DCEB3DC05}" type="presParOf" srcId="{C7F4E3AD-32FE-ED44-BF69-65E9F4469473}" destId="{7F992591-E429-9447-A5F2-BF56E2A7F145}" srcOrd="0" destOrd="0" presId="urn:microsoft.com/office/officeart/2005/8/layout/vList2"/>
    <dgm:cxn modelId="{76FA39A1-B2DB-624D-ACFD-7AC097BB1802}" type="presParOf" srcId="{C7F4E3AD-32FE-ED44-BF69-65E9F4469473}" destId="{EFEB6B77-618F-8641-86EE-C16E499F5D52}" srcOrd="1" destOrd="0" presId="urn:microsoft.com/office/officeart/2005/8/layout/vList2"/>
    <dgm:cxn modelId="{04DDE304-3795-8E4A-8A7F-24F1D846D364}" type="presParOf" srcId="{C7F4E3AD-32FE-ED44-BF69-65E9F4469473}" destId="{4425F48C-8CB9-0D44-97ED-DEE54324BE34}" srcOrd="2" destOrd="0" presId="urn:microsoft.com/office/officeart/2005/8/layout/vList2"/>
    <dgm:cxn modelId="{D910C90A-E944-CE43-9D56-D1EE52DD2E2D}" type="presParOf" srcId="{C7F4E3AD-32FE-ED44-BF69-65E9F4469473}" destId="{25433241-D6C1-034F-A333-281489224559}" srcOrd="3" destOrd="0" presId="urn:microsoft.com/office/officeart/2005/8/layout/vList2"/>
    <dgm:cxn modelId="{1BEDDBE1-9731-CF4D-875B-F09FE5219322}" type="presParOf" srcId="{C7F4E3AD-32FE-ED44-BF69-65E9F4469473}" destId="{2F1F260F-4132-3D48-A83F-089169F9F89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6E5CFD3-3E39-435D-B85D-EE38E2288F9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4A89CFF-F8FF-400D-9E7B-FC30637BC9D1}">
      <dgm:prSet/>
      <dgm:spPr/>
      <dgm:t>
        <a:bodyPr/>
        <a:lstStyle/>
        <a:p>
          <a:r>
            <a:rPr lang="en-US" i="1"/>
            <a:t>The primary goal of symptomatic bradycardia treatment is to make sure the heart is adequately pumping blood to the body (adequate perfusion).</a:t>
          </a:r>
          <a:endParaRPr lang="en-US"/>
        </a:p>
      </dgm:t>
    </dgm:pt>
    <dgm:pt modelId="{124E313A-27BC-4AD2-B495-A50CBB97B963}" type="parTrans" cxnId="{0BE52C88-7B49-4B0B-BDEF-91BFD7C87EA4}">
      <dgm:prSet/>
      <dgm:spPr/>
      <dgm:t>
        <a:bodyPr/>
        <a:lstStyle/>
        <a:p>
          <a:endParaRPr lang="en-US"/>
        </a:p>
      </dgm:t>
    </dgm:pt>
    <dgm:pt modelId="{EDAA9B20-6B7A-45F0-9CDA-CC3131CFDA2E}" type="sibTrans" cxnId="{0BE52C88-7B49-4B0B-BDEF-91BFD7C87EA4}">
      <dgm:prSet/>
      <dgm:spPr/>
      <dgm:t>
        <a:bodyPr/>
        <a:lstStyle/>
        <a:p>
          <a:endParaRPr lang="en-US"/>
        </a:p>
      </dgm:t>
    </dgm:pt>
    <dgm:pt modelId="{4C12D41C-A4A0-4F46-9D34-57E1DEFDDEC3}">
      <dgm:prSet/>
      <dgm:spPr/>
      <dgm:t>
        <a:bodyPr/>
        <a:lstStyle/>
        <a:p>
          <a:r>
            <a:rPr lang="en-US" i="1"/>
            <a:t>Treatment is not necessarily aimed at increasing the heart rate. Treatment should continue until symptoms/signs resolve.</a:t>
          </a:r>
          <a:endParaRPr lang="en-US"/>
        </a:p>
      </dgm:t>
    </dgm:pt>
    <dgm:pt modelId="{ACB4FE99-94C5-40FB-BA35-4636988CF343}" type="parTrans" cxnId="{ACC0D779-E6D6-426D-91C5-3FAA8D12ADC0}">
      <dgm:prSet/>
      <dgm:spPr/>
      <dgm:t>
        <a:bodyPr/>
        <a:lstStyle/>
        <a:p>
          <a:endParaRPr lang="en-US"/>
        </a:p>
      </dgm:t>
    </dgm:pt>
    <dgm:pt modelId="{02DBEFFF-D108-4F0C-9D22-D02DF4ED8473}" type="sibTrans" cxnId="{ACC0D779-E6D6-426D-91C5-3FAA8D12ADC0}">
      <dgm:prSet/>
      <dgm:spPr/>
      <dgm:t>
        <a:bodyPr/>
        <a:lstStyle/>
        <a:p>
          <a:endParaRPr lang="en-US"/>
        </a:p>
      </dgm:t>
    </dgm:pt>
    <dgm:pt modelId="{1DB1B252-C303-401B-9E07-4F0A35579602}">
      <dgm:prSet/>
      <dgm:spPr/>
      <dgm:t>
        <a:bodyPr/>
        <a:lstStyle/>
        <a:p>
          <a:r>
            <a:rPr lang="en-US" i="1"/>
            <a:t>If the person stops having a pulse, move to the Cardiac Arrest Protocol.</a:t>
          </a:r>
          <a:endParaRPr lang="en-US"/>
        </a:p>
      </dgm:t>
    </dgm:pt>
    <dgm:pt modelId="{1A7431A4-C975-4B81-85F3-B1D4C8EC7DA8}" type="parTrans" cxnId="{5B56E9A1-9DBC-4EFD-8502-8320CD6A38DC}">
      <dgm:prSet/>
      <dgm:spPr/>
      <dgm:t>
        <a:bodyPr/>
        <a:lstStyle/>
        <a:p>
          <a:endParaRPr lang="en-US"/>
        </a:p>
      </dgm:t>
    </dgm:pt>
    <dgm:pt modelId="{1E3C184E-F4D9-4297-8085-47EF83C20EF7}" type="sibTrans" cxnId="{5B56E9A1-9DBC-4EFD-8502-8320CD6A38DC}">
      <dgm:prSet/>
      <dgm:spPr/>
      <dgm:t>
        <a:bodyPr/>
        <a:lstStyle/>
        <a:p>
          <a:endParaRPr lang="en-US"/>
        </a:p>
      </dgm:t>
    </dgm:pt>
    <dgm:pt modelId="{BDE4726B-5AEA-464E-AA01-0501AE206459}">
      <dgm:prSet/>
      <dgm:spPr/>
      <dgm:t>
        <a:bodyPr/>
        <a:lstStyle/>
        <a:p>
          <a:r>
            <a:rPr lang="en-US" i="1"/>
            <a:t>Always consider the reversible causes of bradycardia in pediatrics and treat if possible.</a:t>
          </a:r>
          <a:endParaRPr lang="en-US"/>
        </a:p>
      </dgm:t>
    </dgm:pt>
    <dgm:pt modelId="{D6653CE6-889F-4892-8072-C89CBC219A50}" type="parTrans" cxnId="{B2196F97-115A-4C4E-8CDC-90F79ECC9314}">
      <dgm:prSet/>
      <dgm:spPr/>
      <dgm:t>
        <a:bodyPr/>
        <a:lstStyle/>
        <a:p>
          <a:endParaRPr lang="en-US"/>
        </a:p>
      </dgm:t>
    </dgm:pt>
    <dgm:pt modelId="{BAC6AD4B-28A6-4036-8DD7-87DF963AB613}" type="sibTrans" cxnId="{B2196F97-115A-4C4E-8CDC-90F79ECC9314}">
      <dgm:prSet/>
      <dgm:spPr/>
      <dgm:t>
        <a:bodyPr/>
        <a:lstStyle/>
        <a:p>
          <a:endParaRPr lang="en-US"/>
        </a:p>
      </dgm:t>
    </dgm:pt>
    <dgm:pt modelId="{46C526E0-F94E-4341-A4AD-D94EEE55F51F}">
      <dgm:prSet/>
      <dgm:spPr/>
      <dgm:t>
        <a:bodyPr/>
        <a:lstStyle/>
        <a:p>
          <a:r>
            <a:rPr lang="en-US" i="1"/>
            <a:t>Atropine in doses less than 0.1 mg may worsen bradycardia (paradoxical bradycardia).</a:t>
          </a:r>
          <a:endParaRPr lang="en-US"/>
        </a:p>
      </dgm:t>
    </dgm:pt>
    <dgm:pt modelId="{88DD246E-97DF-4DAD-BEEE-6BD1A6186C33}" type="parTrans" cxnId="{6150C745-3541-4B65-9D0A-BB06E7360FD2}">
      <dgm:prSet/>
      <dgm:spPr/>
      <dgm:t>
        <a:bodyPr/>
        <a:lstStyle/>
        <a:p>
          <a:endParaRPr lang="en-US"/>
        </a:p>
      </dgm:t>
    </dgm:pt>
    <dgm:pt modelId="{559D824F-0DC3-490C-AF2A-F49CA8A0CE5E}" type="sibTrans" cxnId="{6150C745-3541-4B65-9D0A-BB06E7360FD2}">
      <dgm:prSet/>
      <dgm:spPr/>
      <dgm:t>
        <a:bodyPr/>
        <a:lstStyle/>
        <a:p>
          <a:endParaRPr lang="en-US"/>
        </a:p>
      </dgm:t>
    </dgm:pt>
    <dgm:pt modelId="{144E8F79-CEC8-5545-B3DB-CA5F071E726A}" type="pres">
      <dgm:prSet presAssocID="{56E5CFD3-3E39-435D-B85D-EE38E2288F97}" presName="linear" presStyleCnt="0">
        <dgm:presLayoutVars>
          <dgm:animLvl val="lvl"/>
          <dgm:resizeHandles val="exact"/>
        </dgm:presLayoutVars>
      </dgm:prSet>
      <dgm:spPr/>
    </dgm:pt>
    <dgm:pt modelId="{2500701B-9A39-9444-8C17-6D40CDA9DEAE}" type="pres">
      <dgm:prSet presAssocID="{A4A89CFF-F8FF-400D-9E7B-FC30637BC9D1}" presName="parentText" presStyleLbl="node1" presStyleIdx="0" presStyleCnt="5">
        <dgm:presLayoutVars>
          <dgm:chMax val="0"/>
          <dgm:bulletEnabled val="1"/>
        </dgm:presLayoutVars>
      </dgm:prSet>
      <dgm:spPr/>
    </dgm:pt>
    <dgm:pt modelId="{6CEB69F6-C1AA-C94F-883B-F4B0A3B22385}" type="pres">
      <dgm:prSet presAssocID="{EDAA9B20-6B7A-45F0-9CDA-CC3131CFDA2E}" presName="spacer" presStyleCnt="0"/>
      <dgm:spPr/>
    </dgm:pt>
    <dgm:pt modelId="{2A07A848-0DFA-8B47-AFD5-1B8CE3C8C564}" type="pres">
      <dgm:prSet presAssocID="{4C12D41C-A4A0-4F46-9D34-57E1DEFDDEC3}" presName="parentText" presStyleLbl="node1" presStyleIdx="1" presStyleCnt="5">
        <dgm:presLayoutVars>
          <dgm:chMax val="0"/>
          <dgm:bulletEnabled val="1"/>
        </dgm:presLayoutVars>
      </dgm:prSet>
      <dgm:spPr/>
    </dgm:pt>
    <dgm:pt modelId="{F518BFF0-86F9-B54C-84BF-83222DFF8A69}" type="pres">
      <dgm:prSet presAssocID="{02DBEFFF-D108-4F0C-9D22-D02DF4ED8473}" presName="spacer" presStyleCnt="0"/>
      <dgm:spPr/>
    </dgm:pt>
    <dgm:pt modelId="{5C1A84E9-B3AF-FA42-A21C-B06803558B24}" type="pres">
      <dgm:prSet presAssocID="{1DB1B252-C303-401B-9E07-4F0A35579602}" presName="parentText" presStyleLbl="node1" presStyleIdx="2" presStyleCnt="5">
        <dgm:presLayoutVars>
          <dgm:chMax val="0"/>
          <dgm:bulletEnabled val="1"/>
        </dgm:presLayoutVars>
      </dgm:prSet>
      <dgm:spPr/>
    </dgm:pt>
    <dgm:pt modelId="{2FB89346-A686-524F-A4B5-6BAD39510429}" type="pres">
      <dgm:prSet presAssocID="{1E3C184E-F4D9-4297-8085-47EF83C20EF7}" presName="spacer" presStyleCnt="0"/>
      <dgm:spPr/>
    </dgm:pt>
    <dgm:pt modelId="{13B28AAA-69A8-C448-87AF-8E33689B3C7D}" type="pres">
      <dgm:prSet presAssocID="{BDE4726B-5AEA-464E-AA01-0501AE206459}" presName="parentText" presStyleLbl="node1" presStyleIdx="3" presStyleCnt="5">
        <dgm:presLayoutVars>
          <dgm:chMax val="0"/>
          <dgm:bulletEnabled val="1"/>
        </dgm:presLayoutVars>
      </dgm:prSet>
      <dgm:spPr/>
    </dgm:pt>
    <dgm:pt modelId="{3AE0E320-4B27-8249-849B-114F11E8D6A0}" type="pres">
      <dgm:prSet presAssocID="{BAC6AD4B-28A6-4036-8DD7-87DF963AB613}" presName="spacer" presStyleCnt="0"/>
      <dgm:spPr/>
    </dgm:pt>
    <dgm:pt modelId="{745C3FC7-2BB8-344D-9A97-CB7D627EF872}" type="pres">
      <dgm:prSet presAssocID="{46C526E0-F94E-4341-A4AD-D94EEE55F51F}" presName="parentText" presStyleLbl="node1" presStyleIdx="4" presStyleCnt="5">
        <dgm:presLayoutVars>
          <dgm:chMax val="0"/>
          <dgm:bulletEnabled val="1"/>
        </dgm:presLayoutVars>
      </dgm:prSet>
      <dgm:spPr/>
    </dgm:pt>
  </dgm:ptLst>
  <dgm:cxnLst>
    <dgm:cxn modelId="{ACCD9616-A5FA-3242-9C1B-1E6AA1D8AC7B}" type="presOf" srcId="{A4A89CFF-F8FF-400D-9E7B-FC30637BC9D1}" destId="{2500701B-9A39-9444-8C17-6D40CDA9DEAE}" srcOrd="0" destOrd="0" presId="urn:microsoft.com/office/officeart/2005/8/layout/vList2"/>
    <dgm:cxn modelId="{6150C745-3541-4B65-9D0A-BB06E7360FD2}" srcId="{56E5CFD3-3E39-435D-B85D-EE38E2288F97}" destId="{46C526E0-F94E-4341-A4AD-D94EEE55F51F}" srcOrd="4" destOrd="0" parTransId="{88DD246E-97DF-4DAD-BEEE-6BD1A6186C33}" sibTransId="{559D824F-0DC3-490C-AF2A-F49CA8A0CE5E}"/>
    <dgm:cxn modelId="{5996DA61-7E90-454F-B92B-072E61D80509}" type="presOf" srcId="{56E5CFD3-3E39-435D-B85D-EE38E2288F97}" destId="{144E8F79-CEC8-5545-B3DB-CA5F071E726A}" srcOrd="0" destOrd="0" presId="urn:microsoft.com/office/officeart/2005/8/layout/vList2"/>
    <dgm:cxn modelId="{E47F2B69-8A3A-0745-B432-5CEEF4F812EC}" type="presOf" srcId="{BDE4726B-5AEA-464E-AA01-0501AE206459}" destId="{13B28AAA-69A8-C448-87AF-8E33689B3C7D}" srcOrd="0" destOrd="0" presId="urn:microsoft.com/office/officeart/2005/8/layout/vList2"/>
    <dgm:cxn modelId="{ACC0D779-E6D6-426D-91C5-3FAA8D12ADC0}" srcId="{56E5CFD3-3E39-435D-B85D-EE38E2288F97}" destId="{4C12D41C-A4A0-4F46-9D34-57E1DEFDDEC3}" srcOrd="1" destOrd="0" parTransId="{ACB4FE99-94C5-40FB-BA35-4636988CF343}" sibTransId="{02DBEFFF-D108-4F0C-9D22-D02DF4ED8473}"/>
    <dgm:cxn modelId="{0BE52C88-7B49-4B0B-BDEF-91BFD7C87EA4}" srcId="{56E5CFD3-3E39-435D-B85D-EE38E2288F97}" destId="{A4A89CFF-F8FF-400D-9E7B-FC30637BC9D1}" srcOrd="0" destOrd="0" parTransId="{124E313A-27BC-4AD2-B495-A50CBB97B963}" sibTransId="{EDAA9B20-6B7A-45F0-9CDA-CC3131CFDA2E}"/>
    <dgm:cxn modelId="{B1728A90-2DCC-4E4C-A343-821B33923CF5}" type="presOf" srcId="{46C526E0-F94E-4341-A4AD-D94EEE55F51F}" destId="{745C3FC7-2BB8-344D-9A97-CB7D627EF872}" srcOrd="0" destOrd="0" presId="urn:microsoft.com/office/officeart/2005/8/layout/vList2"/>
    <dgm:cxn modelId="{B2196F97-115A-4C4E-8CDC-90F79ECC9314}" srcId="{56E5CFD3-3E39-435D-B85D-EE38E2288F97}" destId="{BDE4726B-5AEA-464E-AA01-0501AE206459}" srcOrd="3" destOrd="0" parTransId="{D6653CE6-889F-4892-8072-C89CBC219A50}" sibTransId="{BAC6AD4B-28A6-4036-8DD7-87DF963AB613}"/>
    <dgm:cxn modelId="{5B56E9A1-9DBC-4EFD-8502-8320CD6A38DC}" srcId="{56E5CFD3-3E39-435D-B85D-EE38E2288F97}" destId="{1DB1B252-C303-401B-9E07-4F0A35579602}" srcOrd="2" destOrd="0" parTransId="{1A7431A4-C975-4B81-85F3-B1D4C8EC7DA8}" sibTransId="{1E3C184E-F4D9-4297-8085-47EF83C20EF7}"/>
    <dgm:cxn modelId="{859FE0A8-1202-C244-852E-12F4327E225E}" type="presOf" srcId="{1DB1B252-C303-401B-9E07-4F0A35579602}" destId="{5C1A84E9-B3AF-FA42-A21C-B06803558B24}" srcOrd="0" destOrd="0" presId="urn:microsoft.com/office/officeart/2005/8/layout/vList2"/>
    <dgm:cxn modelId="{A7C96DAD-53A1-D047-BDB0-A387F1389D2E}" type="presOf" srcId="{4C12D41C-A4A0-4F46-9D34-57E1DEFDDEC3}" destId="{2A07A848-0DFA-8B47-AFD5-1B8CE3C8C564}" srcOrd="0" destOrd="0" presId="urn:microsoft.com/office/officeart/2005/8/layout/vList2"/>
    <dgm:cxn modelId="{D4F34361-840E-9346-930C-324B71F6B597}" type="presParOf" srcId="{144E8F79-CEC8-5545-B3DB-CA5F071E726A}" destId="{2500701B-9A39-9444-8C17-6D40CDA9DEAE}" srcOrd="0" destOrd="0" presId="urn:microsoft.com/office/officeart/2005/8/layout/vList2"/>
    <dgm:cxn modelId="{0C75CC03-8AAD-2B47-AE86-05C2BB592265}" type="presParOf" srcId="{144E8F79-CEC8-5545-B3DB-CA5F071E726A}" destId="{6CEB69F6-C1AA-C94F-883B-F4B0A3B22385}" srcOrd="1" destOrd="0" presId="urn:microsoft.com/office/officeart/2005/8/layout/vList2"/>
    <dgm:cxn modelId="{EF9F3058-5730-C34B-84F3-18967240FB73}" type="presParOf" srcId="{144E8F79-CEC8-5545-B3DB-CA5F071E726A}" destId="{2A07A848-0DFA-8B47-AFD5-1B8CE3C8C564}" srcOrd="2" destOrd="0" presId="urn:microsoft.com/office/officeart/2005/8/layout/vList2"/>
    <dgm:cxn modelId="{81F5D410-95B9-1842-98CF-9777751D98C9}" type="presParOf" srcId="{144E8F79-CEC8-5545-B3DB-CA5F071E726A}" destId="{F518BFF0-86F9-B54C-84BF-83222DFF8A69}" srcOrd="3" destOrd="0" presId="urn:microsoft.com/office/officeart/2005/8/layout/vList2"/>
    <dgm:cxn modelId="{66A4F00C-621F-E64F-A90E-9EC0F088564E}" type="presParOf" srcId="{144E8F79-CEC8-5545-B3DB-CA5F071E726A}" destId="{5C1A84E9-B3AF-FA42-A21C-B06803558B24}" srcOrd="4" destOrd="0" presId="urn:microsoft.com/office/officeart/2005/8/layout/vList2"/>
    <dgm:cxn modelId="{550AF00E-9D84-7D4A-989C-2131A71F90FD}" type="presParOf" srcId="{144E8F79-CEC8-5545-B3DB-CA5F071E726A}" destId="{2FB89346-A686-524F-A4B5-6BAD39510429}" srcOrd="5" destOrd="0" presId="urn:microsoft.com/office/officeart/2005/8/layout/vList2"/>
    <dgm:cxn modelId="{DABA1202-834B-5146-9537-7E748C5A3596}" type="presParOf" srcId="{144E8F79-CEC8-5545-B3DB-CA5F071E726A}" destId="{13B28AAA-69A8-C448-87AF-8E33689B3C7D}" srcOrd="6" destOrd="0" presId="urn:microsoft.com/office/officeart/2005/8/layout/vList2"/>
    <dgm:cxn modelId="{B9B3DE85-0787-A64C-A131-60776BD064BB}" type="presParOf" srcId="{144E8F79-CEC8-5545-B3DB-CA5F071E726A}" destId="{3AE0E320-4B27-8249-849B-114F11E8D6A0}" srcOrd="7" destOrd="0" presId="urn:microsoft.com/office/officeart/2005/8/layout/vList2"/>
    <dgm:cxn modelId="{5FCB328D-35F3-7F46-80C1-1F327A214E0F}" type="presParOf" srcId="{144E8F79-CEC8-5545-B3DB-CA5F071E726A}" destId="{745C3FC7-2BB8-344D-9A97-CB7D627EF87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E1B650A-7903-4742-B92A-1F738E978003}"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E2F36C84-4336-4B43-BA9A-EA8207E6990E}">
      <dgm:prSet/>
      <dgm:spPr/>
      <dgm:t>
        <a:bodyPr/>
        <a:lstStyle/>
        <a:p>
          <a:r>
            <a:rPr lang="en-US" i="1"/>
            <a:t>Signs and symptoms of tachycardia</a:t>
          </a:r>
          <a:endParaRPr lang="en-US"/>
        </a:p>
      </dgm:t>
    </dgm:pt>
    <dgm:pt modelId="{D71ABB0E-AE30-4407-AD6A-656E79913D18}" type="parTrans" cxnId="{76B14EF9-0B3A-4813-8217-5F72EE0B5C23}">
      <dgm:prSet/>
      <dgm:spPr/>
      <dgm:t>
        <a:bodyPr/>
        <a:lstStyle/>
        <a:p>
          <a:endParaRPr lang="en-US"/>
        </a:p>
      </dgm:t>
    </dgm:pt>
    <dgm:pt modelId="{0B9F12C6-43D1-4A45-8509-1CCA7B7FFC92}" type="sibTrans" cxnId="{76B14EF9-0B3A-4813-8217-5F72EE0B5C23}">
      <dgm:prSet/>
      <dgm:spPr/>
      <dgm:t>
        <a:bodyPr/>
        <a:lstStyle/>
        <a:p>
          <a:endParaRPr lang="en-US"/>
        </a:p>
      </dgm:t>
    </dgm:pt>
    <dgm:pt modelId="{D9708020-2F00-4722-A0A9-EB6D5AFD36EE}">
      <dgm:prSet/>
      <dgm:spPr/>
      <dgm:t>
        <a:bodyPr/>
        <a:lstStyle/>
        <a:p>
          <a:r>
            <a:rPr lang="en-US"/>
            <a:t>• Respiratory distress/failure </a:t>
          </a:r>
        </a:p>
      </dgm:t>
    </dgm:pt>
    <dgm:pt modelId="{52FA017C-E585-4AB5-B0E0-69E4EC35365F}" type="parTrans" cxnId="{30F12B79-D01A-4D12-AE63-07231822257E}">
      <dgm:prSet/>
      <dgm:spPr/>
      <dgm:t>
        <a:bodyPr/>
        <a:lstStyle/>
        <a:p>
          <a:endParaRPr lang="en-US"/>
        </a:p>
      </dgm:t>
    </dgm:pt>
    <dgm:pt modelId="{4E3ECF34-445A-470F-9371-F4557769D7A7}" type="sibTrans" cxnId="{30F12B79-D01A-4D12-AE63-07231822257E}">
      <dgm:prSet/>
      <dgm:spPr/>
      <dgm:t>
        <a:bodyPr/>
        <a:lstStyle/>
        <a:p>
          <a:endParaRPr lang="en-US"/>
        </a:p>
      </dgm:t>
    </dgm:pt>
    <dgm:pt modelId="{4A7D8B4C-564A-4DBE-8FF4-B534FB1ACB66}">
      <dgm:prSet/>
      <dgm:spPr/>
      <dgm:t>
        <a:bodyPr/>
        <a:lstStyle/>
        <a:p>
          <a:r>
            <a:rPr lang="en-US"/>
            <a:t>• Poor tissue perfusion (e.g. low urine output) </a:t>
          </a:r>
        </a:p>
      </dgm:t>
    </dgm:pt>
    <dgm:pt modelId="{A7D0732D-B3BD-418E-BFD9-6DFDB9298456}" type="parTrans" cxnId="{0875D21C-D74F-484E-8236-61E7ADB2B54B}">
      <dgm:prSet/>
      <dgm:spPr/>
      <dgm:t>
        <a:bodyPr/>
        <a:lstStyle/>
        <a:p>
          <a:endParaRPr lang="en-US"/>
        </a:p>
      </dgm:t>
    </dgm:pt>
    <dgm:pt modelId="{CDDEE744-77CB-451E-9F02-15CC6ACB2CC0}" type="sibTrans" cxnId="{0875D21C-D74F-484E-8236-61E7ADB2B54B}">
      <dgm:prSet/>
      <dgm:spPr/>
      <dgm:t>
        <a:bodyPr/>
        <a:lstStyle/>
        <a:p>
          <a:endParaRPr lang="en-US"/>
        </a:p>
      </dgm:t>
    </dgm:pt>
    <dgm:pt modelId="{B04E8442-93D5-4D50-B39B-8D4127B9C790}">
      <dgm:prSet/>
      <dgm:spPr/>
      <dgm:t>
        <a:bodyPr/>
        <a:lstStyle/>
        <a:p>
          <a:r>
            <a:rPr lang="en-US"/>
            <a:t>• Altered mental state </a:t>
          </a:r>
        </a:p>
      </dgm:t>
    </dgm:pt>
    <dgm:pt modelId="{65AF26FE-74DC-4EF9-8786-94F133AF33F7}" type="parTrans" cxnId="{EFCA9436-3851-49A9-86E5-C95162EF705A}">
      <dgm:prSet/>
      <dgm:spPr/>
      <dgm:t>
        <a:bodyPr/>
        <a:lstStyle/>
        <a:p>
          <a:endParaRPr lang="en-US"/>
        </a:p>
      </dgm:t>
    </dgm:pt>
    <dgm:pt modelId="{2A0BF1C7-35ED-48A9-A768-F39E19E04EF6}" type="sibTrans" cxnId="{EFCA9436-3851-49A9-86E5-C95162EF705A}">
      <dgm:prSet/>
      <dgm:spPr/>
      <dgm:t>
        <a:bodyPr/>
        <a:lstStyle/>
        <a:p>
          <a:endParaRPr lang="en-US"/>
        </a:p>
      </dgm:t>
    </dgm:pt>
    <dgm:pt modelId="{FF5B5AAF-0914-4C14-AA8F-5CDD40622F92}">
      <dgm:prSet/>
      <dgm:spPr/>
      <dgm:t>
        <a:bodyPr/>
        <a:lstStyle/>
        <a:p>
          <a:r>
            <a:rPr lang="en-US"/>
            <a:t>• Pulmonary edema/congestion </a:t>
          </a:r>
        </a:p>
      </dgm:t>
    </dgm:pt>
    <dgm:pt modelId="{906B22CB-7AAC-4A3B-8D5E-602B37991994}" type="parTrans" cxnId="{7448B48D-6738-45E8-B788-BCD56B55AE95}">
      <dgm:prSet/>
      <dgm:spPr/>
      <dgm:t>
        <a:bodyPr/>
        <a:lstStyle/>
        <a:p>
          <a:endParaRPr lang="en-US"/>
        </a:p>
      </dgm:t>
    </dgm:pt>
    <dgm:pt modelId="{EF208C74-B1AC-4375-94AB-D81471BA6F7E}" type="sibTrans" cxnId="{7448B48D-6738-45E8-B788-BCD56B55AE95}">
      <dgm:prSet/>
      <dgm:spPr/>
      <dgm:t>
        <a:bodyPr/>
        <a:lstStyle/>
        <a:p>
          <a:endParaRPr lang="en-US"/>
        </a:p>
      </dgm:t>
    </dgm:pt>
    <dgm:pt modelId="{ED2196D7-253E-45E9-9050-BA88896CBF41}">
      <dgm:prSet/>
      <dgm:spPr/>
      <dgm:t>
        <a:bodyPr/>
        <a:lstStyle/>
        <a:p>
          <a:r>
            <a:rPr lang="en-US" dirty="0"/>
            <a:t>• Weak, rapid pulse </a:t>
          </a:r>
        </a:p>
      </dgm:t>
    </dgm:pt>
    <dgm:pt modelId="{4BF30D73-175D-400B-8BB5-B879E79D2D69}" type="parTrans" cxnId="{5B73D322-7C5C-44A3-891B-1B20ABD4D3E2}">
      <dgm:prSet/>
      <dgm:spPr/>
      <dgm:t>
        <a:bodyPr/>
        <a:lstStyle/>
        <a:p>
          <a:endParaRPr lang="en-US"/>
        </a:p>
      </dgm:t>
    </dgm:pt>
    <dgm:pt modelId="{EA8A5ADB-009A-4462-BF21-97C721FD3C3C}" type="sibTrans" cxnId="{5B73D322-7C5C-44A3-891B-1B20ABD4D3E2}">
      <dgm:prSet/>
      <dgm:spPr/>
      <dgm:t>
        <a:bodyPr/>
        <a:lstStyle/>
        <a:p>
          <a:endParaRPr lang="en-US"/>
        </a:p>
      </dgm:t>
    </dgm:pt>
    <dgm:pt modelId="{9AEC59C9-2C4D-F048-94DA-5B922EE0F680}" type="pres">
      <dgm:prSet presAssocID="{9E1B650A-7903-4742-B92A-1F738E978003}" presName="vert0" presStyleCnt="0">
        <dgm:presLayoutVars>
          <dgm:dir/>
          <dgm:animOne val="branch"/>
          <dgm:animLvl val="lvl"/>
        </dgm:presLayoutVars>
      </dgm:prSet>
      <dgm:spPr/>
    </dgm:pt>
    <dgm:pt modelId="{63031C94-34BA-2448-8D23-1AD1D02A5863}" type="pres">
      <dgm:prSet presAssocID="{E2F36C84-4336-4B43-BA9A-EA8207E6990E}" presName="thickLine" presStyleLbl="alignNode1" presStyleIdx="0" presStyleCnt="6"/>
      <dgm:spPr/>
    </dgm:pt>
    <dgm:pt modelId="{4762A6F8-CA53-FF42-8143-BF22B3EBFAF4}" type="pres">
      <dgm:prSet presAssocID="{E2F36C84-4336-4B43-BA9A-EA8207E6990E}" presName="horz1" presStyleCnt="0"/>
      <dgm:spPr/>
    </dgm:pt>
    <dgm:pt modelId="{D51364C0-3A82-1F44-A4C9-1C0A418FD6AF}" type="pres">
      <dgm:prSet presAssocID="{E2F36C84-4336-4B43-BA9A-EA8207E6990E}" presName="tx1" presStyleLbl="revTx" presStyleIdx="0" presStyleCnt="6"/>
      <dgm:spPr/>
    </dgm:pt>
    <dgm:pt modelId="{9F7F105B-0F6F-3045-9DA7-4E2308AF7DE9}" type="pres">
      <dgm:prSet presAssocID="{E2F36C84-4336-4B43-BA9A-EA8207E6990E}" presName="vert1" presStyleCnt="0"/>
      <dgm:spPr/>
    </dgm:pt>
    <dgm:pt modelId="{FF80E509-3A0C-CF44-9A2A-F158ADA3C2AB}" type="pres">
      <dgm:prSet presAssocID="{D9708020-2F00-4722-A0A9-EB6D5AFD36EE}" presName="thickLine" presStyleLbl="alignNode1" presStyleIdx="1" presStyleCnt="6"/>
      <dgm:spPr/>
    </dgm:pt>
    <dgm:pt modelId="{656E4CA5-3745-2F47-A2CD-5DB2C7452F6A}" type="pres">
      <dgm:prSet presAssocID="{D9708020-2F00-4722-A0A9-EB6D5AFD36EE}" presName="horz1" presStyleCnt="0"/>
      <dgm:spPr/>
    </dgm:pt>
    <dgm:pt modelId="{AA39BC70-47D8-844F-9980-5EFDCEFA841A}" type="pres">
      <dgm:prSet presAssocID="{D9708020-2F00-4722-A0A9-EB6D5AFD36EE}" presName="tx1" presStyleLbl="revTx" presStyleIdx="1" presStyleCnt="6"/>
      <dgm:spPr/>
    </dgm:pt>
    <dgm:pt modelId="{0A444441-4A92-0043-A110-04ABDF45AFCE}" type="pres">
      <dgm:prSet presAssocID="{D9708020-2F00-4722-A0A9-EB6D5AFD36EE}" presName="vert1" presStyleCnt="0"/>
      <dgm:spPr/>
    </dgm:pt>
    <dgm:pt modelId="{BC137F72-0895-C24B-81F4-38E7165CC4B1}" type="pres">
      <dgm:prSet presAssocID="{4A7D8B4C-564A-4DBE-8FF4-B534FB1ACB66}" presName="thickLine" presStyleLbl="alignNode1" presStyleIdx="2" presStyleCnt="6"/>
      <dgm:spPr/>
    </dgm:pt>
    <dgm:pt modelId="{51C8E640-4E8E-8149-91E5-BFD289768869}" type="pres">
      <dgm:prSet presAssocID="{4A7D8B4C-564A-4DBE-8FF4-B534FB1ACB66}" presName="horz1" presStyleCnt="0"/>
      <dgm:spPr/>
    </dgm:pt>
    <dgm:pt modelId="{0072303B-4BF7-414D-A318-9B272FAAC658}" type="pres">
      <dgm:prSet presAssocID="{4A7D8B4C-564A-4DBE-8FF4-B534FB1ACB66}" presName="tx1" presStyleLbl="revTx" presStyleIdx="2" presStyleCnt="6"/>
      <dgm:spPr/>
    </dgm:pt>
    <dgm:pt modelId="{35A0C03F-730F-5145-BC11-C73464964916}" type="pres">
      <dgm:prSet presAssocID="{4A7D8B4C-564A-4DBE-8FF4-B534FB1ACB66}" presName="vert1" presStyleCnt="0"/>
      <dgm:spPr/>
    </dgm:pt>
    <dgm:pt modelId="{D16F4FAF-FADC-CD44-A6F7-533015FD4D11}" type="pres">
      <dgm:prSet presAssocID="{B04E8442-93D5-4D50-B39B-8D4127B9C790}" presName="thickLine" presStyleLbl="alignNode1" presStyleIdx="3" presStyleCnt="6"/>
      <dgm:spPr/>
    </dgm:pt>
    <dgm:pt modelId="{219D60DB-AEF2-974C-91DA-A436C6A95B0A}" type="pres">
      <dgm:prSet presAssocID="{B04E8442-93D5-4D50-B39B-8D4127B9C790}" presName="horz1" presStyleCnt="0"/>
      <dgm:spPr/>
    </dgm:pt>
    <dgm:pt modelId="{460F8180-7E4D-604D-A148-24272C9FA38B}" type="pres">
      <dgm:prSet presAssocID="{B04E8442-93D5-4D50-B39B-8D4127B9C790}" presName="tx1" presStyleLbl="revTx" presStyleIdx="3" presStyleCnt="6"/>
      <dgm:spPr/>
    </dgm:pt>
    <dgm:pt modelId="{C9957FC6-EB0D-D245-B5EB-856687075D3A}" type="pres">
      <dgm:prSet presAssocID="{B04E8442-93D5-4D50-B39B-8D4127B9C790}" presName="vert1" presStyleCnt="0"/>
      <dgm:spPr/>
    </dgm:pt>
    <dgm:pt modelId="{CC3C3EFA-0053-C344-949D-D06E8D8D44FC}" type="pres">
      <dgm:prSet presAssocID="{FF5B5AAF-0914-4C14-AA8F-5CDD40622F92}" presName="thickLine" presStyleLbl="alignNode1" presStyleIdx="4" presStyleCnt="6"/>
      <dgm:spPr/>
    </dgm:pt>
    <dgm:pt modelId="{57A32E16-00C9-9046-BFC4-EFA391CF2E16}" type="pres">
      <dgm:prSet presAssocID="{FF5B5AAF-0914-4C14-AA8F-5CDD40622F92}" presName="horz1" presStyleCnt="0"/>
      <dgm:spPr/>
    </dgm:pt>
    <dgm:pt modelId="{5CCCD2F2-A738-EF47-AB36-09702B9849BD}" type="pres">
      <dgm:prSet presAssocID="{FF5B5AAF-0914-4C14-AA8F-5CDD40622F92}" presName="tx1" presStyleLbl="revTx" presStyleIdx="4" presStyleCnt="6"/>
      <dgm:spPr/>
    </dgm:pt>
    <dgm:pt modelId="{D12BC43B-628B-234B-AE30-2C14753A5C03}" type="pres">
      <dgm:prSet presAssocID="{FF5B5AAF-0914-4C14-AA8F-5CDD40622F92}" presName="vert1" presStyleCnt="0"/>
      <dgm:spPr/>
    </dgm:pt>
    <dgm:pt modelId="{049AD2CC-A5BA-9444-8931-6690361D171F}" type="pres">
      <dgm:prSet presAssocID="{ED2196D7-253E-45E9-9050-BA88896CBF41}" presName="thickLine" presStyleLbl="alignNode1" presStyleIdx="5" presStyleCnt="6"/>
      <dgm:spPr/>
    </dgm:pt>
    <dgm:pt modelId="{DFD4B54D-AAF3-F743-AB21-6D5020C6FB24}" type="pres">
      <dgm:prSet presAssocID="{ED2196D7-253E-45E9-9050-BA88896CBF41}" presName="horz1" presStyleCnt="0"/>
      <dgm:spPr/>
    </dgm:pt>
    <dgm:pt modelId="{53519231-3376-0944-B21D-74DFFC39E2E3}" type="pres">
      <dgm:prSet presAssocID="{ED2196D7-253E-45E9-9050-BA88896CBF41}" presName="tx1" presStyleLbl="revTx" presStyleIdx="5" presStyleCnt="6"/>
      <dgm:spPr/>
    </dgm:pt>
    <dgm:pt modelId="{ABE02DD7-22BE-9340-AC8B-C12CAC7ED8C9}" type="pres">
      <dgm:prSet presAssocID="{ED2196D7-253E-45E9-9050-BA88896CBF41}" presName="vert1" presStyleCnt="0"/>
      <dgm:spPr/>
    </dgm:pt>
  </dgm:ptLst>
  <dgm:cxnLst>
    <dgm:cxn modelId="{33999713-9F10-2D4E-A607-3D2F07E633C2}" type="presOf" srcId="{FF5B5AAF-0914-4C14-AA8F-5CDD40622F92}" destId="{5CCCD2F2-A738-EF47-AB36-09702B9849BD}" srcOrd="0" destOrd="0" presId="urn:microsoft.com/office/officeart/2008/layout/LinedList"/>
    <dgm:cxn modelId="{0875D21C-D74F-484E-8236-61E7ADB2B54B}" srcId="{9E1B650A-7903-4742-B92A-1F738E978003}" destId="{4A7D8B4C-564A-4DBE-8FF4-B534FB1ACB66}" srcOrd="2" destOrd="0" parTransId="{A7D0732D-B3BD-418E-BFD9-6DFDB9298456}" sibTransId="{CDDEE744-77CB-451E-9F02-15CC6ACB2CC0}"/>
    <dgm:cxn modelId="{5B73D322-7C5C-44A3-891B-1B20ABD4D3E2}" srcId="{9E1B650A-7903-4742-B92A-1F738E978003}" destId="{ED2196D7-253E-45E9-9050-BA88896CBF41}" srcOrd="5" destOrd="0" parTransId="{4BF30D73-175D-400B-8BB5-B879E79D2D69}" sibTransId="{EA8A5ADB-009A-4462-BF21-97C721FD3C3C}"/>
    <dgm:cxn modelId="{EFCA9436-3851-49A9-86E5-C95162EF705A}" srcId="{9E1B650A-7903-4742-B92A-1F738E978003}" destId="{B04E8442-93D5-4D50-B39B-8D4127B9C790}" srcOrd="3" destOrd="0" parTransId="{65AF26FE-74DC-4EF9-8786-94F133AF33F7}" sibTransId="{2A0BF1C7-35ED-48A9-A768-F39E19E04EF6}"/>
    <dgm:cxn modelId="{68D9245F-3DE7-3D4A-AED9-67A5FDDCD86D}" type="presOf" srcId="{D9708020-2F00-4722-A0A9-EB6D5AFD36EE}" destId="{AA39BC70-47D8-844F-9980-5EFDCEFA841A}" srcOrd="0" destOrd="0" presId="urn:microsoft.com/office/officeart/2008/layout/LinedList"/>
    <dgm:cxn modelId="{30F12B79-D01A-4D12-AE63-07231822257E}" srcId="{9E1B650A-7903-4742-B92A-1F738E978003}" destId="{D9708020-2F00-4722-A0A9-EB6D5AFD36EE}" srcOrd="1" destOrd="0" parTransId="{52FA017C-E585-4AB5-B0E0-69E4EC35365F}" sibTransId="{4E3ECF34-445A-470F-9371-F4557769D7A7}"/>
    <dgm:cxn modelId="{0860FC81-83E1-3848-8094-5A8D8C19B559}" type="presOf" srcId="{9E1B650A-7903-4742-B92A-1F738E978003}" destId="{9AEC59C9-2C4D-F048-94DA-5B922EE0F680}" srcOrd="0" destOrd="0" presId="urn:microsoft.com/office/officeart/2008/layout/LinedList"/>
    <dgm:cxn modelId="{7448B48D-6738-45E8-B788-BCD56B55AE95}" srcId="{9E1B650A-7903-4742-B92A-1F738E978003}" destId="{FF5B5AAF-0914-4C14-AA8F-5CDD40622F92}" srcOrd="4" destOrd="0" parTransId="{906B22CB-7AAC-4A3B-8D5E-602B37991994}" sibTransId="{EF208C74-B1AC-4375-94AB-D81471BA6F7E}"/>
    <dgm:cxn modelId="{59392198-3F69-1447-A10E-691B9AA8B76C}" type="presOf" srcId="{4A7D8B4C-564A-4DBE-8FF4-B534FB1ACB66}" destId="{0072303B-4BF7-414D-A318-9B272FAAC658}" srcOrd="0" destOrd="0" presId="urn:microsoft.com/office/officeart/2008/layout/LinedList"/>
    <dgm:cxn modelId="{D1C64FA0-B681-1348-9272-4D3AFE0B29F9}" type="presOf" srcId="{B04E8442-93D5-4D50-B39B-8D4127B9C790}" destId="{460F8180-7E4D-604D-A148-24272C9FA38B}" srcOrd="0" destOrd="0" presId="urn:microsoft.com/office/officeart/2008/layout/LinedList"/>
    <dgm:cxn modelId="{553C16B9-13CF-D643-8F33-FBE6EFDCF629}" type="presOf" srcId="{ED2196D7-253E-45E9-9050-BA88896CBF41}" destId="{53519231-3376-0944-B21D-74DFFC39E2E3}" srcOrd="0" destOrd="0" presId="urn:microsoft.com/office/officeart/2008/layout/LinedList"/>
    <dgm:cxn modelId="{8586DDE5-9B76-3841-809F-C9558E720C3E}" type="presOf" srcId="{E2F36C84-4336-4B43-BA9A-EA8207E6990E}" destId="{D51364C0-3A82-1F44-A4C9-1C0A418FD6AF}" srcOrd="0" destOrd="0" presId="urn:microsoft.com/office/officeart/2008/layout/LinedList"/>
    <dgm:cxn modelId="{76B14EF9-0B3A-4813-8217-5F72EE0B5C23}" srcId="{9E1B650A-7903-4742-B92A-1F738E978003}" destId="{E2F36C84-4336-4B43-BA9A-EA8207E6990E}" srcOrd="0" destOrd="0" parTransId="{D71ABB0E-AE30-4407-AD6A-656E79913D18}" sibTransId="{0B9F12C6-43D1-4A45-8509-1CCA7B7FFC92}"/>
    <dgm:cxn modelId="{F91784B0-100B-3849-85BE-46FA501495F9}" type="presParOf" srcId="{9AEC59C9-2C4D-F048-94DA-5B922EE0F680}" destId="{63031C94-34BA-2448-8D23-1AD1D02A5863}" srcOrd="0" destOrd="0" presId="urn:microsoft.com/office/officeart/2008/layout/LinedList"/>
    <dgm:cxn modelId="{560307A7-5EDD-404D-9BB3-D957992F499B}" type="presParOf" srcId="{9AEC59C9-2C4D-F048-94DA-5B922EE0F680}" destId="{4762A6F8-CA53-FF42-8143-BF22B3EBFAF4}" srcOrd="1" destOrd="0" presId="urn:microsoft.com/office/officeart/2008/layout/LinedList"/>
    <dgm:cxn modelId="{90223970-DCB0-A84F-BC4B-0552E273C9D2}" type="presParOf" srcId="{4762A6F8-CA53-FF42-8143-BF22B3EBFAF4}" destId="{D51364C0-3A82-1F44-A4C9-1C0A418FD6AF}" srcOrd="0" destOrd="0" presId="urn:microsoft.com/office/officeart/2008/layout/LinedList"/>
    <dgm:cxn modelId="{B7425B06-68C3-D943-A52F-E287D52ADD97}" type="presParOf" srcId="{4762A6F8-CA53-FF42-8143-BF22B3EBFAF4}" destId="{9F7F105B-0F6F-3045-9DA7-4E2308AF7DE9}" srcOrd="1" destOrd="0" presId="urn:microsoft.com/office/officeart/2008/layout/LinedList"/>
    <dgm:cxn modelId="{43CECAE3-8079-0549-9C8F-2B6225683167}" type="presParOf" srcId="{9AEC59C9-2C4D-F048-94DA-5B922EE0F680}" destId="{FF80E509-3A0C-CF44-9A2A-F158ADA3C2AB}" srcOrd="2" destOrd="0" presId="urn:microsoft.com/office/officeart/2008/layout/LinedList"/>
    <dgm:cxn modelId="{3E7282CE-759C-114F-95D5-149936A253E8}" type="presParOf" srcId="{9AEC59C9-2C4D-F048-94DA-5B922EE0F680}" destId="{656E4CA5-3745-2F47-A2CD-5DB2C7452F6A}" srcOrd="3" destOrd="0" presId="urn:microsoft.com/office/officeart/2008/layout/LinedList"/>
    <dgm:cxn modelId="{28B21338-E0D2-464F-9DF7-07CA6922C794}" type="presParOf" srcId="{656E4CA5-3745-2F47-A2CD-5DB2C7452F6A}" destId="{AA39BC70-47D8-844F-9980-5EFDCEFA841A}" srcOrd="0" destOrd="0" presId="urn:microsoft.com/office/officeart/2008/layout/LinedList"/>
    <dgm:cxn modelId="{DF81FC09-C7F6-2647-A4CA-3DC2B4150CCC}" type="presParOf" srcId="{656E4CA5-3745-2F47-A2CD-5DB2C7452F6A}" destId="{0A444441-4A92-0043-A110-04ABDF45AFCE}" srcOrd="1" destOrd="0" presId="urn:microsoft.com/office/officeart/2008/layout/LinedList"/>
    <dgm:cxn modelId="{071B9CFE-C9C8-E247-90B1-57A87F5E6FAA}" type="presParOf" srcId="{9AEC59C9-2C4D-F048-94DA-5B922EE0F680}" destId="{BC137F72-0895-C24B-81F4-38E7165CC4B1}" srcOrd="4" destOrd="0" presId="urn:microsoft.com/office/officeart/2008/layout/LinedList"/>
    <dgm:cxn modelId="{20F988DA-4900-0349-9B98-3401EA19C854}" type="presParOf" srcId="{9AEC59C9-2C4D-F048-94DA-5B922EE0F680}" destId="{51C8E640-4E8E-8149-91E5-BFD289768869}" srcOrd="5" destOrd="0" presId="urn:microsoft.com/office/officeart/2008/layout/LinedList"/>
    <dgm:cxn modelId="{BCE600F9-A1C5-3246-AA58-D223337BA008}" type="presParOf" srcId="{51C8E640-4E8E-8149-91E5-BFD289768869}" destId="{0072303B-4BF7-414D-A318-9B272FAAC658}" srcOrd="0" destOrd="0" presId="urn:microsoft.com/office/officeart/2008/layout/LinedList"/>
    <dgm:cxn modelId="{A66EFCBA-41B7-B94F-8B79-D7C6EB2E815A}" type="presParOf" srcId="{51C8E640-4E8E-8149-91E5-BFD289768869}" destId="{35A0C03F-730F-5145-BC11-C73464964916}" srcOrd="1" destOrd="0" presId="urn:microsoft.com/office/officeart/2008/layout/LinedList"/>
    <dgm:cxn modelId="{33F1B22C-01F4-1549-9587-906E40195313}" type="presParOf" srcId="{9AEC59C9-2C4D-F048-94DA-5B922EE0F680}" destId="{D16F4FAF-FADC-CD44-A6F7-533015FD4D11}" srcOrd="6" destOrd="0" presId="urn:microsoft.com/office/officeart/2008/layout/LinedList"/>
    <dgm:cxn modelId="{CD74B63C-699C-AB47-BD33-E94626C75EBE}" type="presParOf" srcId="{9AEC59C9-2C4D-F048-94DA-5B922EE0F680}" destId="{219D60DB-AEF2-974C-91DA-A436C6A95B0A}" srcOrd="7" destOrd="0" presId="urn:microsoft.com/office/officeart/2008/layout/LinedList"/>
    <dgm:cxn modelId="{F212B632-73A8-8040-9983-699C4F146CEE}" type="presParOf" srcId="{219D60DB-AEF2-974C-91DA-A436C6A95B0A}" destId="{460F8180-7E4D-604D-A148-24272C9FA38B}" srcOrd="0" destOrd="0" presId="urn:microsoft.com/office/officeart/2008/layout/LinedList"/>
    <dgm:cxn modelId="{8289DF65-3D29-3848-9A8F-67A88116B251}" type="presParOf" srcId="{219D60DB-AEF2-974C-91DA-A436C6A95B0A}" destId="{C9957FC6-EB0D-D245-B5EB-856687075D3A}" srcOrd="1" destOrd="0" presId="urn:microsoft.com/office/officeart/2008/layout/LinedList"/>
    <dgm:cxn modelId="{71DD3913-7D87-F942-95F9-30BA7A050E31}" type="presParOf" srcId="{9AEC59C9-2C4D-F048-94DA-5B922EE0F680}" destId="{CC3C3EFA-0053-C344-949D-D06E8D8D44FC}" srcOrd="8" destOrd="0" presId="urn:microsoft.com/office/officeart/2008/layout/LinedList"/>
    <dgm:cxn modelId="{A029F86C-5DF2-0141-8D48-6167F1B312FC}" type="presParOf" srcId="{9AEC59C9-2C4D-F048-94DA-5B922EE0F680}" destId="{57A32E16-00C9-9046-BFC4-EFA391CF2E16}" srcOrd="9" destOrd="0" presId="urn:microsoft.com/office/officeart/2008/layout/LinedList"/>
    <dgm:cxn modelId="{A3ED4536-4C94-7545-9E9A-1C7B46B0EFFF}" type="presParOf" srcId="{57A32E16-00C9-9046-BFC4-EFA391CF2E16}" destId="{5CCCD2F2-A738-EF47-AB36-09702B9849BD}" srcOrd="0" destOrd="0" presId="urn:microsoft.com/office/officeart/2008/layout/LinedList"/>
    <dgm:cxn modelId="{E20CD6D6-A081-AA42-B2F1-BE3E2F1965C7}" type="presParOf" srcId="{57A32E16-00C9-9046-BFC4-EFA391CF2E16}" destId="{D12BC43B-628B-234B-AE30-2C14753A5C03}" srcOrd="1" destOrd="0" presId="urn:microsoft.com/office/officeart/2008/layout/LinedList"/>
    <dgm:cxn modelId="{DF71187F-F9D6-B54D-B9E5-E8341952491F}" type="presParOf" srcId="{9AEC59C9-2C4D-F048-94DA-5B922EE0F680}" destId="{049AD2CC-A5BA-9444-8931-6690361D171F}" srcOrd="10" destOrd="0" presId="urn:microsoft.com/office/officeart/2008/layout/LinedList"/>
    <dgm:cxn modelId="{B3D482E8-5EBA-B04F-A880-A122A01C02C0}" type="presParOf" srcId="{9AEC59C9-2C4D-F048-94DA-5B922EE0F680}" destId="{DFD4B54D-AAF3-F743-AB21-6D5020C6FB24}" srcOrd="11" destOrd="0" presId="urn:microsoft.com/office/officeart/2008/layout/LinedList"/>
    <dgm:cxn modelId="{5F47D52F-AB8E-0B4F-9CF9-D915DB8423ED}" type="presParOf" srcId="{DFD4B54D-AAF3-F743-AB21-6D5020C6FB24}" destId="{53519231-3376-0944-B21D-74DFFC39E2E3}" srcOrd="0" destOrd="0" presId="urn:microsoft.com/office/officeart/2008/layout/LinedList"/>
    <dgm:cxn modelId="{24E2790F-4E0F-F645-A00A-4A92A8744B94}" type="presParOf" srcId="{DFD4B54D-AAF3-F743-AB21-6D5020C6FB24}" destId="{ABE02DD7-22BE-9340-AC8B-C12CAC7ED8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49AFB95-746C-42D6-97CA-ADCDCB5385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32F61DF-CF3B-4436-8947-6B610AD6DEC5}">
      <dgm:prSet/>
      <dgm:spPr/>
      <dgm:t>
        <a:bodyPr/>
        <a:lstStyle/>
        <a:p>
          <a:r>
            <a:rPr lang="en-US" b="1">
              <a:hlinkClick xmlns:r="http://schemas.openxmlformats.org/officeDocument/2006/relationships" r:id="rId1"/>
            </a:rPr>
            <a:t>Wolff-Parkinson-White Syndrome</a:t>
          </a:r>
          <a:endParaRPr lang="en-US"/>
        </a:p>
      </dgm:t>
    </dgm:pt>
    <dgm:pt modelId="{C6051B7C-C6BB-4F78-9B2A-40E9950FC6DE}" type="parTrans" cxnId="{DBA0C001-4090-48BD-AD2B-C08BE5CB9CE8}">
      <dgm:prSet/>
      <dgm:spPr/>
      <dgm:t>
        <a:bodyPr/>
        <a:lstStyle/>
        <a:p>
          <a:endParaRPr lang="en-US"/>
        </a:p>
      </dgm:t>
    </dgm:pt>
    <dgm:pt modelId="{3E7F4DB5-F58D-47CB-A490-E6E7184309D9}" type="sibTrans" cxnId="{DBA0C001-4090-48BD-AD2B-C08BE5CB9CE8}">
      <dgm:prSet/>
      <dgm:spPr/>
      <dgm:t>
        <a:bodyPr/>
        <a:lstStyle/>
        <a:p>
          <a:endParaRPr lang="en-US"/>
        </a:p>
      </dgm:t>
    </dgm:pt>
    <dgm:pt modelId="{4DAFB88B-D42F-42FF-A011-D22DA0826EBF}">
      <dgm:prSet/>
      <dgm:spPr/>
      <dgm:t>
        <a:bodyPr/>
        <a:lstStyle/>
        <a:p>
          <a:r>
            <a:rPr lang="en-US" b="1"/>
            <a:t>WPW syndrome </a:t>
          </a:r>
          <a:r>
            <a:rPr lang="en-US"/>
            <a:t>is characterized by the occurrence of SVT plus specific ECG findings in sinus rhythm. The characteristic pre-excitation is evidenced by a short PR interval and widened QRS with a slurred upstroke or delta wave.</a:t>
          </a:r>
        </a:p>
      </dgm:t>
    </dgm:pt>
    <dgm:pt modelId="{79F8C20B-7B4A-4D43-A456-CC74BF6E0F4F}" type="parTrans" cxnId="{B9897DA7-1D6C-4895-80C2-FD3303762C70}">
      <dgm:prSet/>
      <dgm:spPr/>
      <dgm:t>
        <a:bodyPr/>
        <a:lstStyle/>
        <a:p>
          <a:endParaRPr lang="en-US"/>
        </a:p>
      </dgm:t>
    </dgm:pt>
    <dgm:pt modelId="{335DB528-5BEF-4318-90E3-DC9A42E42A40}" type="sibTrans" cxnId="{B9897DA7-1D6C-4895-80C2-FD3303762C70}">
      <dgm:prSet/>
      <dgm:spPr/>
      <dgm:t>
        <a:bodyPr/>
        <a:lstStyle/>
        <a:p>
          <a:endParaRPr lang="en-US"/>
        </a:p>
      </dgm:t>
    </dgm:pt>
    <dgm:pt modelId="{0835D6C0-3B17-41B6-859E-6468CFCA5A98}">
      <dgm:prSet/>
      <dgm:spPr/>
      <dgm:t>
        <a:bodyPr/>
        <a:lstStyle/>
        <a:p>
          <a:r>
            <a:rPr lang="en-US"/>
            <a:t>It is caused by ventricular excitation occurring earlier via the accessory pathway than it would have occurred via the normal AV node alone. With the onset of SVT, conduction reverses (becomes V to A) in the accessory pathway as part of the circular rhythm.</a:t>
          </a:r>
        </a:p>
      </dgm:t>
    </dgm:pt>
    <dgm:pt modelId="{111EE886-3E43-490C-9CB3-D7194CB162C9}" type="parTrans" cxnId="{56FEC583-E5AB-4B65-9888-F8DF9727F390}">
      <dgm:prSet/>
      <dgm:spPr/>
      <dgm:t>
        <a:bodyPr/>
        <a:lstStyle/>
        <a:p>
          <a:endParaRPr lang="en-US"/>
        </a:p>
      </dgm:t>
    </dgm:pt>
    <dgm:pt modelId="{D5399452-C485-4400-8AA2-62AAB03ABE5C}" type="sibTrans" cxnId="{56FEC583-E5AB-4B65-9888-F8DF9727F390}">
      <dgm:prSet/>
      <dgm:spPr/>
      <dgm:t>
        <a:bodyPr/>
        <a:lstStyle/>
        <a:p>
          <a:endParaRPr lang="en-US"/>
        </a:p>
      </dgm:t>
    </dgm:pt>
    <dgm:pt modelId="{9DB2AB69-A532-4C8E-9702-D66CB16212EE}">
      <dgm:prSet/>
      <dgm:spPr/>
      <dgm:t>
        <a:bodyPr/>
        <a:lstStyle/>
        <a:p>
          <a:r>
            <a:rPr lang="en-US"/>
            <a:t>In a small number of patients with WPW, accessory pathway conduction is A to V in SVT (and reversed to become V to A in the AV node). This results in an anomalous ventricular activation sequence and a wide complex QRS (&gt; 120 msec) followed by retrograde P waves which may be difficult to differentiate from VT.</a:t>
          </a:r>
        </a:p>
      </dgm:t>
    </dgm:pt>
    <dgm:pt modelId="{BDF04B97-8595-4995-9E49-A756E895E23C}" type="parTrans" cxnId="{F71A3496-9972-4635-BAD6-86E095E2DAEF}">
      <dgm:prSet/>
      <dgm:spPr/>
      <dgm:t>
        <a:bodyPr/>
        <a:lstStyle/>
        <a:p>
          <a:endParaRPr lang="en-US"/>
        </a:p>
      </dgm:t>
    </dgm:pt>
    <dgm:pt modelId="{6D0669DE-65E9-478F-BD5A-9A0222612AF9}" type="sibTrans" cxnId="{F71A3496-9972-4635-BAD6-86E095E2DAEF}">
      <dgm:prSet/>
      <dgm:spPr/>
      <dgm:t>
        <a:bodyPr/>
        <a:lstStyle/>
        <a:p>
          <a:endParaRPr lang="en-US"/>
        </a:p>
      </dgm:t>
    </dgm:pt>
    <dgm:pt modelId="{ADC986F2-33E5-6045-AE18-6674076DC35E}" type="pres">
      <dgm:prSet presAssocID="{F49AFB95-746C-42D6-97CA-ADCDCB53854B}" presName="linear" presStyleCnt="0">
        <dgm:presLayoutVars>
          <dgm:animLvl val="lvl"/>
          <dgm:resizeHandles val="exact"/>
        </dgm:presLayoutVars>
      </dgm:prSet>
      <dgm:spPr/>
    </dgm:pt>
    <dgm:pt modelId="{5C75F989-F6E0-AF48-A77A-C020509845BF}" type="pres">
      <dgm:prSet presAssocID="{532F61DF-CF3B-4436-8947-6B610AD6DEC5}" presName="parentText" presStyleLbl="node1" presStyleIdx="0" presStyleCnt="4">
        <dgm:presLayoutVars>
          <dgm:chMax val="0"/>
          <dgm:bulletEnabled val="1"/>
        </dgm:presLayoutVars>
      </dgm:prSet>
      <dgm:spPr/>
    </dgm:pt>
    <dgm:pt modelId="{C79D6FD5-42E5-004E-A1EE-CE3D27A3F66B}" type="pres">
      <dgm:prSet presAssocID="{3E7F4DB5-F58D-47CB-A490-E6E7184309D9}" presName="spacer" presStyleCnt="0"/>
      <dgm:spPr/>
    </dgm:pt>
    <dgm:pt modelId="{78DF4C6E-1601-B449-A0E7-2FC05595EF4B}" type="pres">
      <dgm:prSet presAssocID="{4DAFB88B-D42F-42FF-A011-D22DA0826EBF}" presName="parentText" presStyleLbl="node1" presStyleIdx="1" presStyleCnt="4">
        <dgm:presLayoutVars>
          <dgm:chMax val="0"/>
          <dgm:bulletEnabled val="1"/>
        </dgm:presLayoutVars>
      </dgm:prSet>
      <dgm:spPr/>
    </dgm:pt>
    <dgm:pt modelId="{535B1884-B3F9-E049-AB45-7D3DD9BD9934}" type="pres">
      <dgm:prSet presAssocID="{335DB528-5BEF-4318-90E3-DC9A42E42A40}" presName="spacer" presStyleCnt="0"/>
      <dgm:spPr/>
    </dgm:pt>
    <dgm:pt modelId="{152BDA14-3BA6-DD4A-8A5D-99489B69A55A}" type="pres">
      <dgm:prSet presAssocID="{0835D6C0-3B17-41B6-859E-6468CFCA5A98}" presName="parentText" presStyleLbl="node1" presStyleIdx="2" presStyleCnt="4">
        <dgm:presLayoutVars>
          <dgm:chMax val="0"/>
          <dgm:bulletEnabled val="1"/>
        </dgm:presLayoutVars>
      </dgm:prSet>
      <dgm:spPr/>
    </dgm:pt>
    <dgm:pt modelId="{E58012F9-8BC5-7749-8F8C-3B91529C5AD3}" type="pres">
      <dgm:prSet presAssocID="{D5399452-C485-4400-8AA2-62AAB03ABE5C}" presName="spacer" presStyleCnt="0"/>
      <dgm:spPr/>
    </dgm:pt>
    <dgm:pt modelId="{F134575B-8150-4348-B4EE-2F965F56F77E}" type="pres">
      <dgm:prSet presAssocID="{9DB2AB69-A532-4C8E-9702-D66CB16212EE}" presName="parentText" presStyleLbl="node1" presStyleIdx="3" presStyleCnt="4">
        <dgm:presLayoutVars>
          <dgm:chMax val="0"/>
          <dgm:bulletEnabled val="1"/>
        </dgm:presLayoutVars>
      </dgm:prSet>
      <dgm:spPr/>
    </dgm:pt>
  </dgm:ptLst>
  <dgm:cxnLst>
    <dgm:cxn modelId="{DBA0C001-4090-48BD-AD2B-C08BE5CB9CE8}" srcId="{F49AFB95-746C-42D6-97CA-ADCDCB53854B}" destId="{532F61DF-CF3B-4436-8947-6B610AD6DEC5}" srcOrd="0" destOrd="0" parTransId="{C6051B7C-C6BB-4F78-9B2A-40E9950FC6DE}" sibTransId="{3E7F4DB5-F58D-47CB-A490-E6E7184309D9}"/>
    <dgm:cxn modelId="{43249D0F-3DA1-294A-B407-E53F8C8493F3}" type="presOf" srcId="{4DAFB88B-D42F-42FF-A011-D22DA0826EBF}" destId="{78DF4C6E-1601-B449-A0E7-2FC05595EF4B}" srcOrd="0" destOrd="0" presId="urn:microsoft.com/office/officeart/2005/8/layout/vList2"/>
    <dgm:cxn modelId="{C3FED03B-BFE6-F744-9230-D7C97673B151}" type="presOf" srcId="{0835D6C0-3B17-41B6-859E-6468CFCA5A98}" destId="{152BDA14-3BA6-DD4A-8A5D-99489B69A55A}" srcOrd="0" destOrd="0" presId="urn:microsoft.com/office/officeart/2005/8/layout/vList2"/>
    <dgm:cxn modelId="{05441F78-B935-4E4D-A5DC-13B6A027CE67}" type="presOf" srcId="{F49AFB95-746C-42D6-97CA-ADCDCB53854B}" destId="{ADC986F2-33E5-6045-AE18-6674076DC35E}" srcOrd="0" destOrd="0" presId="urn:microsoft.com/office/officeart/2005/8/layout/vList2"/>
    <dgm:cxn modelId="{56FEC583-E5AB-4B65-9888-F8DF9727F390}" srcId="{F49AFB95-746C-42D6-97CA-ADCDCB53854B}" destId="{0835D6C0-3B17-41B6-859E-6468CFCA5A98}" srcOrd="2" destOrd="0" parTransId="{111EE886-3E43-490C-9CB3-D7194CB162C9}" sibTransId="{D5399452-C485-4400-8AA2-62AAB03ABE5C}"/>
    <dgm:cxn modelId="{F71A3496-9972-4635-BAD6-86E095E2DAEF}" srcId="{F49AFB95-746C-42D6-97CA-ADCDCB53854B}" destId="{9DB2AB69-A532-4C8E-9702-D66CB16212EE}" srcOrd="3" destOrd="0" parTransId="{BDF04B97-8595-4995-9E49-A756E895E23C}" sibTransId="{6D0669DE-65E9-478F-BD5A-9A0222612AF9}"/>
    <dgm:cxn modelId="{B9897DA7-1D6C-4895-80C2-FD3303762C70}" srcId="{F49AFB95-746C-42D6-97CA-ADCDCB53854B}" destId="{4DAFB88B-D42F-42FF-A011-D22DA0826EBF}" srcOrd="1" destOrd="0" parTransId="{79F8C20B-7B4A-4D43-A456-CC74BF6E0F4F}" sibTransId="{335DB528-5BEF-4318-90E3-DC9A42E42A40}"/>
    <dgm:cxn modelId="{0F41B4CB-6507-DF43-947F-D0A3793C2437}" type="presOf" srcId="{9DB2AB69-A532-4C8E-9702-D66CB16212EE}" destId="{F134575B-8150-4348-B4EE-2F965F56F77E}" srcOrd="0" destOrd="0" presId="urn:microsoft.com/office/officeart/2005/8/layout/vList2"/>
    <dgm:cxn modelId="{C481F8E2-40C2-AE4C-BED1-8CD39FBF6AAC}" type="presOf" srcId="{532F61DF-CF3B-4436-8947-6B610AD6DEC5}" destId="{5C75F989-F6E0-AF48-A77A-C020509845BF}" srcOrd="0" destOrd="0" presId="urn:microsoft.com/office/officeart/2005/8/layout/vList2"/>
    <dgm:cxn modelId="{CE2C4A94-124C-F040-B65B-41DBE596D7FC}" type="presParOf" srcId="{ADC986F2-33E5-6045-AE18-6674076DC35E}" destId="{5C75F989-F6E0-AF48-A77A-C020509845BF}" srcOrd="0" destOrd="0" presId="urn:microsoft.com/office/officeart/2005/8/layout/vList2"/>
    <dgm:cxn modelId="{4891F7CC-D55B-4043-ADB2-A332A27E90F0}" type="presParOf" srcId="{ADC986F2-33E5-6045-AE18-6674076DC35E}" destId="{C79D6FD5-42E5-004E-A1EE-CE3D27A3F66B}" srcOrd="1" destOrd="0" presId="urn:microsoft.com/office/officeart/2005/8/layout/vList2"/>
    <dgm:cxn modelId="{3F468F0D-34F7-5E4F-851E-5B6614A840C9}" type="presParOf" srcId="{ADC986F2-33E5-6045-AE18-6674076DC35E}" destId="{78DF4C6E-1601-B449-A0E7-2FC05595EF4B}" srcOrd="2" destOrd="0" presId="urn:microsoft.com/office/officeart/2005/8/layout/vList2"/>
    <dgm:cxn modelId="{CBF1542F-B2DE-B840-8CF8-819AF49218B5}" type="presParOf" srcId="{ADC986F2-33E5-6045-AE18-6674076DC35E}" destId="{535B1884-B3F9-E049-AB45-7D3DD9BD9934}" srcOrd="3" destOrd="0" presId="urn:microsoft.com/office/officeart/2005/8/layout/vList2"/>
    <dgm:cxn modelId="{756F8978-419C-C74E-BBA8-DFF656514992}" type="presParOf" srcId="{ADC986F2-33E5-6045-AE18-6674076DC35E}" destId="{152BDA14-3BA6-DD4A-8A5D-99489B69A55A}" srcOrd="4" destOrd="0" presId="urn:microsoft.com/office/officeart/2005/8/layout/vList2"/>
    <dgm:cxn modelId="{C2FF1A24-C8C8-FF46-80C7-F0696AD812B9}" type="presParOf" srcId="{ADC986F2-33E5-6045-AE18-6674076DC35E}" destId="{E58012F9-8BC5-7749-8F8C-3B91529C5AD3}" srcOrd="5" destOrd="0" presId="urn:microsoft.com/office/officeart/2005/8/layout/vList2"/>
    <dgm:cxn modelId="{694E5D7C-ADBC-FA4A-9DA0-A5B6D7863D0B}" type="presParOf" srcId="{ADC986F2-33E5-6045-AE18-6674076DC35E}" destId="{F134575B-8150-4348-B4EE-2F965F56F77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48577F8-3A4F-4F44-89E5-58207B200D7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8D10E1C-50FF-4B58-97D4-05345C0A202C}">
      <dgm:prSet/>
      <dgm:spPr/>
      <dgm:t>
        <a:bodyPr/>
        <a:lstStyle/>
        <a:p>
          <a:r>
            <a:rPr lang="en-US"/>
            <a:t>Cardiac arrest in pediatrics is TYPICALLY the consequence of respiratory failure or shock. </a:t>
          </a:r>
        </a:p>
      </dgm:t>
    </dgm:pt>
    <dgm:pt modelId="{A6F070E0-868E-44EC-900F-7DA32092143F}" type="parTrans" cxnId="{72FD33FF-B90C-4A8A-9324-AFF4F7F7C4D9}">
      <dgm:prSet/>
      <dgm:spPr/>
      <dgm:t>
        <a:bodyPr/>
        <a:lstStyle/>
        <a:p>
          <a:endParaRPr lang="en-US"/>
        </a:p>
      </dgm:t>
    </dgm:pt>
    <dgm:pt modelId="{1B440E6C-9D1F-4FEB-BDA8-C1F0FB08FB30}" type="sibTrans" cxnId="{72FD33FF-B90C-4A8A-9324-AFF4F7F7C4D9}">
      <dgm:prSet/>
      <dgm:spPr/>
      <dgm:t>
        <a:bodyPr/>
        <a:lstStyle/>
        <a:p>
          <a:endParaRPr lang="en-US"/>
        </a:p>
      </dgm:t>
    </dgm:pt>
    <dgm:pt modelId="{48D71889-95A7-4599-95A0-55D04256304C}">
      <dgm:prSet/>
      <dgm:spPr/>
      <dgm:t>
        <a:bodyPr/>
        <a:lstStyle/>
        <a:p>
          <a:r>
            <a:rPr lang="en-US"/>
            <a:t>Need to focus on respiratory status and reversible causes</a:t>
          </a:r>
        </a:p>
      </dgm:t>
    </dgm:pt>
    <dgm:pt modelId="{650A04CB-E8F3-4517-A2CE-7D6D58C15BAC}" type="parTrans" cxnId="{F04EF093-0990-4578-AB59-D710C6934033}">
      <dgm:prSet/>
      <dgm:spPr/>
      <dgm:t>
        <a:bodyPr/>
        <a:lstStyle/>
        <a:p>
          <a:endParaRPr lang="en-US"/>
        </a:p>
      </dgm:t>
    </dgm:pt>
    <dgm:pt modelId="{342A03B3-9F2E-4BD8-9AC5-E5A9B172B44A}" type="sibTrans" cxnId="{F04EF093-0990-4578-AB59-D710C6934033}">
      <dgm:prSet/>
      <dgm:spPr/>
      <dgm:t>
        <a:bodyPr/>
        <a:lstStyle/>
        <a:p>
          <a:endParaRPr lang="en-US"/>
        </a:p>
      </dgm:t>
    </dgm:pt>
    <dgm:pt modelId="{0EABF078-6C3F-4F70-96BD-9C07C3C1F009}">
      <dgm:prSet/>
      <dgm:spPr/>
      <dgm:t>
        <a:bodyPr/>
        <a:lstStyle/>
        <a:p>
          <a:r>
            <a:rPr lang="en-US"/>
            <a:t>Less than 10% of the time cardiac arrest is caused by ventricular arrhythmia and occurs suddenly</a:t>
          </a:r>
        </a:p>
      </dgm:t>
    </dgm:pt>
    <dgm:pt modelId="{B2E7366E-FB17-4DB3-BA4E-D091E242A0B7}" type="parTrans" cxnId="{86026E0E-431E-4151-9BDF-3E076DC3C6C2}">
      <dgm:prSet/>
      <dgm:spPr/>
      <dgm:t>
        <a:bodyPr/>
        <a:lstStyle/>
        <a:p>
          <a:endParaRPr lang="en-US"/>
        </a:p>
      </dgm:t>
    </dgm:pt>
    <dgm:pt modelId="{6E2EC8CF-C349-4E46-A09E-65E05DB7E383}" type="sibTrans" cxnId="{86026E0E-431E-4151-9BDF-3E076DC3C6C2}">
      <dgm:prSet/>
      <dgm:spPr/>
      <dgm:t>
        <a:bodyPr/>
        <a:lstStyle/>
        <a:p>
          <a:endParaRPr lang="en-US"/>
        </a:p>
      </dgm:t>
    </dgm:pt>
    <dgm:pt modelId="{413D594F-1FD9-4B44-978E-AD4E7C48BCB9}" type="pres">
      <dgm:prSet presAssocID="{648577F8-3A4F-4F44-89E5-58207B200D78}" presName="linear" presStyleCnt="0">
        <dgm:presLayoutVars>
          <dgm:animLvl val="lvl"/>
          <dgm:resizeHandles val="exact"/>
        </dgm:presLayoutVars>
      </dgm:prSet>
      <dgm:spPr/>
    </dgm:pt>
    <dgm:pt modelId="{D6F02CC9-771B-6D42-AF03-15C6CA73102E}" type="pres">
      <dgm:prSet presAssocID="{08D10E1C-50FF-4B58-97D4-05345C0A202C}" presName="parentText" presStyleLbl="node1" presStyleIdx="0" presStyleCnt="3">
        <dgm:presLayoutVars>
          <dgm:chMax val="0"/>
          <dgm:bulletEnabled val="1"/>
        </dgm:presLayoutVars>
      </dgm:prSet>
      <dgm:spPr/>
    </dgm:pt>
    <dgm:pt modelId="{1A484707-A315-7148-AB21-0ABE9897AACF}" type="pres">
      <dgm:prSet presAssocID="{1B440E6C-9D1F-4FEB-BDA8-C1F0FB08FB30}" presName="spacer" presStyleCnt="0"/>
      <dgm:spPr/>
    </dgm:pt>
    <dgm:pt modelId="{DE089935-7D54-794D-8914-A581B4ABCF3D}" type="pres">
      <dgm:prSet presAssocID="{48D71889-95A7-4599-95A0-55D04256304C}" presName="parentText" presStyleLbl="node1" presStyleIdx="1" presStyleCnt="3">
        <dgm:presLayoutVars>
          <dgm:chMax val="0"/>
          <dgm:bulletEnabled val="1"/>
        </dgm:presLayoutVars>
      </dgm:prSet>
      <dgm:spPr/>
    </dgm:pt>
    <dgm:pt modelId="{92201334-4B62-9948-8887-1926369AB075}" type="pres">
      <dgm:prSet presAssocID="{342A03B3-9F2E-4BD8-9AC5-E5A9B172B44A}" presName="spacer" presStyleCnt="0"/>
      <dgm:spPr/>
    </dgm:pt>
    <dgm:pt modelId="{96774DB8-2C1C-E64A-AC97-DC504A8CF761}" type="pres">
      <dgm:prSet presAssocID="{0EABF078-6C3F-4F70-96BD-9C07C3C1F009}" presName="parentText" presStyleLbl="node1" presStyleIdx="2" presStyleCnt="3">
        <dgm:presLayoutVars>
          <dgm:chMax val="0"/>
          <dgm:bulletEnabled val="1"/>
        </dgm:presLayoutVars>
      </dgm:prSet>
      <dgm:spPr/>
    </dgm:pt>
  </dgm:ptLst>
  <dgm:cxnLst>
    <dgm:cxn modelId="{4A959E00-32D6-6246-B7DD-034850BC2990}" type="presOf" srcId="{0EABF078-6C3F-4F70-96BD-9C07C3C1F009}" destId="{96774DB8-2C1C-E64A-AC97-DC504A8CF761}" srcOrd="0" destOrd="0" presId="urn:microsoft.com/office/officeart/2005/8/layout/vList2"/>
    <dgm:cxn modelId="{86026E0E-431E-4151-9BDF-3E076DC3C6C2}" srcId="{648577F8-3A4F-4F44-89E5-58207B200D78}" destId="{0EABF078-6C3F-4F70-96BD-9C07C3C1F009}" srcOrd="2" destOrd="0" parTransId="{B2E7366E-FB17-4DB3-BA4E-D091E242A0B7}" sibTransId="{6E2EC8CF-C349-4E46-A09E-65E05DB7E383}"/>
    <dgm:cxn modelId="{E28D252D-3615-534A-861D-189864B740FF}" type="presOf" srcId="{48D71889-95A7-4599-95A0-55D04256304C}" destId="{DE089935-7D54-794D-8914-A581B4ABCF3D}" srcOrd="0" destOrd="0" presId="urn:microsoft.com/office/officeart/2005/8/layout/vList2"/>
    <dgm:cxn modelId="{766B633F-DD78-B44F-BA92-E45B2F3FA2F2}" type="presOf" srcId="{648577F8-3A4F-4F44-89E5-58207B200D78}" destId="{413D594F-1FD9-4B44-978E-AD4E7C48BCB9}" srcOrd="0" destOrd="0" presId="urn:microsoft.com/office/officeart/2005/8/layout/vList2"/>
    <dgm:cxn modelId="{F04EF093-0990-4578-AB59-D710C6934033}" srcId="{648577F8-3A4F-4F44-89E5-58207B200D78}" destId="{48D71889-95A7-4599-95A0-55D04256304C}" srcOrd="1" destOrd="0" parTransId="{650A04CB-E8F3-4517-A2CE-7D6D58C15BAC}" sibTransId="{342A03B3-9F2E-4BD8-9AC5-E5A9B172B44A}"/>
    <dgm:cxn modelId="{797921D0-E3B5-F141-9E8F-AF2530D55EC9}" type="presOf" srcId="{08D10E1C-50FF-4B58-97D4-05345C0A202C}" destId="{D6F02CC9-771B-6D42-AF03-15C6CA73102E}" srcOrd="0" destOrd="0" presId="urn:microsoft.com/office/officeart/2005/8/layout/vList2"/>
    <dgm:cxn modelId="{72FD33FF-B90C-4A8A-9324-AFF4F7F7C4D9}" srcId="{648577F8-3A4F-4F44-89E5-58207B200D78}" destId="{08D10E1C-50FF-4B58-97D4-05345C0A202C}" srcOrd="0" destOrd="0" parTransId="{A6F070E0-868E-44EC-900F-7DA32092143F}" sibTransId="{1B440E6C-9D1F-4FEB-BDA8-C1F0FB08FB30}"/>
    <dgm:cxn modelId="{13B10240-FEFE-5545-AF5E-07666D165EA7}" type="presParOf" srcId="{413D594F-1FD9-4B44-978E-AD4E7C48BCB9}" destId="{D6F02CC9-771B-6D42-AF03-15C6CA73102E}" srcOrd="0" destOrd="0" presId="urn:microsoft.com/office/officeart/2005/8/layout/vList2"/>
    <dgm:cxn modelId="{97C295EF-7269-564A-B7E4-AEF65EF24149}" type="presParOf" srcId="{413D594F-1FD9-4B44-978E-AD4E7C48BCB9}" destId="{1A484707-A315-7148-AB21-0ABE9897AACF}" srcOrd="1" destOrd="0" presId="urn:microsoft.com/office/officeart/2005/8/layout/vList2"/>
    <dgm:cxn modelId="{D526639E-5CB3-C640-AAE8-814E4AD4A2DE}" type="presParOf" srcId="{413D594F-1FD9-4B44-978E-AD4E7C48BCB9}" destId="{DE089935-7D54-794D-8914-A581B4ABCF3D}" srcOrd="2" destOrd="0" presId="urn:microsoft.com/office/officeart/2005/8/layout/vList2"/>
    <dgm:cxn modelId="{92342C8E-7A41-7749-BE4A-40471503F138}" type="presParOf" srcId="{413D594F-1FD9-4B44-978E-AD4E7C48BCB9}" destId="{92201334-4B62-9948-8887-1926369AB075}" srcOrd="3" destOrd="0" presId="urn:microsoft.com/office/officeart/2005/8/layout/vList2"/>
    <dgm:cxn modelId="{0EBE50E2-F4AF-C24F-9C81-67532584A819}" type="presParOf" srcId="{413D594F-1FD9-4B44-978E-AD4E7C48BCB9}" destId="{96774DB8-2C1C-E64A-AC97-DC504A8CF76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C238702-6D4D-4E4D-9FED-D9ECBDA6E69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7BEAD87-4D0B-450D-A50F-5D92020A1446}">
      <dgm:prSet/>
      <dgm:spPr/>
      <dgm:t>
        <a:bodyPr/>
        <a:lstStyle/>
        <a:p>
          <a:r>
            <a:rPr lang="en-US"/>
            <a:t>Recommendation—Updated 2019 1. </a:t>
          </a:r>
        </a:p>
      </dgm:t>
    </dgm:pt>
    <dgm:pt modelId="{4B6C7687-C7EA-4D96-95F0-5FF2DD27B634}" type="parTrans" cxnId="{7F55D973-1721-43BF-B2F4-2AB591A7939E}">
      <dgm:prSet/>
      <dgm:spPr/>
      <dgm:t>
        <a:bodyPr/>
        <a:lstStyle/>
        <a:p>
          <a:endParaRPr lang="en-US"/>
        </a:p>
      </dgm:t>
    </dgm:pt>
    <dgm:pt modelId="{EE6C87C2-5573-442D-BDE1-9B925C1DED6E}" type="sibTrans" cxnId="{7F55D973-1721-43BF-B2F4-2AB591A7939E}">
      <dgm:prSet/>
      <dgm:spPr/>
      <dgm:t>
        <a:bodyPr/>
        <a:lstStyle/>
        <a:p>
          <a:endParaRPr lang="en-US"/>
        </a:p>
      </dgm:t>
    </dgm:pt>
    <dgm:pt modelId="{3545CBAF-9DDB-456D-B312-8979A210FA07}">
      <dgm:prSet/>
      <dgm:spPr/>
      <dgm:t>
        <a:bodyPr/>
        <a:lstStyle/>
        <a:p>
          <a:r>
            <a:rPr lang="en-US"/>
            <a:t>BMV is reasonable compared with advanced airway interventions (endotracheal intubation or SGA) in the management of children during cardiac arrest in the out-of-hospital setting (Class 2a; Level of Evidence C-LD).</a:t>
          </a:r>
        </a:p>
      </dgm:t>
    </dgm:pt>
    <dgm:pt modelId="{A74BFCD0-D3C1-4F29-A9E8-5191A7D35043}" type="parTrans" cxnId="{9A6F8236-0D74-4176-BB37-A25786CB603D}">
      <dgm:prSet/>
      <dgm:spPr/>
      <dgm:t>
        <a:bodyPr/>
        <a:lstStyle/>
        <a:p>
          <a:endParaRPr lang="en-US"/>
        </a:p>
      </dgm:t>
    </dgm:pt>
    <dgm:pt modelId="{FD02B41E-8339-42D8-B4A6-5CAD92B78E55}" type="sibTrans" cxnId="{9A6F8236-0D74-4176-BB37-A25786CB603D}">
      <dgm:prSet/>
      <dgm:spPr/>
      <dgm:t>
        <a:bodyPr/>
        <a:lstStyle/>
        <a:p>
          <a:endParaRPr lang="en-US"/>
        </a:p>
      </dgm:t>
    </dgm:pt>
    <dgm:pt modelId="{82D28C2B-2A9F-6A46-A7CE-6F4D424BBF87}" type="pres">
      <dgm:prSet presAssocID="{4C238702-6D4D-4E4D-9FED-D9ECBDA6E696}" presName="hierChild1" presStyleCnt="0">
        <dgm:presLayoutVars>
          <dgm:chPref val="1"/>
          <dgm:dir/>
          <dgm:animOne val="branch"/>
          <dgm:animLvl val="lvl"/>
          <dgm:resizeHandles/>
        </dgm:presLayoutVars>
      </dgm:prSet>
      <dgm:spPr/>
    </dgm:pt>
    <dgm:pt modelId="{860C123E-CCC2-054D-B5FA-78DABF136512}" type="pres">
      <dgm:prSet presAssocID="{47BEAD87-4D0B-450D-A50F-5D92020A1446}" presName="hierRoot1" presStyleCnt="0"/>
      <dgm:spPr/>
    </dgm:pt>
    <dgm:pt modelId="{07C3B55A-C4A7-1F41-932C-D99153067C40}" type="pres">
      <dgm:prSet presAssocID="{47BEAD87-4D0B-450D-A50F-5D92020A1446}" presName="composite" presStyleCnt="0"/>
      <dgm:spPr/>
    </dgm:pt>
    <dgm:pt modelId="{BCB54412-76BB-6A44-86CB-6FE3725D4CCA}" type="pres">
      <dgm:prSet presAssocID="{47BEAD87-4D0B-450D-A50F-5D92020A1446}" presName="background" presStyleLbl="node0" presStyleIdx="0" presStyleCnt="2"/>
      <dgm:spPr/>
    </dgm:pt>
    <dgm:pt modelId="{FEDEC425-8C49-DD48-8687-0E8C7A944D32}" type="pres">
      <dgm:prSet presAssocID="{47BEAD87-4D0B-450D-A50F-5D92020A1446}" presName="text" presStyleLbl="fgAcc0" presStyleIdx="0" presStyleCnt="2">
        <dgm:presLayoutVars>
          <dgm:chPref val="3"/>
        </dgm:presLayoutVars>
      </dgm:prSet>
      <dgm:spPr/>
    </dgm:pt>
    <dgm:pt modelId="{CF50BF88-24A3-D144-A176-2923813F29A2}" type="pres">
      <dgm:prSet presAssocID="{47BEAD87-4D0B-450D-A50F-5D92020A1446}" presName="hierChild2" presStyleCnt="0"/>
      <dgm:spPr/>
    </dgm:pt>
    <dgm:pt modelId="{498DE9BC-DFB5-A94E-A529-30B39F3E8F7C}" type="pres">
      <dgm:prSet presAssocID="{3545CBAF-9DDB-456D-B312-8979A210FA07}" presName="hierRoot1" presStyleCnt="0"/>
      <dgm:spPr/>
    </dgm:pt>
    <dgm:pt modelId="{7E3B0097-F6F3-0545-9D9A-8320470A4BD8}" type="pres">
      <dgm:prSet presAssocID="{3545CBAF-9DDB-456D-B312-8979A210FA07}" presName="composite" presStyleCnt="0"/>
      <dgm:spPr/>
    </dgm:pt>
    <dgm:pt modelId="{1A6F50A7-A0C7-6C41-A008-20D1342DA4C2}" type="pres">
      <dgm:prSet presAssocID="{3545CBAF-9DDB-456D-B312-8979A210FA07}" presName="background" presStyleLbl="node0" presStyleIdx="1" presStyleCnt="2"/>
      <dgm:spPr/>
    </dgm:pt>
    <dgm:pt modelId="{2C6DC836-D942-614F-8CC9-F4D5612586A8}" type="pres">
      <dgm:prSet presAssocID="{3545CBAF-9DDB-456D-B312-8979A210FA07}" presName="text" presStyleLbl="fgAcc0" presStyleIdx="1" presStyleCnt="2">
        <dgm:presLayoutVars>
          <dgm:chPref val="3"/>
        </dgm:presLayoutVars>
      </dgm:prSet>
      <dgm:spPr/>
    </dgm:pt>
    <dgm:pt modelId="{0FD23D1B-9B25-E442-B72E-53BB0B7319D2}" type="pres">
      <dgm:prSet presAssocID="{3545CBAF-9DDB-456D-B312-8979A210FA07}" presName="hierChild2" presStyleCnt="0"/>
      <dgm:spPr/>
    </dgm:pt>
  </dgm:ptLst>
  <dgm:cxnLst>
    <dgm:cxn modelId="{C18DB02D-99CF-F648-82C1-815C9D4049DB}" type="presOf" srcId="{4C238702-6D4D-4E4D-9FED-D9ECBDA6E696}" destId="{82D28C2B-2A9F-6A46-A7CE-6F4D424BBF87}" srcOrd="0" destOrd="0" presId="urn:microsoft.com/office/officeart/2005/8/layout/hierarchy1"/>
    <dgm:cxn modelId="{9A6F8236-0D74-4176-BB37-A25786CB603D}" srcId="{4C238702-6D4D-4E4D-9FED-D9ECBDA6E696}" destId="{3545CBAF-9DDB-456D-B312-8979A210FA07}" srcOrd="1" destOrd="0" parTransId="{A74BFCD0-D3C1-4F29-A9E8-5191A7D35043}" sibTransId="{FD02B41E-8339-42D8-B4A6-5CAD92B78E55}"/>
    <dgm:cxn modelId="{7F55D973-1721-43BF-B2F4-2AB591A7939E}" srcId="{4C238702-6D4D-4E4D-9FED-D9ECBDA6E696}" destId="{47BEAD87-4D0B-450D-A50F-5D92020A1446}" srcOrd="0" destOrd="0" parTransId="{4B6C7687-C7EA-4D96-95F0-5FF2DD27B634}" sibTransId="{EE6C87C2-5573-442D-BDE1-9B925C1DED6E}"/>
    <dgm:cxn modelId="{6450E5AE-C766-F548-BF08-2B4105B3D217}" type="presOf" srcId="{3545CBAF-9DDB-456D-B312-8979A210FA07}" destId="{2C6DC836-D942-614F-8CC9-F4D5612586A8}" srcOrd="0" destOrd="0" presId="urn:microsoft.com/office/officeart/2005/8/layout/hierarchy1"/>
    <dgm:cxn modelId="{92D281C9-A602-6E42-9DB8-F0772BA93CE0}" type="presOf" srcId="{47BEAD87-4D0B-450D-A50F-5D92020A1446}" destId="{FEDEC425-8C49-DD48-8687-0E8C7A944D32}" srcOrd="0" destOrd="0" presId="urn:microsoft.com/office/officeart/2005/8/layout/hierarchy1"/>
    <dgm:cxn modelId="{CD2A7B43-9C52-A94F-97EB-90A1D5C2F324}" type="presParOf" srcId="{82D28C2B-2A9F-6A46-A7CE-6F4D424BBF87}" destId="{860C123E-CCC2-054D-B5FA-78DABF136512}" srcOrd="0" destOrd="0" presId="urn:microsoft.com/office/officeart/2005/8/layout/hierarchy1"/>
    <dgm:cxn modelId="{B3667F01-41CE-4546-A25D-69CB32C06C50}" type="presParOf" srcId="{860C123E-CCC2-054D-B5FA-78DABF136512}" destId="{07C3B55A-C4A7-1F41-932C-D99153067C40}" srcOrd="0" destOrd="0" presId="urn:microsoft.com/office/officeart/2005/8/layout/hierarchy1"/>
    <dgm:cxn modelId="{DE22CCD5-DB22-2547-8494-A4E8C192D77E}" type="presParOf" srcId="{07C3B55A-C4A7-1F41-932C-D99153067C40}" destId="{BCB54412-76BB-6A44-86CB-6FE3725D4CCA}" srcOrd="0" destOrd="0" presId="urn:microsoft.com/office/officeart/2005/8/layout/hierarchy1"/>
    <dgm:cxn modelId="{E69AB716-F7B2-3343-9922-6DC57626B49A}" type="presParOf" srcId="{07C3B55A-C4A7-1F41-932C-D99153067C40}" destId="{FEDEC425-8C49-DD48-8687-0E8C7A944D32}" srcOrd="1" destOrd="0" presId="urn:microsoft.com/office/officeart/2005/8/layout/hierarchy1"/>
    <dgm:cxn modelId="{9409BEEA-197B-2F4D-B155-B8F7BAF1A8BD}" type="presParOf" srcId="{860C123E-CCC2-054D-B5FA-78DABF136512}" destId="{CF50BF88-24A3-D144-A176-2923813F29A2}" srcOrd="1" destOrd="0" presId="urn:microsoft.com/office/officeart/2005/8/layout/hierarchy1"/>
    <dgm:cxn modelId="{BA6CD748-6839-C14C-8A13-A56000801136}" type="presParOf" srcId="{82D28C2B-2A9F-6A46-A7CE-6F4D424BBF87}" destId="{498DE9BC-DFB5-A94E-A529-30B39F3E8F7C}" srcOrd="1" destOrd="0" presId="urn:microsoft.com/office/officeart/2005/8/layout/hierarchy1"/>
    <dgm:cxn modelId="{E35732F6-157B-3043-8939-8973EB873347}" type="presParOf" srcId="{498DE9BC-DFB5-A94E-A529-30B39F3E8F7C}" destId="{7E3B0097-F6F3-0545-9D9A-8320470A4BD8}" srcOrd="0" destOrd="0" presId="urn:microsoft.com/office/officeart/2005/8/layout/hierarchy1"/>
    <dgm:cxn modelId="{14D9588C-4E57-6E48-BC43-FD3451A0A588}" type="presParOf" srcId="{7E3B0097-F6F3-0545-9D9A-8320470A4BD8}" destId="{1A6F50A7-A0C7-6C41-A008-20D1342DA4C2}" srcOrd="0" destOrd="0" presId="urn:microsoft.com/office/officeart/2005/8/layout/hierarchy1"/>
    <dgm:cxn modelId="{BCD77D34-238B-9D4C-9C8E-501D85079698}" type="presParOf" srcId="{7E3B0097-F6F3-0545-9D9A-8320470A4BD8}" destId="{2C6DC836-D942-614F-8CC9-F4D5612586A8}" srcOrd="1" destOrd="0" presId="urn:microsoft.com/office/officeart/2005/8/layout/hierarchy1"/>
    <dgm:cxn modelId="{4B41DB6A-6756-0C45-9DE7-B5C6C88373A9}" type="presParOf" srcId="{498DE9BC-DFB5-A94E-A529-30B39F3E8F7C}" destId="{0FD23D1B-9B25-E442-B72E-53BB0B7319D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E4B39F9-6486-4298-BAF2-2AF9AF49FD2E}"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940AB168-6B78-414C-A547-833F43BCB780}">
      <dgm:prSet/>
      <dgm:spPr/>
      <dgm:t>
        <a:bodyPr/>
        <a:lstStyle/>
        <a:p>
          <a:r>
            <a:rPr lang="en-US"/>
            <a:t>20 MILLION DOLLAR QUESTION</a:t>
          </a:r>
        </a:p>
      </dgm:t>
    </dgm:pt>
    <dgm:pt modelId="{3EEEDF17-D5B2-4C4D-9E06-11E7970F71BC}" type="parTrans" cxnId="{FA4B5743-A3A1-4D30-9F50-6BEEAC78193B}">
      <dgm:prSet/>
      <dgm:spPr/>
      <dgm:t>
        <a:bodyPr/>
        <a:lstStyle/>
        <a:p>
          <a:endParaRPr lang="en-US"/>
        </a:p>
      </dgm:t>
    </dgm:pt>
    <dgm:pt modelId="{0C320135-2342-4917-B219-1538CDB10A0A}" type="sibTrans" cxnId="{FA4B5743-A3A1-4D30-9F50-6BEEAC78193B}">
      <dgm:prSet/>
      <dgm:spPr/>
      <dgm:t>
        <a:bodyPr/>
        <a:lstStyle/>
        <a:p>
          <a:endParaRPr lang="en-US"/>
        </a:p>
      </dgm:t>
    </dgm:pt>
    <dgm:pt modelId="{FFF02DD3-DDBD-426E-9E90-6EC905EB197A}">
      <dgm:prSet/>
      <dgm:spPr/>
      <dgm:t>
        <a:bodyPr/>
        <a:lstStyle/>
        <a:p>
          <a:r>
            <a:rPr lang="en-US"/>
            <a:t>Is BVM as good as ETT and/or SGA in OHCA?</a:t>
          </a:r>
        </a:p>
      </dgm:t>
    </dgm:pt>
    <dgm:pt modelId="{CB1EBBA3-7D55-4130-BCCA-C99A0A680210}" type="parTrans" cxnId="{0683D682-1BB1-4FE1-8B67-E06CF80E8ED2}">
      <dgm:prSet/>
      <dgm:spPr/>
      <dgm:t>
        <a:bodyPr/>
        <a:lstStyle/>
        <a:p>
          <a:endParaRPr lang="en-US"/>
        </a:p>
      </dgm:t>
    </dgm:pt>
    <dgm:pt modelId="{4E6D6C2E-126E-42EB-A50F-504A9C9C66F5}" type="sibTrans" cxnId="{0683D682-1BB1-4FE1-8B67-E06CF80E8ED2}">
      <dgm:prSet/>
      <dgm:spPr/>
      <dgm:t>
        <a:bodyPr/>
        <a:lstStyle/>
        <a:p>
          <a:endParaRPr lang="en-US"/>
        </a:p>
      </dgm:t>
    </dgm:pt>
    <dgm:pt modelId="{632FEC42-6C03-4B46-933B-CC0B1CC63AC9}">
      <dgm:prSet/>
      <dgm:spPr/>
      <dgm:t>
        <a:bodyPr/>
        <a:lstStyle/>
        <a:p>
          <a:r>
            <a:rPr lang="en-US"/>
            <a:t>OR</a:t>
          </a:r>
        </a:p>
      </dgm:t>
    </dgm:pt>
    <dgm:pt modelId="{484F1EAE-43E1-4D8F-B622-390423E3C60E}" type="parTrans" cxnId="{A0F6626B-7C32-4EF8-94CC-2E8054823612}">
      <dgm:prSet/>
      <dgm:spPr/>
      <dgm:t>
        <a:bodyPr/>
        <a:lstStyle/>
        <a:p>
          <a:endParaRPr lang="en-US"/>
        </a:p>
      </dgm:t>
    </dgm:pt>
    <dgm:pt modelId="{4B244998-CA68-4AFD-BEA0-4245E73BB0CC}" type="sibTrans" cxnId="{A0F6626B-7C32-4EF8-94CC-2E8054823612}">
      <dgm:prSet/>
      <dgm:spPr/>
      <dgm:t>
        <a:bodyPr/>
        <a:lstStyle/>
        <a:p>
          <a:endParaRPr lang="en-US"/>
        </a:p>
      </dgm:t>
    </dgm:pt>
    <dgm:pt modelId="{FE679093-872E-4CA9-B286-A4FE9A3BE7B0}">
      <dgm:prSet/>
      <dgm:spPr/>
      <dgm:t>
        <a:bodyPr/>
        <a:lstStyle/>
        <a:p>
          <a:r>
            <a:rPr lang="en-US"/>
            <a:t>Do we suck at OHCA resuscitations?</a:t>
          </a:r>
        </a:p>
      </dgm:t>
    </dgm:pt>
    <dgm:pt modelId="{FAD9A515-98C9-44AE-BFBD-535BBE67688F}" type="parTrans" cxnId="{2EF12C0B-5793-4F2B-B020-C9A1DD1A86CF}">
      <dgm:prSet/>
      <dgm:spPr/>
      <dgm:t>
        <a:bodyPr/>
        <a:lstStyle/>
        <a:p>
          <a:endParaRPr lang="en-US"/>
        </a:p>
      </dgm:t>
    </dgm:pt>
    <dgm:pt modelId="{E14C93CD-0B13-4CD4-8F3C-AF8C23DEE7B3}" type="sibTrans" cxnId="{2EF12C0B-5793-4F2B-B020-C9A1DD1A86CF}">
      <dgm:prSet/>
      <dgm:spPr/>
      <dgm:t>
        <a:bodyPr/>
        <a:lstStyle/>
        <a:p>
          <a:endParaRPr lang="en-US"/>
        </a:p>
      </dgm:t>
    </dgm:pt>
    <dgm:pt modelId="{82F004DD-AB3F-B547-B615-0CA0EBF2EF07}" type="pres">
      <dgm:prSet presAssocID="{AE4B39F9-6486-4298-BAF2-2AF9AF49FD2E}" presName="linear" presStyleCnt="0">
        <dgm:presLayoutVars>
          <dgm:animLvl val="lvl"/>
          <dgm:resizeHandles val="exact"/>
        </dgm:presLayoutVars>
      </dgm:prSet>
      <dgm:spPr/>
    </dgm:pt>
    <dgm:pt modelId="{EAD59FA6-01BF-5D4B-A6F6-F6284B5B87B6}" type="pres">
      <dgm:prSet presAssocID="{940AB168-6B78-414C-A547-833F43BCB780}" presName="parentText" presStyleLbl="node1" presStyleIdx="0" presStyleCnt="4">
        <dgm:presLayoutVars>
          <dgm:chMax val="0"/>
          <dgm:bulletEnabled val="1"/>
        </dgm:presLayoutVars>
      </dgm:prSet>
      <dgm:spPr/>
    </dgm:pt>
    <dgm:pt modelId="{DBC718D2-D481-8E48-A70D-726B031BAF09}" type="pres">
      <dgm:prSet presAssocID="{0C320135-2342-4917-B219-1538CDB10A0A}" presName="spacer" presStyleCnt="0"/>
      <dgm:spPr/>
    </dgm:pt>
    <dgm:pt modelId="{7064022F-080F-7F42-BCF1-C7DAF99D7C35}" type="pres">
      <dgm:prSet presAssocID="{FFF02DD3-DDBD-426E-9E90-6EC905EB197A}" presName="parentText" presStyleLbl="node1" presStyleIdx="1" presStyleCnt="4">
        <dgm:presLayoutVars>
          <dgm:chMax val="0"/>
          <dgm:bulletEnabled val="1"/>
        </dgm:presLayoutVars>
      </dgm:prSet>
      <dgm:spPr/>
    </dgm:pt>
    <dgm:pt modelId="{BCEED2DE-A395-D24F-8244-2C11D9BD1C60}" type="pres">
      <dgm:prSet presAssocID="{4E6D6C2E-126E-42EB-A50F-504A9C9C66F5}" presName="spacer" presStyleCnt="0"/>
      <dgm:spPr/>
    </dgm:pt>
    <dgm:pt modelId="{AF851772-61A5-464C-8F34-3C5FCF3375BF}" type="pres">
      <dgm:prSet presAssocID="{632FEC42-6C03-4B46-933B-CC0B1CC63AC9}" presName="parentText" presStyleLbl="node1" presStyleIdx="2" presStyleCnt="4">
        <dgm:presLayoutVars>
          <dgm:chMax val="0"/>
          <dgm:bulletEnabled val="1"/>
        </dgm:presLayoutVars>
      </dgm:prSet>
      <dgm:spPr/>
    </dgm:pt>
    <dgm:pt modelId="{C58BAB84-1BC8-D140-BA20-A0CDDD08B6B8}" type="pres">
      <dgm:prSet presAssocID="{4B244998-CA68-4AFD-BEA0-4245E73BB0CC}" presName="spacer" presStyleCnt="0"/>
      <dgm:spPr/>
    </dgm:pt>
    <dgm:pt modelId="{7E01E5A9-A5E0-D448-B050-EC63CE1D0633}" type="pres">
      <dgm:prSet presAssocID="{FE679093-872E-4CA9-B286-A4FE9A3BE7B0}" presName="parentText" presStyleLbl="node1" presStyleIdx="3" presStyleCnt="4">
        <dgm:presLayoutVars>
          <dgm:chMax val="0"/>
          <dgm:bulletEnabled val="1"/>
        </dgm:presLayoutVars>
      </dgm:prSet>
      <dgm:spPr/>
    </dgm:pt>
  </dgm:ptLst>
  <dgm:cxnLst>
    <dgm:cxn modelId="{2EF12C0B-5793-4F2B-B020-C9A1DD1A86CF}" srcId="{AE4B39F9-6486-4298-BAF2-2AF9AF49FD2E}" destId="{FE679093-872E-4CA9-B286-A4FE9A3BE7B0}" srcOrd="3" destOrd="0" parTransId="{FAD9A515-98C9-44AE-BFBD-535BBE67688F}" sibTransId="{E14C93CD-0B13-4CD4-8F3C-AF8C23DEE7B3}"/>
    <dgm:cxn modelId="{FA4B5743-A3A1-4D30-9F50-6BEEAC78193B}" srcId="{AE4B39F9-6486-4298-BAF2-2AF9AF49FD2E}" destId="{940AB168-6B78-414C-A547-833F43BCB780}" srcOrd="0" destOrd="0" parTransId="{3EEEDF17-D5B2-4C4D-9E06-11E7970F71BC}" sibTransId="{0C320135-2342-4917-B219-1538CDB10A0A}"/>
    <dgm:cxn modelId="{A0F6626B-7C32-4EF8-94CC-2E8054823612}" srcId="{AE4B39F9-6486-4298-BAF2-2AF9AF49FD2E}" destId="{632FEC42-6C03-4B46-933B-CC0B1CC63AC9}" srcOrd="2" destOrd="0" parTransId="{484F1EAE-43E1-4D8F-B622-390423E3C60E}" sibTransId="{4B244998-CA68-4AFD-BEA0-4245E73BB0CC}"/>
    <dgm:cxn modelId="{BD68CD78-785E-B740-A142-DA6813CF828C}" type="presOf" srcId="{FE679093-872E-4CA9-B286-A4FE9A3BE7B0}" destId="{7E01E5A9-A5E0-D448-B050-EC63CE1D0633}" srcOrd="0" destOrd="0" presId="urn:microsoft.com/office/officeart/2005/8/layout/vList2"/>
    <dgm:cxn modelId="{0683D682-1BB1-4FE1-8B67-E06CF80E8ED2}" srcId="{AE4B39F9-6486-4298-BAF2-2AF9AF49FD2E}" destId="{FFF02DD3-DDBD-426E-9E90-6EC905EB197A}" srcOrd="1" destOrd="0" parTransId="{CB1EBBA3-7D55-4130-BCCA-C99A0A680210}" sibTransId="{4E6D6C2E-126E-42EB-A50F-504A9C9C66F5}"/>
    <dgm:cxn modelId="{ED13B89E-12AA-044B-A811-B9031734451E}" type="presOf" srcId="{AE4B39F9-6486-4298-BAF2-2AF9AF49FD2E}" destId="{82F004DD-AB3F-B547-B615-0CA0EBF2EF07}" srcOrd="0" destOrd="0" presId="urn:microsoft.com/office/officeart/2005/8/layout/vList2"/>
    <dgm:cxn modelId="{55E539B6-E88B-8945-8F1C-A3B841A97D7B}" type="presOf" srcId="{940AB168-6B78-414C-A547-833F43BCB780}" destId="{EAD59FA6-01BF-5D4B-A6F6-F6284B5B87B6}" srcOrd="0" destOrd="0" presId="urn:microsoft.com/office/officeart/2005/8/layout/vList2"/>
    <dgm:cxn modelId="{2A5D5BBB-7FA1-7342-9852-7F8D17C5F2D3}" type="presOf" srcId="{632FEC42-6C03-4B46-933B-CC0B1CC63AC9}" destId="{AF851772-61A5-464C-8F34-3C5FCF3375BF}" srcOrd="0" destOrd="0" presId="urn:microsoft.com/office/officeart/2005/8/layout/vList2"/>
    <dgm:cxn modelId="{8E5742D6-4580-B94D-9F50-CC238559624B}" type="presOf" srcId="{FFF02DD3-DDBD-426E-9E90-6EC905EB197A}" destId="{7064022F-080F-7F42-BCF1-C7DAF99D7C35}" srcOrd="0" destOrd="0" presId="urn:microsoft.com/office/officeart/2005/8/layout/vList2"/>
    <dgm:cxn modelId="{96E50D63-806B-AE43-8B80-5F36D37859ED}" type="presParOf" srcId="{82F004DD-AB3F-B547-B615-0CA0EBF2EF07}" destId="{EAD59FA6-01BF-5D4B-A6F6-F6284B5B87B6}" srcOrd="0" destOrd="0" presId="urn:microsoft.com/office/officeart/2005/8/layout/vList2"/>
    <dgm:cxn modelId="{646F797E-4F53-AD42-B1DF-D72A6E02154B}" type="presParOf" srcId="{82F004DD-AB3F-B547-B615-0CA0EBF2EF07}" destId="{DBC718D2-D481-8E48-A70D-726B031BAF09}" srcOrd="1" destOrd="0" presId="urn:microsoft.com/office/officeart/2005/8/layout/vList2"/>
    <dgm:cxn modelId="{45EBF83F-CBEF-C14F-B15C-BA6715EC1BE0}" type="presParOf" srcId="{82F004DD-AB3F-B547-B615-0CA0EBF2EF07}" destId="{7064022F-080F-7F42-BCF1-C7DAF99D7C35}" srcOrd="2" destOrd="0" presId="urn:microsoft.com/office/officeart/2005/8/layout/vList2"/>
    <dgm:cxn modelId="{5A77443C-DE57-2547-975F-7FEBC31A99C8}" type="presParOf" srcId="{82F004DD-AB3F-B547-B615-0CA0EBF2EF07}" destId="{BCEED2DE-A395-D24F-8244-2C11D9BD1C60}" srcOrd="3" destOrd="0" presId="urn:microsoft.com/office/officeart/2005/8/layout/vList2"/>
    <dgm:cxn modelId="{4E7B1A58-C5ED-0046-80CB-4E58CB77A820}" type="presParOf" srcId="{82F004DD-AB3F-B547-B615-0CA0EBF2EF07}" destId="{AF851772-61A5-464C-8F34-3C5FCF3375BF}" srcOrd="4" destOrd="0" presId="urn:microsoft.com/office/officeart/2005/8/layout/vList2"/>
    <dgm:cxn modelId="{E7E9EB83-DF14-1A47-9249-738B4E55E4F3}" type="presParOf" srcId="{82F004DD-AB3F-B547-B615-0CA0EBF2EF07}" destId="{C58BAB84-1BC8-D140-BA20-A0CDDD08B6B8}" srcOrd="5" destOrd="0" presId="urn:microsoft.com/office/officeart/2005/8/layout/vList2"/>
    <dgm:cxn modelId="{72E850FB-78AC-BB44-861B-981E769E3C35}" type="presParOf" srcId="{82F004DD-AB3F-B547-B615-0CA0EBF2EF07}" destId="{7E01E5A9-A5E0-D448-B050-EC63CE1D063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0E75D1C-7697-4EB3-9372-E1CB8227AD00}"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072475C-4CAC-47F4-AF07-DE79A0712C75}">
      <dgm:prSet/>
      <dgm:spPr/>
      <dgm:t>
        <a:bodyPr/>
        <a:lstStyle/>
        <a:p>
          <a:r>
            <a:rPr lang="en-US"/>
            <a:t>Most common type.</a:t>
          </a:r>
        </a:p>
      </dgm:t>
    </dgm:pt>
    <dgm:pt modelId="{2598A2D3-3422-451E-8856-35BDB55091A9}" type="parTrans" cxnId="{70D74A71-BA6E-489A-93B2-A05BD70B703D}">
      <dgm:prSet/>
      <dgm:spPr/>
      <dgm:t>
        <a:bodyPr/>
        <a:lstStyle/>
        <a:p>
          <a:endParaRPr lang="en-US"/>
        </a:p>
      </dgm:t>
    </dgm:pt>
    <dgm:pt modelId="{301B2ECF-E012-4DD1-8FF7-4F10E143326B}" type="sibTrans" cxnId="{70D74A71-BA6E-489A-93B2-A05BD70B703D}">
      <dgm:prSet/>
      <dgm:spPr/>
      <dgm:t>
        <a:bodyPr/>
        <a:lstStyle/>
        <a:p>
          <a:endParaRPr lang="en-US"/>
        </a:p>
      </dgm:t>
    </dgm:pt>
    <dgm:pt modelId="{3FCFDB3C-B076-4201-853A-17DF3911C4D8}">
      <dgm:prSet/>
      <dgm:spPr/>
      <dgm:t>
        <a:bodyPr/>
        <a:lstStyle/>
        <a:p>
          <a:r>
            <a:rPr lang="en-US"/>
            <a:t>Insufficient blood flow </a:t>
          </a:r>
        </a:p>
      </dgm:t>
    </dgm:pt>
    <dgm:pt modelId="{121445CC-BFBF-498A-8162-07200460183C}" type="parTrans" cxnId="{A7BA2190-61AC-4A18-8AB6-080E708EB8BA}">
      <dgm:prSet/>
      <dgm:spPr/>
      <dgm:t>
        <a:bodyPr/>
        <a:lstStyle/>
        <a:p>
          <a:endParaRPr lang="en-US"/>
        </a:p>
      </dgm:t>
    </dgm:pt>
    <dgm:pt modelId="{7E8EA1A6-06AE-415E-9C4A-45211F5848AF}" type="sibTrans" cxnId="{A7BA2190-61AC-4A18-8AB6-080E708EB8BA}">
      <dgm:prSet/>
      <dgm:spPr/>
      <dgm:t>
        <a:bodyPr/>
        <a:lstStyle/>
        <a:p>
          <a:endParaRPr lang="en-US"/>
        </a:p>
      </dgm:t>
    </dgm:pt>
    <dgm:pt modelId="{A0ADD9DF-DA84-44E8-BBF7-E096A9AABEC7}">
      <dgm:prSet/>
      <dgm:spPr/>
      <dgm:t>
        <a:bodyPr/>
        <a:lstStyle/>
        <a:p>
          <a:r>
            <a:rPr lang="en-US"/>
            <a:t>Blood loss: Trauma</a:t>
          </a:r>
        </a:p>
      </dgm:t>
    </dgm:pt>
    <dgm:pt modelId="{6693CB26-65B0-4916-9A64-E9D236082E82}" type="parTrans" cxnId="{9538ED51-87A6-47FF-A47E-B4230CCFD959}">
      <dgm:prSet/>
      <dgm:spPr/>
      <dgm:t>
        <a:bodyPr/>
        <a:lstStyle/>
        <a:p>
          <a:endParaRPr lang="en-US"/>
        </a:p>
      </dgm:t>
    </dgm:pt>
    <dgm:pt modelId="{78E181EB-56A3-48A8-B84A-1062B6C11C35}" type="sibTrans" cxnId="{9538ED51-87A6-47FF-A47E-B4230CCFD959}">
      <dgm:prSet/>
      <dgm:spPr/>
      <dgm:t>
        <a:bodyPr/>
        <a:lstStyle/>
        <a:p>
          <a:endParaRPr lang="en-US"/>
        </a:p>
      </dgm:t>
    </dgm:pt>
    <dgm:pt modelId="{32F2719F-0CDF-400E-A760-801A6E1B7056}">
      <dgm:prSet/>
      <dgm:spPr/>
      <dgm:t>
        <a:bodyPr/>
        <a:lstStyle/>
        <a:p>
          <a:r>
            <a:rPr lang="en-US"/>
            <a:t>“Fluid loss”: Diarrhea, vomiting, perspiration</a:t>
          </a:r>
        </a:p>
      </dgm:t>
    </dgm:pt>
    <dgm:pt modelId="{7DC37F8D-BEB8-4247-A77F-37F6886CFB44}" type="parTrans" cxnId="{96250C09-604F-4608-A994-FEFE5D74C4A3}">
      <dgm:prSet/>
      <dgm:spPr/>
      <dgm:t>
        <a:bodyPr/>
        <a:lstStyle/>
        <a:p>
          <a:endParaRPr lang="en-US"/>
        </a:p>
      </dgm:t>
    </dgm:pt>
    <dgm:pt modelId="{CB46BB1A-8DAB-4A99-BCCE-5140EE216663}" type="sibTrans" cxnId="{96250C09-604F-4608-A994-FEFE5D74C4A3}">
      <dgm:prSet/>
      <dgm:spPr/>
      <dgm:t>
        <a:bodyPr/>
        <a:lstStyle/>
        <a:p>
          <a:endParaRPr lang="en-US"/>
        </a:p>
      </dgm:t>
    </dgm:pt>
    <dgm:pt modelId="{ABF5D0E9-0070-43BB-AC2D-13FBD148E975}">
      <dgm:prSet/>
      <dgm:spPr/>
      <dgm:t>
        <a:bodyPr/>
        <a:lstStyle/>
        <a:p>
          <a:r>
            <a:rPr lang="en-US"/>
            <a:t>Third spacing: goes into the tissue</a:t>
          </a:r>
        </a:p>
      </dgm:t>
    </dgm:pt>
    <dgm:pt modelId="{81409DEF-B435-45F6-89FB-7DD91A207AC8}" type="parTrans" cxnId="{E6D644FA-5C76-4546-B5D3-5DD8AFE4FBE3}">
      <dgm:prSet/>
      <dgm:spPr/>
      <dgm:t>
        <a:bodyPr/>
        <a:lstStyle/>
        <a:p>
          <a:endParaRPr lang="en-US"/>
        </a:p>
      </dgm:t>
    </dgm:pt>
    <dgm:pt modelId="{FCEA8651-9ECA-4725-8B97-92A0011675F3}" type="sibTrans" cxnId="{E6D644FA-5C76-4546-B5D3-5DD8AFE4FBE3}">
      <dgm:prSet/>
      <dgm:spPr/>
      <dgm:t>
        <a:bodyPr/>
        <a:lstStyle/>
        <a:p>
          <a:endParaRPr lang="en-US"/>
        </a:p>
      </dgm:t>
    </dgm:pt>
    <dgm:pt modelId="{864F7446-D0BF-4ABA-BB8F-A1048477B1C5}">
      <dgm:prSet/>
      <dgm:spPr/>
      <dgm:t>
        <a:bodyPr/>
        <a:lstStyle/>
        <a:p>
          <a:r>
            <a:rPr lang="en-US"/>
            <a:t>Loss of preload: Less volume goes into the heart</a:t>
          </a:r>
        </a:p>
      </dgm:t>
    </dgm:pt>
    <dgm:pt modelId="{C7ED5D82-A574-47B1-93B3-99A16ADC8683}" type="parTrans" cxnId="{E3F77573-DDDB-409D-971A-4B4D68674D37}">
      <dgm:prSet/>
      <dgm:spPr/>
      <dgm:t>
        <a:bodyPr/>
        <a:lstStyle/>
        <a:p>
          <a:endParaRPr lang="en-US"/>
        </a:p>
      </dgm:t>
    </dgm:pt>
    <dgm:pt modelId="{4A576C1A-33E2-4A93-BB33-9F2A54FBCD75}" type="sibTrans" cxnId="{E3F77573-DDDB-409D-971A-4B4D68674D37}">
      <dgm:prSet/>
      <dgm:spPr/>
      <dgm:t>
        <a:bodyPr/>
        <a:lstStyle/>
        <a:p>
          <a:endParaRPr lang="en-US"/>
        </a:p>
      </dgm:t>
    </dgm:pt>
    <dgm:pt modelId="{17704E79-EC21-A342-AFF1-48BEF89365D0}" type="pres">
      <dgm:prSet presAssocID="{F0E75D1C-7697-4EB3-9372-E1CB8227AD00}" presName="linear" presStyleCnt="0">
        <dgm:presLayoutVars>
          <dgm:animLvl val="lvl"/>
          <dgm:resizeHandles val="exact"/>
        </dgm:presLayoutVars>
      </dgm:prSet>
      <dgm:spPr/>
    </dgm:pt>
    <dgm:pt modelId="{0C25D685-A1AA-3B47-87AF-B8570C570B70}" type="pres">
      <dgm:prSet presAssocID="{0072475C-4CAC-47F4-AF07-DE79A0712C75}" presName="parentText" presStyleLbl="node1" presStyleIdx="0" presStyleCnt="3">
        <dgm:presLayoutVars>
          <dgm:chMax val="0"/>
          <dgm:bulletEnabled val="1"/>
        </dgm:presLayoutVars>
      </dgm:prSet>
      <dgm:spPr/>
    </dgm:pt>
    <dgm:pt modelId="{3B3B8DD8-A5F3-CD48-980C-06BE6CCE2AF0}" type="pres">
      <dgm:prSet presAssocID="{301B2ECF-E012-4DD1-8FF7-4F10E143326B}" presName="spacer" presStyleCnt="0"/>
      <dgm:spPr/>
    </dgm:pt>
    <dgm:pt modelId="{5BABEC3A-3D89-5942-A3BD-5A8513ED0559}" type="pres">
      <dgm:prSet presAssocID="{3FCFDB3C-B076-4201-853A-17DF3911C4D8}" presName="parentText" presStyleLbl="node1" presStyleIdx="1" presStyleCnt="3">
        <dgm:presLayoutVars>
          <dgm:chMax val="0"/>
          <dgm:bulletEnabled val="1"/>
        </dgm:presLayoutVars>
      </dgm:prSet>
      <dgm:spPr/>
    </dgm:pt>
    <dgm:pt modelId="{4194FDDB-CCFA-D043-B7A6-66A08F9C6E5F}" type="pres">
      <dgm:prSet presAssocID="{3FCFDB3C-B076-4201-853A-17DF3911C4D8}" presName="childText" presStyleLbl="revTx" presStyleIdx="0" presStyleCnt="1">
        <dgm:presLayoutVars>
          <dgm:bulletEnabled val="1"/>
        </dgm:presLayoutVars>
      </dgm:prSet>
      <dgm:spPr/>
    </dgm:pt>
    <dgm:pt modelId="{37B7AE20-EC1E-E543-B0FE-D07348E84A33}" type="pres">
      <dgm:prSet presAssocID="{864F7446-D0BF-4ABA-BB8F-A1048477B1C5}" presName="parentText" presStyleLbl="node1" presStyleIdx="2" presStyleCnt="3">
        <dgm:presLayoutVars>
          <dgm:chMax val="0"/>
          <dgm:bulletEnabled val="1"/>
        </dgm:presLayoutVars>
      </dgm:prSet>
      <dgm:spPr/>
    </dgm:pt>
  </dgm:ptLst>
  <dgm:cxnLst>
    <dgm:cxn modelId="{96250C09-604F-4608-A994-FEFE5D74C4A3}" srcId="{3FCFDB3C-B076-4201-853A-17DF3911C4D8}" destId="{32F2719F-0CDF-400E-A760-801A6E1B7056}" srcOrd="1" destOrd="0" parTransId="{7DC37F8D-BEB8-4247-A77F-37F6886CFB44}" sibTransId="{CB46BB1A-8DAB-4A99-BCCE-5140EE216663}"/>
    <dgm:cxn modelId="{9538ED51-87A6-47FF-A47E-B4230CCFD959}" srcId="{3FCFDB3C-B076-4201-853A-17DF3911C4D8}" destId="{A0ADD9DF-DA84-44E8-BBF7-E096A9AABEC7}" srcOrd="0" destOrd="0" parTransId="{6693CB26-65B0-4916-9A64-E9D236082E82}" sibTransId="{78E181EB-56A3-48A8-B84A-1062B6C11C35}"/>
    <dgm:cxn modelId="{3908D052-5DEA-4041-8173-ED3753DEC89B}" type="presOf" srcId="{0072475C-4CAC-47F4-AF07-DE79A0712C75}" destId="{0C25D685-A1AA-3B47-87AF-B8570C570B70}" srcOrd="0" destOrd="0" presId="urn:microsoft.com/office/officeart/2005/8/layout/vList2"/>
    <dgm:cxn modelId="{70D74A71-BA6E-489A-93B2-A05BD70B703D}" srcId="{F0E75D1C-7697-4EB3-9372-E1CB8227AD00}" destId="{0072475C-4CAC-47F4-AF07-DE79A0712C75}" srcOrd="0" destOrd="0" parTransId="{2598A2D3-3422-451E-8856-35BDB55091A9}" sibTransId="{301B2ECF-E012-4DD1-8FF7-4F10E143326B}"/>
    <dgm:cxn modelId="{E3F77573-DDDB-409D-971A-4B4D68674D37}" srcId="{F0E75D1C-7697-4EB3-9372-E1CB8227AD00}" destId="{864F7446-D0BF-4ABA-BB8F-A1048477B1C5}" srcOrd="2" destOrd="0" parTransId="{C7ED5D82-A574-47B1-93B3-99A16ADC8683}" sibTransId="{4A576C1A-33E2-4A93-BB33-9F2A54FBCD75}"/>
    <dgm:cxn modelId="{70726075-1CAF-FE47-8D5B-3904858F5823}" type="presOf" srcId="{864F7446-D0BF-4ABA-BB8F-A1048477B1C5}" destId="{37B7AE20-EC1E-E543-B0FE-D07348E84A33}" srcOrd="0" destOrd="0" presId="urn:microsoft.com/office/officeart/2005/8/layout/vList2"/>
    <dgm:cxn modelId="{6E94598A-8A6A-5343-8E7A-0D0239E17A79}" type="presOf" srcId="{32F2719F-0CDF-400E-A760-801A6E1B7056}" destId="{4194FDDB-CCFA-D043-B7A6-66A08F9C6E5F}" srcOrd="0" destOrd="1" presId="urn:microsoft.com/office/officeart/2005/8/layout/vList2"/>
    <dgm:cxn modelId="{A7BA2190-61AC-4A18-8AB6-080E708EB8BA}" srcId="{F0E75D1C-7697-4EB3-9372-E1CB8227AD00}" destId="{3FCFDB3C-B076-4201-853A-17DF3911C4D8}" srcOrd="1" destOrd="0" parTransId="{121445CC-BFBF-498A-8162-07200460183C}" sibTransId="{7E8EA1A6-06AE-415E-9C4A-45211F5848AF}"/>
    <dgm:cxn modelId="{2EF1E198-C488-8A4D-9E98-13121504C02F}" type="presOf" srcId="{F0E75D1C-7697-4EB3-9372-E1CB8227AD00}" destId="{17704E79-EC21-A342-AFF1-48BEF89365D0}" srcOrd="0" destOrd="0" presId="urn:microsoft.com/office/officeart/2005/8/layout/vList2"/>
    <dgm:cxn modelId="{C3CF1CA8-E1EE-7643-86F6-43D0D8463FA8}" type="presOf" srcId="{A0ADD9DF-DA84-44E8-BBF7-E096A9AABEC7}" destId="{4194FDDB-CCFA-D043-B7A6-66A08F9C6E5F}" srcOrd="0" destOrd="0" presId="urn:microsoft.com/office/officeart/2005/8/layout/vList2"/>
    <dgm:cxn modelId="{16614DB1-C986-8648-BCE3-B864869665F7}" type="presOf" srcId="{3FCFDB3C-B076-4201-853A-17DF3911C4D8}" destId="{5BABEC3A-3D89-5942-A3BD-5A8513ED0559}" srcOrd="0" destOrd="0" presId="urn:microsoft.com/office/officeart/2005/8/layout/vList2"/>
    <dgm:cxn modelId="{D7147AD6-01E8-7445-A0BA-08CAA6F18B27}" type="presOf" srcId="{ABF5D0E9-0070-43BB-AC2D-13FBD148E975}" destId="{4194FDDB-CCFA-D043-B7A6-66A08F9C6E5F}" srcOrd="0" destOrd="2" presId="urn:microsoft.com/office/officeart/2005/8/layout/vList2"/>
    <dgm:cxn modelId="{E6D644FA-5C76-4546-B5D3-5DD8AFE4FBE3}" srcId="{3FCFDB3C-B076-4201-853A-17DF3911C4D8}" destId="{ABF5D0E9-0070-43BB-AC2D-13FBD148E975}" srcOrd="2" destOrd="0" parTransId="{81409DEF-B435-45F6-89FB-7DD91A207AC8}" sibTransId="{FCEA8651-9ECA-4725-8B97-92A0011675F3}"/>
    <dgm:cxn modelId="{330DEC6E-95D9-BB49-AF44-72A4DF90CADD}" type="presParOf" srcId="{17704E79-EC21-A342-AFF1-48BEF89365D0}" destId="{0C25D685-A1AA-3B47-87AF-B8570C570B70}" srcOrd="0" destOrd="0" presId="urn:microsoft.com/office/officeart/2005/8/layout/vList2"/>
    <dgm:cxn modelId="{ACF253B3-A2EB-4D48-B0D9-69832FB7F508}" type="presParOf" srcId="{17704E79-EC21-A342-AFF1-48BEF89365D0}" destId="{3B3B8DD8-A5F3-CD48-980C-06BE6CCE2AF0}" srcOrd="1" destOrd="0" presId="urn:microsoft.com/office/officeart/2005/8/layout/vList2"/>
    <dgm:cxn modelId="{B1DA2E49-3BCB-EA44-9D8C-A415911F3B0F}" type="presParOf" srcId="{17704E79-EC21-A342-AFF1-48BEF89365D0}" destId="{5BABEC3A-3D89-5942-A3BD-5A8513ED0559}" srcOrd="2" destOrd="0" presId="urn:microsoft.com/office/officeart/2005/8/layout/vList2"/>
    <dgm:cxn modelId="{2FA0EF1F-F8B5-314F-8D36-4E42B8C9B02B}" type="presParOf" srcId="{17704E79-EC21-A342-AFF1-48BEF89365D0}" destId="{4194FDDB-CCFA-D043-B7A6-66A08F9C6E5F}" srcOrd="3" destOrd="0" presId="urn:microsoft.com/office/officeart/2005/8/layout/vList2"/>
    <dgm:cxn modelId="{8B129D5D-4CA5-654A-9B2A-C055542A8E07}" type="presParOf" srcId="{17704E79-EC21-A342-AFF1-48BEF89365D0}" destId="{37B7AE20-EC1E-E543-B0FE-D07348E84A3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8EAB905-B10A-480E-8490-0BDF90B810C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9E8FE97-29E5-4103-AB47-B43F9EA7C06A}">
      <dgm:prSet/>
      <dgm:spPr/>
      <dgm:t>
        <a:bodyPr/>
        <a:lstStyle/>
        <a:p>
          <a:r>
            <a:rPr lang="en-US"/>
            <a:t>DISTRIBUTIVE SHOCK: Blood is inappropriately distributed in the vasculature.</a:t>
          </a:r>
        </a:p>
      </dgm:t>
    </dgm:pt>
    <dgm:pt modelId="{660D1E2B-0B03-4296-85BE-2A69D5E34934}" type="parTrans" cxnId="{3511F407-9734-4439-A04C-5811A31F1652}">
      <dgm:prSet/>
      <dgm:spPr/>
      <dgm:t>
        <a:bodyPr/>
        <a:lstStyle/>
        <a:p>
          <a:endParaRPr lang="en-US"/>
        </a:p>
      </dgm:t>
    </dgm:pt>
    <dgm:pt modelId="{347B7010-95ED-4936-A645-91830EDB0ACD}" type="sibTrans" cxnId="{3511F407-9734-4439-A04C-5811A31F1652}">
      <dgm:prSet/>
      <dgm:spPr/>
      <dgm:t>
        <a:bodyPr/>
        <a:lstStyle/>
        <a:p>
          <a:endParaRPr lang="en-US"/>
        </a:p>
      </dgm:t>
    </dgm:pt>
    <dgm:pt modelId="{16E9D6F1-831E-46D5-A048-0B3D9A77FA30}">
      <dgm:prSet/>
      <dgm:spPr/>
      <dgm:t>
        <a:bodyPr/>
        <a:lstStyle/>
        <a:p>
          <a:r>
            <a:rPr lang="en-US"/>
            <a:t>Floppy heart: strength of contraction decreases</a:t>
          </a:r>
        </a:p>
      </dgm:t>
    </dgm:pt>
    <dgm:pt modelId="{4BBCFFF8-FEA0-4DA5-AA7A-124E88286D3B}" type="parTrans" cxnId="{6AC3181D-2C64-42A4-B018-BD90395F7910}">
      <dgm:prSet/>
      <dgm:spPr/>
      <dgm:t>
        <a:bodyPr/>
        <a:lstStyle/>
        <a:p>
          <a:endParaRPr lang="en-US"/>
        </a:p>
      </dgm:t>
    </dgm:pt>
    <dgm:pt modelId="{84AEAF56-DD5A-4CD2-83EB-8D2F8ECB5420}" type="sibTrans" cxnId="{6AC3181D-2C64-42A4-B018-BD90395F7910}">
      <dgm:prSet/>
      <dgm:spPr/>
      <dgm:t>
        <a:bodyPr/>
        <a:lstStyle/>
        <a:p>
          <a:endParaRPr lang="en-US"/>
        </a:p>
      </dgm:t>
    </dgm:pt>
    <dgm:pt modelId="{EE2D723B-9200-416A-AF3B-3E5475C62DA0}">
      <dgm:prSet/>
      <dgm:spPr/>
      <dgm:t>
        <a:bodyPr/>
        <a:lstStyle/>
        <a:p>
          <a:r>
            <a:rPr lang="en-US"/>
            <a:t>Dilated vessels: Resistance decreases and vessels dilate; venous and arterial</a:t>
          </a:r>
        </a:p>
      </dgm:t>
    </dgm:pt>
    <dgm:pt modelId="{50291F50-F85F-4F37-9688-8D87408FFF78}" type="parTrans" cxnId="{50EAEF26-13AA-4615-952E-B3778E7ED9A1}">
      <dgm:prSet/>
      <dgm:spPr/>
      <dgm:t>
        <a:bodyPr/>
        <a:lstStyle/>
        <a:p>
          <a:endParaRPr lang="en-US"/>
        </a:p>
      </dgm:t>
    </dgm:pt>
    <dgm:pt modelId="{A1C9F166-8D6B-4B97-8A60-74A37208B581}" type="sibTrans" cxnId="{50EAEF26-13AA-4615-952E-B3778E7ED9A1}">
      <dgm:prSet/>
      <dgm:spPr/>
      <dgm:t>
        <a:bodyPr/>
        <a:lstStyle/>
        <a:p>
          <a:endParaRPr lang="en-US"/>
        </a:p>
      </dgm:t>
    </dgm:pt>
    <dgm:pt modelId="{473B262B-0099-2442-99DD-24B900904785}" type="pres">
      <dgm:prSet presAssocID="{C8EAB905-B10A-480E-8490-0BDF90B810C2}" presName="linear" presStyleCnt="0">
        <dgm:presLayoutVars>
          <dgm:animLvl val="lvl"/>
          <dgm:resizeHandles val="exact"/>
        </dgm:presLayoutVars>
      </dgm:prSet>
      <dgm:spPr/>
    </dgm:pt>
    <dgm:pt modelId="{EF3BAE7C-3938-034F-9AEC-702261C2D93B}" type="pres">
      <dgm:prSet presAssocID="{C9E8FE97-29E5-4103-AB47-B43F9EA7C06A}" presName="parentText" presStyleLbl="node1" presStyleIdx="0" presStyleCnt="3">
        <dgm:presLayoutVars>
          <dgm:chMax val="0"/>
          <dgm:bulletEnabled val="1"/>
        </dgm:presLayoutVars>
      </dgm:prSet>
      <dgm:spPr/>
    </dgm:pt>
    <dgm:pt modelId="{3CFCEA3E-25C1-C449-9375-EAB9C027465F}" type="pres">
      <dgm:prSet presAssocID="{347B7010-95ED-4936-A645-91830EDB0ACD}" presName="spacer" presStyleCnt="0"/>
      <dgm:spPr/>
    </dgm:pt>
    <dgm:pt modelId="{2BC8EB38-AE3C-D04B-A898-229D9BF214C4}" type="pres">
      <dgm:prSet presAssocID="{16E9D6F1-831E-46D5-A048-0B3D9A77FA30}" presName="parentText" presStyleLbl="node1" presStyleIdx="1" presStyleCnt="3">
        <dgm:presLayoutVars>
          <dgm:chMax val="0"/>
          <dgm:bulletEnabled val="1"/>
        </dgm:presLayoutVars>
      </dgm:prSet>
      <dgm:spPr/>
    </dgm:pt>
    <dgm:pt modelId="{68784E0A-9BE1-0A47-A616-68963BA1A129}" type="pres">
      <dgm:prSet presAssocID="{84AEAF56-DD5A-4CD2-83EB-8D2F8ECB5420}" presName="spacer" presStyleCnt="0"/>
      <dgm:spPr/>
    </dgm:pt>
    <dgm:pt modelId="{5CEA3505-0FBE-6340-ACBC-468878038654}" type="pres">
      <dgm:prSet presAssocID="{EE2D723B-9200-416A-AF3B-3E5475C62DA0}" presName="parentText" presStyleLbl="node1" presStyleIdx="2" presStyleCnt="3">
        <dgm:presLayoutVars>
          <dgm:chMax val="0"/>
          <dgm:bulletEnabled val="1"/>
        </dgm:presLayoutVars>
      </dgm:prSet>
      <dgm:spPr/>
    </dgm:pt>
  </dgm:ptLst>
  <dgm:cxnLst>
    <dgm:cxn modelId="{62946006-FFEF-5B45-B54D-02505CFB1CE4}" type="presOf" srcId="{EE2D723B-9200-416A-AF3B-3E5475C62DA0}" destId="{5CEA3505-0FBE-6340-ACBC-468878038654}" srcOrd="0" destOrd="0" presId="urn:microsoft.com/office/officeart/2005/8/layout/vList2"/>
    <dgm:cxn modelId="{3511F407-9734-4439-A04C-5811A31F1652}" srcId="{C8EAB905-B10A-480E-8490-0BDF90B810C2}" destId="{C9E8FE97-29E5-4103-AB47-B43F9EA7C06A}" srcOrd="0" destOrd="0" parTransId="{660D1E2B-0B03-4296-85BE-2A69D5E34934}" sibTransId="{347B7010-95ED-4936-A645-91830EDB0ACD}"/>
    <dgm:cxn modelId="{6AC3181D-2C64-42A4-B018-BD90395F7910}" srcId="{C8EAB905-B10A-480E-8490-0BDF90B810C2}" destId="{16E9D6F1-831E-46D5-A048-0B3D9A77FA30}" srcOrd="1" destOrd="0" parTransId="{4BBCFFF8-FEA0-4DA5-AA7A-124E88286D3B}" sibTransId="{84AEAF56-DD5A-4CD2-83EB-8D2F8ECB5420}"/>
    <dgm:cxn modelId="{D26C0E23-7F43-5C44-A462-FC1DDEBD7FA4}" type="presOf" srcId="{C9E8FE97-29E5-4103-AB47-B43F9EA7C06A}" destId="{EF3BAE7C-3938-034F-9AEC-702261C2D93B}" srcOrd="0" destOrd="0" presId="urn:microsoft.com/office/officeart/2005/8/layout/vList2"/>
    <dgm:cxn modelId="{50EAEF26-13AA-4615-952E-B3778E7ED9A1}" srcId="{C8EAB905-B10A-480E-8490-0BDF90B810C2}" destId="{EE2D723B-9200-416A-AF3B-3E5475C62DA0}" srcOrd="2" destOrd="0" parTransId="{50291F50-F85F-4F37-9688-8D87408FFF78}" sibTransId="{A1C9F166-8D6B-4B97-8A60-74A37208B581}"/>
    <dgm:cxn modelId="{4E819A46-CAEA-4F43-ACA9-E79BF36AB515}" type="presOf" srcId="{16E9D6F1-831E-46D5-A048-0B3D9A77FA30}" destId="{2BC8EB38-AE3C-D04B-A898-229D9BF214C4}" srcOrd="0" destOrd="0" presId="urn:microsoft.com/office/officeart/2005/8/layout/vList2"/>
    <dgm:cxn modelId="{16323292-88E2-434F-8BF4-93C5BEF3BB1F}" type="presOf" srcId="{C8EAB905-B10A-480E-8490-0BDF90B810C2}" destId="{473B262B-0099-2442-99DD-24B900904785}" srcOrd="0" destOrd="0" presId="urn:microsoft.com/office/officeart/2005/8/layout/vList2"/>
    <dgm:cxn modelId="{02D412C0-A58D-DC4B-95A5-04F6DF2498FE}" type="presParOf" srcId="{473B262B-0099-2442-99DD-24B900904785}" destId="{EF3BAE7C-3938-034F-9AEC-702261C2D93B}" srcOrd="0" destOrd="0" presId="urn:microsoft.com/office/officeart/2005/8/layout/vList2"/>
    <dgm:cxn modelId="{FC242BDD-F7EA-A546-9741-D14037AFD63D}" type="presParOf" srcId="{473B262B-0099-2442-99DD-24B900904785}" destId="{3CFCEA3E-25C1-C449-9375-EAB9C027465F}" srcOrd="1" destOrd="0" presId="urn:microsoft.com/office/officeart/2005/8/layout/vList2"/>
    <dgm:cxn modelId="{B00A7514-710F-F54E-A753-D693BAFBD806}" type="presParOf" srcId="{473B262B-0099-2442-99DD-24B900904785}" destId="{2BC8EB38-AE3C-D04B-A898-229D9BF214C4}" srcOrd="2" destOrd="0" presId="urn:microsoft.com/office/officeart/2005/8/layout/vList2"/>
    <dgm:cxn modelId="{C897F538-5782-FC47-88E1-BBD76E28B689}" type="presParOf" srcId="{473B262B-0099-2442-99DD-24B900904785}" destId="{68784E0A-9BE1-0A47-A616-68963BA1A129}" srcOrd="3" destOrd="0" presId="urn:microsoft.com/office/officeart/2005/8/layout/vList2"/>
    <dgm:cxn modelId="{7660876F-D1B5-D647-8AF4-A8E913956FC9}" type="presParOf" srcId="{473B262B-0099-2442-99DD-24B900904785}" destId="{5CEA3505-0FBE-6340-ACBC-46887803865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E0E6EDC-98BA-452A-87EA-320E8758590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0DD4CDF-12EC-41B3-A147-59EF59F407DA}">
      <dgm:prSet/>
      <dgm:spPr/>
      <dgm:t>
        <a:bodyPr/>
        <a:lstStyle/>
        <a:p>
          <a:r>
            <a:rPr lang="en-US"/>
            <a:t>FLOPPY HEART: Diminished contractility</a:t>
          </a:r>
        </a:p>
      </dgm:t>
    </dgm:pt>
    <dgm:pt modelId="{786E49BD-1ED1-4CB8-9C7A-838D629A6500}" type="parTrans" cxnId="{2FB6CBAB-B343-4030-A069-EB651F629D0D}">
      <dgm:prSet/>
      <dgm:spPr/>
      <dgm:t>
        <a:bodyPr/>
        <a:lstStyle/>
        <a:p>
          <a:endParaRPr lang="en-US"/>
        </a:p>
      </dgm:t>
    </dgm:pt>
    <dgm:pt modelId="{D94B7D6A-FBB7-4F05-AAB5-8B5180A14A43}" type="sibTrans" cxnId="{2FB6CBAB-B343-4030-A069-EB651F629D0D}">
      <dgm:prSet/>
      <dgm:spPr/>
      <dgm:t>
        <a:bodyPr/>
        <a:lstStyle/>
        <a:p>
          <a:endParaRPr lang="en-US"/>
        </a:p>
      </dgm:t>
    </dgm:pt>
    <dgm:pt modelId="{93EDE851-C53E-4426-8558-6E11D9978238}">
      <dgm:prSet/>
      <dgm:spPr/>
      <dgm:t>
        <a:bodyPr/>
        <a:lstStyle/>
        <a:p>
          <a:r>
            <a:rPr lang="en-US"/>
            <a:t>WORK OF BREATHING: </a:t>
          </a:r>
        </a:p>
      </dgm:t>
    </dgm:pt>
    <dgm:pt modelId="{9FFAF9A8-CDF5-4292-B126-0078B7D41870}" type="parTrans" cxnId="{F07CE585-55CF-410E-AD18-1C312BDADF90}">
      <dgm:prSet/>
      <dgm:spPr/>
      <dgm:t>
        <a:bodyPr/>
        <a:lstStyle/>
        <a:p>
          <a:endParaRPr lang="en-US"/>
        </a:p>
      </dgm:t>
    </dgm:pt>
    <dgm:pt modelId="{A3E80000-0702-487A-834E-18DF927A507D}" type="sibTrans" cxnId="{F07CE585-55CF-410E-AD18-1C312BDADF90}">
      <dgm:prSet/>
      <dgm:spPr/>
      <dgm:t>
        <a:bodyPr/>
        <a:lstStyle/>
        <a:p>
          <a:endParaRPr lang="en-US"/>
        </a:p>
      </dgm:t>
    </dgm:pt>
    <dgm:pt modelId="{F8AD534B-E75E-4A66-903A-836DDEEE4B3C}">
      <dgm:prSet/>
      <dgm:spPr/>
      <dgm:t>
        <a:bodyPr/>
        <a:lstStyle/>
        <a:p>
          <a:r>
            <a:rPr lang="en-US"/>
            <a:t>Grunting</a:t>
          </a:r>
        </a:p>
      </dgm:t>
    </dgm:pt>
    <dgm:pt modelId="{61C02EF7-6802-45B7-BD71-792630D1D728}" type="parTrans" cxnId="{45152C2B-CF35-452E-B76F-84181A438798}">
      <dgm:prSet/>
      <dgm:spPr/>
      <dgm:t>
        <a:bodyPr/>
        <a:lstStyle/>
        <a:p>
          <a:endParaRPr lang="en-US"/>
        </a:p>
      </dgm:t>
    </dgm:pt>
    <dgm:pt modelId="{43EEDF55-FBB4-4C27-8A6F-1D14C459FE18}" type="sibTrans" cxnId="{45152C2B-CF35-452E-B76F-84181A438798}">
      <dgm:prSet/>
      <dgm:spPr/>
      <dgm:t>
        <a:bodyPr/>
        <a:lstStyle/>
        <a:p>
          <a:endParaRPr lang="en-US"/>
        </a:p>
      </dgm:t>
    </dgm:pt>
    <dgm:pt modelId="{211C2AE0-EFD0-490B-820A-D00E5A76AC1E}">
      <dgm:prSet/>
      <dgm:spPr/>
      <dgm:t>
        <a:bodyPr/>
        <a:lstStyle/>
        <a:p>
          <a:r>
            <a:rPr lang="en-US"/>
            <a:t>Nasal Flaring</a:t>
          </a:r>
        </a:p>
      </dgm:t>
    </dgm:pt>
    <dgm:pt modelId="{DCFFBE83-B34E-4A12-9FD0-8A5AEFBEDE8A}" type="parTrans" cxnId="{649D5F5B-C898-44EF-8369-EEDEC3E80797}">
      <dgm:prSet/>
      <dgm:spPr/>
      <dgm:t>
        <a:bodyPr/>
        <a:lstStyle/>
        <a:p>
          <a:endParaRPr lang="en-US"/>
        </a:p>
      </dgm:t>
    </dgm:pt>
    <dgm:pt modelId="{442884EE-EE11-4229-8674-53966C447551}" type="sibTrans" cxnId="{649D5F5B-C898-44EF-8369-EEDEC3E80797}">
      <dgm:prSet/>
      <dgm:spPr/>
      <dgm:t>
        <a:bodyPr/>
        <a:lstStyle/>
        <a:p>
          <a:endParaRPr lang="en-US"/>
        </a:p>
      </dgm:t>
    </dgm:pt>
    <dgm:pt modelId="{502A3D95-7F0F-4EDC-BD0E-2003CBDF6A93}">
      <dgm:prSet/>
      <dgm:spPr/>
      <dgm:t>
        <a:bodyPr/>
        <a:lstStyle/>
        <a:p>
          <a:r>
            <a:rPr lang="en-US"/>
            <a:t>Accessory Muscle Use</a:t>
          </a:r>
        </a:p>
      </dgm:t>
    </dgm:pt>
    <dgm:pt modelId="{81F3FC0F-E9D2-4673-9E93-AF83D079E494}" type="parTrans" cxnId="{0DAD9735-D5BA-46E7-B9C5-FA68B24A2760}">
      <dgm:prSet/>
      <dgm:spPr/>
      <dgm:t>
        <a:bodyPr/>
        <a:lstStyle/>
        <a:p>
          <a:endParaRPr lang="en-US"/>
        </a:p>
      </dgm:t>
    </dgm:pt>
    <dgm:pt modelId="{6FEDD52D-F1AB-4351-ADAE-27479D0FE1B8}" type="sibTrans" cxnId="{0DAD9735-D5BA-46E7-B9C5-FA68B24A2760}">
      <dgm:prSet/>
      <dgm:spPr/>
      <dgm:t>
        <a:bodyPr/>
        <a:lstStyle/>
        <a:p>
          <a:endParaRPr lang="en-US"/>
        </a:p>
      </dgm:t>
    </dgm:pt>
    <dgm:pt modelId="{96A7ADB9-5018-486E-944E-6336F5869F54}">
      <dgm:prSet/>
      <dgm:spPr/>
      <dgm:t>
        <a:bodyPr/>
        <a:lstStyle/>
        <a:p>
          <a:r>
            <a:rPr lang="en-US"/>
            <a:t>PULMONARY CONGESTION</a:t>
          </a:r>
        </a:p>
      </dgm:t>
    </dgm:pt>
    <dgm:pt modelId="{45456DD1-38CE-4603-82C7-7BC38BA1D7E8}" type="parTrans" cxnId="{EE5F39E3-0A04-4233-86FC-BE733C8CF5EE}">
      <dgm:prSet/>
      <dgm:spPr/>
      <dgm:t>
        <a:bodyPr/>
        <a:lstStyle/>
        <a:p>
          <a:endParaRPr lang="en-US"/>
        </a:p>
      </dgm:t>
    </dgm:pt>
    <dgm:pt modelId="{D055366C-8EE6-46CD-863C-478F376C99E6}" type="sibTrans" cxnId="{EE5F39E3-0A04-4233-86FC-BE733C8CF5EE}">
      <dgm:prSet/>
      <dgm:spPr/>
      <dgm:t>
        <a:bodyPr/>
        <a:lstStyle/>
        <a:p>
          <a:endParaRPr lang="en-US"/>
        </a:p>
      </dgm:t>
    </dgm:pt>
    <dgm:pt modelId="{F05F78BD-B513-4DC2-B29C-4E256E00D616}">
      <dgm:prSet/>
      <dgm:spPr/>
      <dgm:t>
        <a:bodyPr/>
        <a:lstStyle/>
        <a:p>
          <a:r>
            <a:rPr lang="en-US"/>
            <a:t>CARDIAC CONDITIONS TYPICALLY CONGENITAL</a:t>
          </a:r>
        </a:p>
      </dgm:t>
    </dgm:pt>
    <dgm:pt modelId="{6150F05A-B524-49DF-9E4F-E12EF11CFC56}" type="parTrans" cxnId="{90C98CC4-3C0F-4916-A1F3-7CAA55093177}">
      <dgm:prSet/>
      <dgm:spPr/>
      <dgm:t>
        <a:bodyPr/>
        <a:lstStyle/>
        <a:p>
          <a:endParaRPr lang="en-US"/>
        </a:p>
      </dgm:t>
    </dgm:pt>
    <dgm:pt modelId="{7DA2E2B6-BE61-453F-A8D3-19CEC96FA7E0}" type="sibTrans" cxnId="{90C98CC4-3C0F-4916-A1F3-7CAA55093177}">
      <dgm:prSet/>
      <dgm:spPr/>
      <dgm:t>
        <a:bodyPr/>
        <a:lstStyle/>
        <a:p>
          <a:endParaRPr lang="en-US"/>
        </a:p>
      </dgm:t>
    </dgm:pt>
    <dgm:pt modelId="{37D4AB34-6F48-A84A-A644-04DA3E97804C}" type="pres">
      <dgm:prSet presAssocID="{8E0E6EDC-98BA-452A-87EA-320E8758590A}" presName="linear" presStyleCnt="0">
        <dgm:presLayoutVars>
          <dgm:animLvl val="lvl"/>
          <dgm:resizeHandles val="exact"/>
        </dgm:presLayoutVars>
      </dgm:prSet>
      <dgm:spPr/>
    </dgm:pt>
    <dgm:pt modelId="{8774AB36-2C7F-1549-827C-F6AA045364EB}" type="pres">
      <dgm:prSet presAssocID="{B0DD4CDF-12EC-41B3-A147-59EF59F407DA}" presName="parentText" presStyleLbl="node1" presStyleIdx="0" presStyleCnt="3">
        <dgm:presLayoutVars>
          <dgm:chMax val="0"/>
          <dgm:bulletEnabled val="1"/>
        </dgm:presLayoutVars>
      </dgm:prSet>
      <dgm:spPr/>
    </dgm:pt>
    <dgm:pt modelId="{46DEE1D7-4B2B-6C45-A78B-DE5E78A91BAD}" type="pres">
      <dgm:prSet presAssocID="{D94B7D6A-FBB7-4F05-AAB5-8B5180A14A43}" presName="spacer" presStyleCnt="0"/>
      <dgm:spPr/>
    </dgm:pt>
    <dgm:pt modelId="{16BAF561-EE50-FB4C-A55A-4D2C91AEB982}" type="pres">
      <dgm:prSet presAssocID="{93EDE851-C53E-4426-8558-6E11D9978238}" presName="parentText" presStyleLbl="node1" presStyleIdx="1" presStyleCnt="3">
        <dgm:presLayoutVars>
          <dgm:chMax val="0"/>
          <dgm:bulletEnabled val="1"/>
        </dgm:presLayoutVars>
      </dgm:prSet>
      <dgm:spPr/>
    </dgm:pt>
    <dgm:pt modelId="{764746D1-4869-E743-80A1-35001CC5CB4B}" type="pres">
      <dgm:prSet presAssocID="{93EDE851-C53E-4426-8558-6E11D9978238}" presName="childText" presStyleLbl="revTx" presStyleIdx="0" presStyleCnt="2">
        <dgm:presLayoutVars>
          <dgm:bulletEnabled val="1"/>
        </dgm:presLayoutVars>
      </dgm:prSet>
      <dgm:spPr/>
    </dgm:pt>
    <dgm:pt modelId="{A339B9C7-1CDE-8943-9B3A-44AFDD392207}" type="pres">
      <dgm:prSet presAssocID="{96A7ADB9-5018-486E-944E-6336F5869F54}" presName="parentText" presStyleLbl="node1" presStyleIdx="2" presStyleCnt="3">
        <dgm:presLayoutVars>
          <dgm:chMax val="0"/>
          <dgm:bulletEnabled val="1"/>
        </dgm:presLayoutVars>
      </dgm:prSet>
      <dgm:spPr/>
    </dgm:pt>
    <dgm:pt modelId="{D85F6D09-B65F-544E-B4B1-192E88B39BA4}" type="pres">
      <dgm:prSet presAssocID="{96A7ADB9-5018-486E-944E-6336F5869F54}" presName="childText" presStyleLbl="revTx" presStyleIdx="1" presStyleCnt="2">
        <dgm:presLayoutVars>
          <dgm:bulletEnabled val="1"/>
        </dgm:presLayoutVars>
      </dgm:prSet>
      <dgm:spPr/>
    </dgm:pt>
  </dgm:ptLst>
  <dgm:cxnLst>
    <dgm:cxn modelId="{53F0EB1F-3F5E-6D45-8323-F4DB2E278EA8}" type="presOf" srcId="{96A7ADB9-5018-486E-944E-6336F5869F54}" destId="{A339B9C7-1CDE-8943-9B3A-44AFDD392207}" srcOrd="0" destOrd="0" presId="urn:microsoft.com/office/officeart/2005/8/layout/vList2"/>
    <dgm:cxn modelId="{45152C2B-CF35-452E-B76F-84181A438798}" srcId="{93EDE851-C53E-4426-8558-6E11D9978238}" destId="{F8AD534B-E75E-4A66-903A-836DDEEE4B3C}" srcOrd="0" destOrd="0" parTransId="{61C02EF7-6802-45B7-BD71-792630D1D728}" sibTransId="{43EEDF55-FBB4-4C27-8A6F-1D14C459FE18}"/>
    <dgm:cxn modelId="{0DAD9735-D5BA-46E7-B9C5-FA68B24A2760}" srcId="{93EDE851-C53E-4426-8558-6E11D9978238}" destId="{502A3D95-7F0F-4EDC-BD0E-2003CBDF6A93}" srcOrd="2" destOrd="0" parTransId="{81F3FC0F-E9D2-4673-9E93-AF83D079E494}" sibTransId="{6FEDD52D-F1AB-4351-ADAE-27479D0FE1B8}"/>
    <dgm:cxn modelId="{A9CED643-EECC-DB4D-AB33-2291093F08DC}" type="presOf" srcId="{8E0E6EDC-98BA-452A-87EA-320E8758590A}" destId="{37D4AB34-6F48-A84A-A644-04DA3E97804C}" srcOrd="0" destOrd="0" presId="urn:microsoft.com/office/officeart/2005/8/layout/vList2"/>
    <dgm:cxn modelId="{649D5F5B-C898-44EF-8369-EEDEC3E80797}" srcId="{93EDE851-C53E-4426-8558-6E11D9978238}" destId="{211C2AE0-EFD0-490B-820A-D00E5A76AC1E}" srcOrd="1" destOrd="0" parTransId="{DCFFBE83-B34E-4A12-9FD0-8A5AEFBEDE8A}" sibTransId="{442884EE-EE11-4229-8674-53966C447551}"/>
    <dgm:cxn modelId="{6906E75F-FCF1-D740-9751-A8C0D063E48A}" type="presOf" srcId="{93EDE851-C53E-4426-8558-6E11D9978238}" destId="{16BAF561-EE50-FB4C-A55A-4D2C91AEB982}" srcOrd="0" destOrd="0" presId="urn:microsoft.com/office/officeart/2005/8/layout/vList2"/>
    <dgm:cxn modelId="{6B6D8975-B82D-1448-9483-68AD0F6D70ED}" type="presOf" srcId="{211C2AE0-EFD0-490B-820A-D00E5A76AC1E}" destId="{764746D1-4869-E743-80A1-35001CC5CB4B}" srcOrd="0" destOrd="1" presId="urn:microsoft.com/office/officeart/2005/8/layout/vList2"/>
    <dgm:cxn modelId="{F07CE585-55CF-410E-AD18-1C312BDADF90}" srcId="{8E0E6EDC-98BA-452A-87EA-320E8758590A}" destId="{93EDE851-C53E-4426-8558-6E11D9978238}" srcOrd="1" destOrd="0" parTransId="{9FFAF9A8-CDF5-4292-B126-0078B7D41870}" sibTransId="{A3E80000-0702-487A-834E-18DF927A507D}"/>
    <dgm:cxn modelId="{6B9F4B91-29EC-9044-A423-61286D7E3BA5}" type="presOf" srcId="{502A3D95-7F0F-4EDC-BD0E-2003CBDF6A93}" destId="{764746D1-4869-E743-80A1-35001CC5CB4B}" srcOrd="0" destOrd="2" presId="urn:microsoft.com/office/officeart/2005/8/layout/vList2"/>
    <dgm:cxn modelId="{2FB6CBAB-B343-4030-A069-EB651F629D0D}" srcId="{8E0E6EDC-98BA-452A-87EA-320E8758590A}" destId="{B0DD4CDF-12EC-41B3-A147-59EF59F407DA}" srcOrd="0" destOrd="0" parTransId="{786E49BD-1ED1-4CB8-9C7A-838D629A6500}" sibTransId="{D94B7D6A-FBB7-4F05-AAB5-8B5180A14A43}"/>
    <dgm:cxn modelId="{B776BFC2-C651-4C43-9EDC-A09850A22426}" type="presOf" srcId="{F8AD534B-E75E-4A66-903A-836DDEEE4B3C}" destId="{764746D1-4869-E743-80A1-35001CC5CB4B}" srcOrd="0" destOrd="0" presId="urn:microsoft.com/office/officeart/2005/8/layout/vList2"/>
    <dgm:cxn modelId="{90C98CC4-3C0F-4916-A1F3-7CAA55093177}" srcId="{96A7ADB9-5018-486E-944E-6336F5869F54}" destId="{F05F78BD-B513-4DC2-B29C-4E256E00D616}" srcOrd="0" destOrd="0" parTransId="{6150F05A-B524-49DF-9E4F-E12EF11CFC56}" sibTransId="{7DA2E2B6-BE61-453F-A8D3-19CEC96FA7E0}"/>
    <dgm:cxn modelId="{84754CDE-3AB4-D740-8CED-9032BAE5A5F5}" type="presOf" srcId="{F05F78BD-B513-4DC2-B29C-4E256E00D616}" destId="{D85F6D09-B65F-544E-B4B1-192E88B39BA4}" srcOrd="0" destOrd="0" presId="urn:microsoft.com/office/officeart/2005/8/layout/vList2"/>
    <dgm:cxn modelId="{EE5F39E3-0A04-4233-86FC-BE733C8CF5EE}" srcId="{8E0E6EDC-98BA-452A-87EA-320E8758590A}" destId="{96A7ADB9-5018-486E-944E-6336F5869F54}" srcOrd="2" destOrd="0" parTransId="{45456DD1-38CE-4603-82C7-7BC38BA1D7E8}" sibTransId="{D055366C-8EE6-46CD-863C-478F376C99E6}"/>
    <dgm:cxn modelId="{7AD905F3-E820-2549-9765-CA76E3EEAF65}" type="presOf" srcId="{B0DD4CDF-12EC-41B3-A147-59EF59F407DA}" destId="{8774AB36-2C7F-1549-827C-F6AA045364EB}" srcOrd="0" destOrd="0" presId="urn:microsoft.com/office/officeart/2005/8/layout/vList2"/>
    <dgm:cxn modelId="{F66F9D20-3754-CB4A-AE69-2728340EC3FC}" type="presParOf" srcId="{37D4AB34-6F48-A84A-A644-04DA3E97804C}" destId="{8774AB36-2C7F-1549-827C-F6AA045364EB}" srcOrd="0" destOrd="0" presId="urn:microsoft.com/office/officeart/2005/8/layout/vList2"/>
    <dgm:cxn modelId="{98370139-85F8-964A-81FE-10BD8F18CD7B}" type="presParOf" srcId="{37D4AB34-6F48-A84A-A644-04DA3E97804C}" destId="{46DEE1D7-4B2B-6C45-A78B-DE5E78A91BAD}" srcOrd="1" destOrd="0" presId="urn:microsoft.com/office/officeart/2005/8/layout/vList2"/>
    <dgm:cxn modelId="{4BBA6E81-5D54-F64E-ADFE-169A2F1DB00A}" type="presParOf" srcId="{37D4AB34-6F48-A84A-A644-04DA3E97804C}" destId="{16BAF561-EE50-FB4C-A55A-4D2C91AEB982}" srcOrd="2" destOrd="0" presId="urn:microsoft.com/office/officeart/2005/8/layout/vList2"/>
    <dgm:cxn modelId="{C328AAAC-D05B-E24F-A4C9-00A2225C7FF2}" type="presParOf" srcId="{37D4AB34-6F48-A84A-A644-04DA3E97804C}" destId="{764746D1-4869-E743-80A1-35001CC5CB4B}" srcOrd="3" destOrd="0" presId="urn:microsoft.com/office/officeart/2005/8/layout/vList2"/>
    <dgm:cxn modelId="{AB7A2B12-1E3C-6642-AB3B-CF91D2367913}" type="presParOf" srcId="{37D4AB34-6F48-A84A-A644-04DA3E97804C}" destId="{A339B9C7-1CDE-8943-9B3A-44AFDD392207}" srcOrd="4" destOrd="0" presId="urn:microsoft.com/office/officeart/2005/8/layout/vList2"/>
    <dgm:cxn modelId="{CE552870-CA2B-AB43-BF64-658B6139386C}" type="presParOf" srcId="{37D4AB34-6F48-A84A-A644-04DA3E97804C}" destId="{D85F6D09-B65F-544E-B4B1-192E88B39BA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3B2B82-F0C5-4D2F-86AB-3BC1CF12144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C78C4B2-9A5A-437D-A335-2B89282346B6}">
      <dgm:prSet/>
      <dgm:spPr/>
      <dgm:t>
        <a:bodyPr/>
        <a:lstStyle/>
        <a:p>
          <a:r>
            <a:rPr lang="en-US" i="1"/>
            <a:t>INTRAOSSEOUS ACCESS </a:t>
          </a:r>
          <a:endParaRPr lang="en-US"/>
        </a:p>
      </dgm:t>
    </dgm:pt>
    <dgm:pt modelId="{03EEB3E4-9E51-49D2-BDA6-07BE3C3DC927}" type="parTrans" cxnId="{278D3725-7479-4299-9B2D-EFBBC5D207F3}">
      <dgm:prSet/>
      <dgm:spPr/>
      <dgm:t>
        <a:bodyPr/>
        <a:lstStyle/>
        <a:p>
          <a:endParaRPr lang="en-US"/>
        </a:p>
      </dgm:t>
    </dgm:pt>
    <dgm:pt modelId="{7264395C-0831-4069-BAD1-834C00AEE232}" type="sibTrans" cxnId="{278D3725-7479-4299-9B2D-EFBBC5D207F3}">
      <dgm:prSet/>
      <dgm:spPr/>
      <dgm:t>
        <a:bodyPr/>
        <a:lstStyle/>
        <a:p>
          <a:endParaRPr lang="en-US"/>
        </a:p>
      </dgm:t>
    </dgm:pt>
    <dgm:pt modelId="{DAED8E5A-0548-4A13-A1B8-A7084AF11E50}">
      <dgm:prSet/>
      <dgm:spPr/>
      <dgm:t>
        <a:bodyPr/>
        <a:lstStyle/>
        <a:p>
          <a:r>
            <a:rPr lang="en-US"/>
            <a:t>Contraindications include bone fracture, history of bony malformation, and insertion site infection. </a:t>
          </a:r>
        </a:p>
      </dgm:t>
    </dgm:pt>
    <dgm:pt modelId="{530BE7B7-6577-4DC4-8AC4-43D720894C4C}" type="parTrans" cxnId="{88B48010-6F03-4175-8F34-54790C5B8614}">
      <dgm:prSet/>
      <dgm:spPr/>
      <dgm:t>
        <a:bodyPr/>
        <a:lstStyle/>
        <a:p>
          <a:endParaRPr lang="en-US"/>
        </a:p>
      </dgm:t>
    </dgm:pt>
    <dgm:pt modelId="{EB1F9529-E71A-443F-9D40-C4A9B4321C26}" type="sibTrans" cxnId="{88B48010-6F03-4175-8F34-54790C5B8614}">
      <dgm:prSet/>
      <dgm:spPr/>
      <dgm:t>
        <a:bodyPr/>
        <a:lstStyle/>
        <a:p>
          <a:endParaRPr lang="en-US"/>
        </a:p>
      </dgm:t>
    </dgm:pt>
    <dgm:pt modelId="{5974838D-F3FF-6348-BFC3-A649EAFCE8B2}" type="pres">
      <dgm:prSet presAssocID="{CA3B2B82-F0C5-4D2F-86AB-3BC1CF121440}" presName="linear" presStyleCnt="0">
        <dgm:presLayoutVars>
          <dgm:animLvl val="lvl"/>
          <dgm:resizeHandles val="exact"/>
        </dgm:presLayoutVars>
      </dgm:prSet>
      <dgm:spPr/>
    </dgm:pt>
    <dgm:pt modelId="{A0EBC457-DBA2-A349-B2DD-BCD4F4076D41}" type="pres">
      <dgm:prSet presAssocID="{0C78C4B2-9A5A-437D-A335-2B89282346B6}" presName="parentText" presStyleLbl="node1" presStyleIdx="0" presStyleCnt="2">
        <dgm:presLayoutVars>
          <dgm:chMax val="0"/>
          <dgm:bulletEnabled val="1"/>
        </dgm:presLayoutVars>
      </dgm:prSet>
      <dgm:spPr/>
    </dgm:pt>
    <dgm:pt modelId="{AF87D0DE-3525-7342-8439-798E122A1F79}" type="pres">
      <dgm:prSet presAssocID="{7264395C-0831-4069-BAD1-834C00AEE232}" presName="spacer" presStyleCnt="0"/>
      <dgm:spPr/>
    </dgm:pt>
    <dgm:pt modelId="{2A6CD39E-A2D4-4440-BBA2-EAED91A3B266}" type="pres">
      <dgm:prSet presAssocID="{DAED8E5A-0548-4A13-A1B8-A7084AF11E50}" presName="parentText" presStyleLbl="node1" presStyleIdx="1" presStyleCnt="2">
        <dgm:presLayoutVars>
          <dgm:chMax val="0"/>
          <dgm:bulletEnabled val="1"/>
        </dgm:presLayoutVars>
      </dgm:prSet>
      <dgm:spPr/>
    </dgm:pt>
  </dgm:ptLst>
  <dgm:cxnLst>
    <dgm:cxn modelId="{88B48010-6F03-4175-8F34-54790C5B8614}" srcId="{CA3B2B82-F0C5-4D2F-86AB-3BC1CF121440}" destId="{DAED8E5A-0548-4A13-A1B8-A7084AF11E50}" srcOrd="1" destOrd="0" parTransId="{530BE7B7-6577-4DC4-8AC4-43D720894C4C}" sibTransId="{EB1F9529-E71A-443F-9D40-C4A9B4321C26}"/>
    <dgm:cxn modelId="{278D3725-7479-4299-9B2D-EFBBC5D207F3}" srcId="{CA3B2B82-F0C5-4D2F-86AB-3BC1CF121440}" destId="{0C78C4B2-9A5A-437D-A335-2B89282346B6}" srcOrd="0" destOrd="0" parTransId="{03EEB3E4-9E51-49D2-BDA6-07BE3C3DC927}" sibTransId="{7264395C-0831-4069-BAD1-834C00AEE232}"/>
    <dgm:cxn modelId="{18ED4A4F-B380-BA47-B525-228AC827B7F7}" type="presOf" srcId="{DAED8E5A-0548-4A13-A1B8-A7084AF11E50}" destId="{2A6CD39E-A2D4-4440-BBA2-EAED91A3B266}" srcOrd="0" destOrd="0" presId="urn:microsoft.com/office/officeart/2005/8/layout/vList2"/>
    <dgm:cxn modelId="{5CFFACE9-F34F-AE42-ABF3-08EA9BEA3DC6}" type="presOf" srcId="{0C78C4B2-9A5A-437D-A335-2B89282346B6}" destId="{A0EBC457-DBA2-A349-B2DD-BCD4F4076D41}" srcOrd="0" destOrd="0" presId="urn:microsoft.com/office/officeart/2005/8/layout/vList2"/>
    <dgm:cxn modelId="{1835A1FC-2EA6-A040-8FAD-3079D85BD2B2}" type="presOf" srcId="{CA3B2B82-F0C5-4D2F-86AB-3BC1CF121440}" destId="{5974838D-F3FF-6348-BFC3-A649EAFCE8B2}" srcOrd="0" destOrd="0" presId="urn:microsoft.com/office/officeart/2005/8/layout/vList2"/>
    <dgm:cxn modelId="{C2D95E95-79BC-C04D-BD70-D3A8820F7AE8}" type="presParOf" srcId="{5974838D-F3FF-6348-BFC3-A649EAFCE8B2}" destId="{A0EBC457-DBA2-A349-B2DD-BCD4F4076D41}" srcOrd="0" destOrd="0" presId="urn:microsoft.com/office/officeart/2005/8/layout/vList2"/>
    <dgm:cxn modelId="{072014BA-1666-5E4A-AE18-67EE965B5CDD}" type="presParOf" srcId="{5974838D-F3FF-6348-BFC3-A649EAFCE8B2}" destId="{AF87D0DE-3525-7342-8439-798E122A1F79}" srcOrd="1" destOrd="0" presId="urn:microsoft.com/office/officeart/2005/8/layout/vList2"/>
    <dgm:cxn modelId="{6561AEDC-B19F-EE40-A38A-6B9A64FF4B14}" type="presParOf" srcId="{5974838D-F3FF-6348-BFC3-A649EAFCE8B2}" destId="{2A6CD39E-A2D4-4440-BBA2-EAED91A3B26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92ECDE1-6C21-4B9A-A293-C841AD2D3C8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FFE48FE6-2346-4C9F-AD54-1A5EF3EEB891}">
      <dgm:prSet/>
      <dgm:spPr/>
      <dgm:t>
        <a:bodyPr/>
        <a:lstStyle/>
        <a:p>
          <a:r>
            <a:rPr lang="en-US"/>
            <a:t>OBSTRUCTIVE SHOCK: HEART CAN’T BEAT PROPERLY.</a:t>
          </a:r>
        </a:p>
      </dgm:t>
    </dgm:pt>
    <dgm:pt modelId="{35626703-51A4-4DC9-B589-36C564D11FCF}" type="parTrans" cxnId="{578F03F7-796E-4564-B149-2D0E4BA0CBCC}">
      <dgm:prSet/>
      <dgm:spPr/>
      <dgm:t>
        <a:bodyPr/>
        <a:lstStyle/>
        <a:p>
          <a:endParaRPr lang="en-US"/>
        </a:p>
      </dgm:t>
    </dgm:pt>
    <dgm:pt modelId="{97E59E81-73CA-4526-A2C5-258B841DF11F}" type="sibTrans" cxnId="{578F03F7-796E-4564-B149-2D0E4BA0CBCC}">
      <dgm:prSet/>
      <dgm:spPr/>
      <dgm:t>
        <a:bodyPr/>
        <a:lstStyle/>
        <a:p>
          <a:endParaRPr lang="en-US"/>
        </a:p>
      </dgm:t>
    </dgm:pt>
    <dgm:pt modelId="{63D3D293-D391-48C9-9793-1323134E7D05}">
      <dgm:prSet/>
      <dgm:spPr/>
      <dgm:t>
        <a:bodyPr/>
        <a:lstStyle/>
        <a:p>
          <a:r>
            <a:rPr lang="en-US"/>
            <a:t>Cardiac Tamponade. </a:t>
          </a:r>
        </a:p>
      </dgm:t>
    </dgm:pt>
    <dgm:pt modelId="{07CF9A58-DA9B-4474-8D85-DFE94528E936}" type="parTrans" cxnId="{5490D253-3387-458E-BEF2-7B24C2C05D50}">
      <dgm:prSet/>
      <dgm:spPr/>
      <dgm:t>
        <a:bodyPr/>
        <a:lstStyle/>
        <a:p>
          <a:endParaRPr lang="en-US"/>
        </a:p>
      </dgm:t>
    </dgm:pt>
    <dgm:pt modelId="{54A69F40-928A-4ECF-96D7-1B5A166E63A8}" type="sibTrans" cxnId="{5490D253-3387-458E-BEF2-7B24C2C05D50}">
      <dgm:prSet/>
      <dgm:spPr/>
      <dgm:t>
        <a:bodyPr/>
        <a:lstStyle/>
        <a:p>
          <a:endParaRPr lang="en-US"/>
        </a:p>
      </dgm:t>
    </dgm:pt>
    <dgm:pt modelId="{E4B0625B-35AF-495E-9E88-936A44F85DFB}">
      <dgm:prSet/>
      <dgm:spPr/>
      <dgm:t>
        <a:bodyPr/>
        <a:lstStyle/>
        <a:p>
          <a:r>
            <a:rPr lang="en-US"/>
            <a:t>Tension Pneumothorax. </a:t>
          </a:r>
        </a:p>
      </dgm:t>
    </dgm:pt>
    <dgm:pt modelId="{245FC69A-BA20-4B8E-8D08-A2BE8095D2C5}" type="parTrans" cxnId="{19D11E56-47A8-4F02-95D0-FE2E27444FD6}">
      <dgm:prSet/>
      <dgm:spPr/>
      <dgm:t>
        <a:bodyPr/>
        <a:lstStyle/>
        <a:p>
          <a:endParaRPr lang="en-US"/>
        </a:p>
      </dgm:t>
    </dgm:pt>
    <dgm:pt modelId="{75C255A6-264E-4045-977D-88DEBF8490B1}" type="sibTrans" cxnId="{19D11E56-47A8-4F02-95D0-FE2E27444FD6}">
      <dgm:prSet/>
      <dgm:spPr/>
      <dgm:t>
        <a:bodyPr/>
        <a:lstStyle/>
        <a:p>
          <a:endParaRPr lang="en-US"/>
        </a:p>
      </dgm:t>
    </dgm:pt>
    <dgm:pt modelId="{822EDEB6-04F0-4650-8C09-B3BB04C99E12}">
      <dgm:prSet/>
      <dgm:spPr/>
      <dgm:t>
        <a:bodyPr/>
        <a:lstStyle/>
        <a:p>
          <a:r>
            <a:rPr lang="en-US"/>
            <a:t>Congenital Heart Malformations. </a:t>
          </a:r>
        </a:p>
      </dgm:t>
    </dgm:pt>
    <dgm:pt modelId="{D48B207B-0176-4CD5-8188-B4277830E1B7}" type="parTrans" cxnId="{F98FBA5A-F5CC-4332-9407-F7F7E64F44E3}">
      <dgm:prSet/>
      <dgm:spPr/>
      <dgm:t>
        <a:bodyPr/>
        <a:lstStyle/>
        <a:p>
          <a:endParaRPr lang="en-US"/>
        </a:p>
      </dgm:t>
    </dgm:pt>
    <dgm:pt modelId="{50A250B8-332A-4EFD-AC46-3EE32731287B}" type="sibTrans" cxnId="{F98FBA5A-F5CC-4332-9407-F7F7E64F44E3}">
      <dgm:prSet/>
      <dgm:spPr/>
      <dgm:t>
        <a:bodyPr/>
        <a:lstStyle/>
        <a:p>
          <a:endParaRPr lang="en-US"/>
        </a:p>
      </dgm:t>
    </dgm:pt>
    <dgm:pt modelId="{F3A28E84-CB02-4E02-99C4-9B7821B492FF}">
      <dgm:prSet/>
      <dgm:spPr/>
      <dgm:t>
        <a:bodyPr/>
        <a:lstStyle/>
        <a:p>
          <a:r>
            <a:rPr lang="en-US"/>
            <a:t>Pulmonary Embolism.</a:t>
          </a:r>
        </a:p>
      </dgm:t>
    </dgm:pt>
    <dgm:pt modelId="{67C9CF6B-437B-4B5B-8CC0-7D595DDC0DA2}" type="parTrans" cxnId="{ADC0DD80-359C-4BFB-99A2-D85955118CC5}">
      <dgm:prSet/>
      <dgm:spPr/>
      <dgm:t>
        <a:bodyPr/>
        <a:lstStyle/>
        <a:p>
          <a:endParaRPr lang="en-US"/>
        </a:p>
      </dgm:t>
    </dgm:pt>
    <dgm:pt modelId="{E03E709E-C1EF-4312-A139-CA139625B409}" type="sibTrans" cxnId="{ADC0DD80-359C-4BFB-99A2-D85955118CC5}">
      <dgm:prSet/>
      <dgm:spPr/>
      <dgm:t>
        <a:bodyPr/>
        <a:lstStyle/>
        <a:p>
          <a:endParaRPr lang="en-US"/>
        </a:p>
      </dgm:t>
    </dgm:pt>
    <dgm:pt modelId="{9456270C-23DA-AD49-AB97-2A93AB694D47}" type="pres">
      <dgm:prSet presAssocID="{692ECDE1-6C21-4B9A-A293-C841AD2D3C82}" presName="Name0" presStyleCnt="0">
        <dgm:presLayoutVars>
          <dgm:dir/>
          <dgm:animLvl val="lvl"/>
          <dgm:resizeHandles val="exact"/>
        </dgm:presLayoutVars>
      </dgm:prSet>
      <dgm:spPr/>
    </dgm:pt>
    <dgm:pt modelId="{FAEBAC04-9844-A44C-B6F2-A2279B11E5E0}" type="pres">
      <dgm:prSet presAssocID="{FFE48FE6-2346-4C9F-AD54-1A5EF3EEB891}" presName="linNode" presStyleCnt="0"/>
      <dgm:spPr/>
    </dgm:pt>
    <dgm:pt modelId="{8BA9A9C6-5AE5-D54A-9547-D5A110427BFC}" type="pres">
      <dgm:prSet presAssocID="{FFE48FE6-2346-4C9F-AD54-1A5EF3EEB891}" presName="parentText" presStyleLbl="node1" presStyleIdx="0" presStyleCnt="1">
        <dgm:presLayoutVars>
          <dgm:chMax val="1"/>
          <dgm:bulletEnabled val="1"/>
        </dgm:presLayoutVars>
      </dgm:prSet>
      <dgm:spPr/>
    </dgm:pt>
    <dgm:pt modelId="{75A41F5B-ABB0-AC47-9D4F-3B098D51EB50}" type="pres">
      <dgm:prSet presAssocID="{FFE48FE6-2346-4C9F-AD54-1A5EF3EEB891}" presName="descendantText" presStyleLbl="alignAccFollowNode1" presStyleIdx="0" presStyleCnt="1">
        <dgm:presLayoutVars>
          <dgm:bulletEnabled val="1"/>
        </dgm:presLayoutVars>
      </dgm:prSet>
      <dgm:spPr/>
    </dgm:pt>
  </dgm:ptLst>
  <dgm:cxnLst>
    <dgm:cxn modelId="{09D2F623-5316-F74C-9DD6-04DBA03EC280}" type="presOf" srcId="{822EDEB6-04F0-4650-8C09-B3BB04C99E12}" destId="{75A41F5B-ABB0-AC47-9D4F-3B098D51EB50}" srcOrd="0" destOrd="2" presId="urn:microsoft.com/office/officeart/2005/8/layout/vList5"/>
    <dgm:cxn modelId="{C71B582A-C31D-3B45-B6C4-0DD047335FDC}" type="presOf" srcId="{63D3D293-D391-48C9-9793-1323134E7D05}" destId="{75A41F5B-ABB0-AC47-9D4F-3B098D51EB50}" srcOrd="0" destOrd="0" presId="urn:microsoft.com/office/officeart/2005/8/layout/vList5"/>
    <dgm:cxn modelId="{5490D253-3387-458E-BEF2-7B24C2C05D50}" srcId="{FFE48FE6-2346-4C9F-AD54-1A5EF3EEB891}" destId="{63D3D293-D391-48C9-9793-1323134E7D05}" srcOrd="0" destOrd="0" parTransId="{07CF9A58-DA9B-4474-8D85-DFE94528E936}" sibTransId="{54A69F40-928A-4ECF-96D7-1B5A166E63A8}"/>
    <dgm:cxn modelId="{19D11E56-47A8-4F02-95D0-FE2E27444FD6}" srcId="{FFE48FE6-2346-4C9F-AD54-1A5EF3EEB891}" destId="{E4B0625B-35AF-495E-9E88-936A44F85DFB}" srcOrd="1" destOrd="0" parTransId="{245FC69A-BA20-4B8E-8D08-A2BE8095D2C5}" sibTransId="{75C255A6-264E-4045-977D-88DEBF8490B1}"/>
    <dgm:cxn modelId="{F98FBA5A-F5CC-4332-9407-F7F7E64F44E3}" srcId="{FFE48FE6-2346-4C9F-AD54-1A5EF3EEB891}" destId="{822EDEB6-04F0-4650-8C09-B3BB04C99E12}" srcOrd="2" destOrd="0" parTransId="{D48B207B-0176-4CD5-8188-B4277830E1B7}" sibTransId="{50A250B8-332A-4EFD-AC46-3EE32731287B}"/>
    <dgm:cxn modelId="{ADC0DD80-359C-4BFB-99A2-D85955118CC5}" srcId="{FFE48FE6-2346-4C9F-AD54-1A5EF3EEB891}" destId="{F3A28E84-CB02-4E02-99C4-9B7821B492FF}" srcOrd="3" destOrd="0" parTransId="{67C9CF6B-437B-4B5B-8CC0-7D595DDC0DA2}" sibTransId="{E03E709E-C1EF-4312-A139-CA139625B409}"/>
    <dgm:cxn modelId="{1784ED96-663E-6C49-88A9-87B26B057DFF}" type="presOf" srcId="{692ECDE1-6C21-4B9A-A293-C841AD2D3C82}" destId="{9456270C-23DA-AD49-AB97-2A93AB694D47}" srcOrd="0" destOrd="0" presId="urn:microsoft.com/office/officeart/2005/8/layout/vList5"/>
    <dgm:cxn modelId="{F16EF69A-53A5-2649-8B44-37B89BA20525}" type="presOf" srcId="{E4B0625B-35AF-495E-9E88-936A44F85DFB}" destId="{75A41F5B-ABB0-AC47-9D4F-3B098D51EB50}" srcOrd="0" destOrd="1" presId="urn:microsoft.com/office/officeart/2005/8/layout/vList5"/>
    <dgm:cxn modelId="{70F101AC-9F2D-814B-AEA6-C0A49BE2ECAF}" type="presOf" srcId="{FFE48FE6-2346-4C9F-AD54-1A5EF3EEB891}" destId="{8BA9A9C6-5AE5-D54A-9547-D5A110427BFC}" srcOrd="0" destOrd="0" presId="urn:microsoft.com/office/officeart/2005/8/layout/vList5"/>
    <dgm:cxn modelId="{AABAE4E6-A668-224C-B594-393B1F3CC0FB}" type="presOf" srcId="{F3A28E84-CB02-4E02-99C4-9B7821B492FF}" destId="{75A41F5B-ABB0-AC47-9D4F-3B098D51EB50}" srcOrd="0" destOrd="3" presId="urn:microsoft.com/office/officeart/2005/8/layout/vList5"/>
    <dgm:cxn modelId="{578F03F7-796E-4564-B149-2D0E4BA0CBCC}" srcId="{692ECDE1-6C21-4B9A-A293-C841AD2D3C82}" destId="{FFE48FE6-2346-4C9F-AD54-1A5EF3EEB891}" srcOrd="0" destOrd="0" parTransId="{35626703-51A4-4DC9-B589-36C564D11FCF}" sibTransId="{97E59E81-73CA-4526-A2C5-258B841DF11F}"/>
    <dgm:cxn modelId="{A957F4FF-31AD-094D-874C-695222AAE682}" type="presParOf" srcId="{9456270C-23DA-AD49-AB97-2A93AB694D47}" destId="{FAEBAC04-9844-A44C-B6F2-A2279B11E5E0}" srcOrd="0" destOrd="0" presId="urn:microsoft.com/office/officeart/2005/8/layout/vList5"/>
    <dgm:cxn modelId="{0E7DD5AC-B8A3-8C4C-811A-E0AE5B34766F}" type="presParOf" srcId="{FAEBAC04-9844-A44C-B6F2-A2279B11E5E0}" destId="{8BA9A9C6-5AE5-D54A-9547-D5A110427BFC}" srcOrd="0" destOrd="0" presId="urn:microsoft.com/office/officeart/2005/8/layout/vList5"/>
    <dgm:cxn modelId="{776745EF-4050-EB47-974D-2DBE40E73A60}" type="presParOf" srcId="{FAEBAC04-9844-A44C-B6F2-A2279B11E5E0}" destId="{75A41F5B-ABB0-AC47-9D4F-3B098D51EB5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4F1991F-EDC1-4D9F-BB5B-7EEB44ABC18E}"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6F4F3AA5-952C-4617-9F21-43F2FAE7725E}">
      <dgm:prSet/>
      <dgm:spPr/>
      <dgm:t>
        <a:bodyPr/>
        <a:lstStyle/>
        <a:p>
          <a:r>
            <a:rPr lang="en-US"/>
            <a:t>INITIAL MANAGEMENT: 20mL/kg of fluid over 5-10 minutes…….not an hour!</a:t>
          </a:r>
        </a:p>
      </dgm:t>
    </dgm:pt>
    <dgm:pt modelId="{DA7BD9CB-4186-4450-BB52-874E82E34EB6}" type="parTrans" cxnId="{3CB7AEB3-CAA6-49AE-9DB0-7A506928770D}">
      <dgm:prSet/>
      <dgm:spPr/>
      <dgm:t>
        <a:bodyPr/>
        <a:lstStyle/>
        <a:p>
          <a:endParaRPr lang="en-US"/>
        </a:p>
      </dgm:t>
    </dgm:pt>
    <dgm:pt modelId="{2562B4B0-2F9B-44A9-B7FF-4F76A6A0E74E}" type="sibTrans" cxnId="{3CB7AEB3-CAA6-49AE-9DB0-7A506928770D}">
      <dgm:prSet/>
      <dgm:spPr/>
      <dgm:t>
        <a:bodyPr/>
        <a:lstStyle/>
        <a:p>
          <a:endParaRPr lang="en-US"/>
        </a:p>
      </dgm:t>
    </dgm:pt>
    <dgm:pt modelId="{AD475766-0291-48B9-9228-2B5B0F6947D3}">
      <dgm:prSet/>
      <dgm:spPr/>
      <dgm:t>
        <a:bodyPr/>
        <a:lstStyle/>
        <a:p>
          <a:r>
            <a:rPr lang="en-US"/>
            <a:t>SEPTIC SHOCK:</a:t>
          </a:r>
        </a:p>
      </dgm:t>
    </dgm:pt>
    <dgm:pt modelId="{37D401F9-AAE5-4718-A656-A7AD2642BA8E}" type="parTrans" cxnId="{632AF111-158B-4941-B2C5-1605FDF1EF9F}">
      <dgm:prSet/>
      <dgm:spPr/>
      <dgm:t>
        <a:bodyPr/>
        <a:lstStyle/>
        <a:p>
          <a:endParaRPr lang="en-US"/>
        </a:p>
      </dgm:t>
    </dgm:pt>
    <dgm:pt modelId="{7DB8EA87-1244-47BC-AFD7-7877A77DDD9D}" type="sibTrans" cxnId="{632AF111-158B-4941-B2C5-1605FDF1EF9F}">
      <dgm:prSet/>
      <dgm:spPr/>
      <dgm:t>
        <a:bodyPr/>
        <a:lstStyle/>
        <a:p>
          <a:endParaRPr lang="en-US"/>
        </a:p>
      </dgm:t>
    </dgm:pt>
    <dgm:pt modelId="{15EB35CE-2474-482B-9D44-527C08F34B84}">
      <dgm:prSet custT="1"/>
      <dgm:spPr/>
      <dgm:t>
        <a:bodyPr/>
        <a:lstStyle/>
        <a:p>
          <a:r>
            <a:rPr lang="en-US" sz="2000" dirty="0"/>
            <a:t>Aggressive fluid management</a:t>
          </a:r>
        </a:p>
      </dgm:t>
    </dgm:pt>
    <dgm:pt modelId="{1A18B270-7E8A-4C74-BEA3-3E5C4AF418FC}" type="parTrans" cxnId="{88AD90A6-8A79-436D-B372-50A5D971724F}">
      <dgm:prSet/>
      <dgm:spPr/>
      <dgm:t>
        <a:bodyPr/>
        <a:lstStyle/>
        <a:p>
          <a:endParaRPr lang="en-US"/>
        </a:p>
      </dgm:t>
    </dgm:pt>
    <dgm:pt modelId="{D8535122-D5DA-463C-A6E5-23D1473A58B7}" type="sibTrans" cxnId="{88AD90A6-8A79-436D-B372-50A5D971724F}">
      <dgm:prSet/>
      <dgm:spPr/>
      <dgm:t>
        <a:bodyPr/>
        <a:lstStyle/>
        <a:p>
          <a:endParaRPr lang="en-US"/>
        </a:p>
      </dgm:t>
    </dgm:pt>
    <dgm:pt modelId="{AA331C37-D25B-489B-A039-41876D255F33}">
      <dgm:prSet custT="1"/>
      <dgm:spPr/>
      <dgm:t>
        <a:bodyPr/>
        <a:lstStyle/>
        <a:p>
          <a:r>
            <a:rPr lang="en-US" sz="2000" dirty="0"/>
            <a:t>Pressors</a:t>
          </a:r>
        </a:p>
      </dgm:t>
    </dgm:pt>
    <dgm:pt modelId="{CCC0F600-98D6-4981-A9EE-3012E39191A0}" type="parTrans" cxnId="{4AE5B641-D877-4FAB-B02F-1E10AB65201B}">
      <dgm:prSet/>
      <dgm:spPr/>
      <dgm:t>
        <a:bodyPr/>
        <a:lstStyle/>
        <a:p>
          <a:endParaRPr lang="en-US"/>
        </a:p>
      </dgm:t>
    </dgm:pt>
    <dgm:pt modelId="{2713C1C2-5EC2-404C-92A3-B4221E02F555}" type="sibTrans" cxnId="{4AE5B641-D877-4FAB-B02F-1E10AB65201B}">
      <dgm:prSet/>
      <dgm:spPr/>
      <dgm:t>
        <a:bodyPr/>
        <a:lstStyle/>
        <a:p>
          <a:endParaRPr lang="en-US"/>
        </a:p>
      </dgm:t>
    </dgm:pt>
    <dgm:pt modelId="{985B495F-FB3F-4B0D-807D-87AD4AA10B46}">
      <dgm:prSet/>
      <dgm:spPr/>
      <dgm:t>
        <a:bodyPr/>
        <a:lstStyle/>
        <a:p>
          <a:r>
            <a:rPr lang="en-US"/>
            <a:t>ANAPHYLACTIC SHOCK:</a:t>
          </a:r>
        </a:p>
      </dgm:t>
    </dgm:pt>
    <dgm:pt modelId="{4DD52637-2AF5-4E9E-B36C-FF87A1EF1B9B}" type="parTrans" cxnId="{AAA8F8C1-33F4-4E21-9B00-007135DF9506}">
      <dgm:prSet/>
      <dgm:spPr/>
      <dgm:t>
        <a:bodyPr/>
        <a:lstStyle/>
        <a:p>
          <a:endParaRPr lang="en-US"/>
        </a:p>
      </dgm:t>
    </dgm:pt>
    <dgm:pt modelId="{AD1FD75B-335C-4F55-B150-CD79515591C2}" type="sibTrans" cxnId="{AAA8F8C1-33F4-4E21-9B00-007135DF9506}">
      <dgm:prSet/>
      <dgm:spPr/>
      <dgm:t>
        <a:bodyPr/>
        <a:lstStyle/>
        <a:p>
          <a:endParaRPr lang="en-US"/>
        </a:p>
      </dgm:t>
    </dgm:pt>
    <dgm:pt modelId="{81ECB0AB-9BC7-4D18-A92F-62C33C928D88}">
      <dgm:prSet custT="1"/>
      <dgm:spPr/>
      <dgm:t>
        <a:bodyPr/>
        <a:lstStyle/>
        <a:p>
          <a:r>
            <a:rPr lang="en-US" sz="2000" dirty="0"/>
            <a:t>IM Epinephrine</a:t>
          </a:r>
        </a:p>
      </dgm:t>
    </dgm:pt>
    <dgm:pt modelId="{8DD1208D-7620-4AB3-A113-5F4504C2F12D}" type="parTrans" cxnId="{03D25E86-F9EA-4D2B-9B8F-DAB7F1710F3B}">
      <dgm:prSet/>
      <dgm:spPr/>
      <dgm:t>
        <a:bodyPr/>
        <a:lstStyle/>
        <a:p>
          <a:endParaRPr lang="en-US"/>
        </a:p>
      </dgm:t>
    </dgm:pt>
    <dgm:pt modelId="{15FDC25F-5F7F-4954-A460-42223B5DA52B}" type="sibTrans" cxnId="{03D25E86-F9EA-4D2B-9B8F-DAB7F1710F3B}">
      <dgm:prSet/>
      <dgm:spPr/>
      <dgm:t>
        <a:bodyPr/>
        <a:lstStyle/>
        <a:p>
          <a:endParaRPr lang="en-US"/>
        </a:p>
      </dgm:t>
    </dgm:pt>
    <dgm:pt modelId="{C292E921-69A8-4017-B8C2-2AC7C88298A4}">
      <dgm:prSet custT="1"/>
      <dgm:spPr/>
      <dgm:t>
        <a:bodyPr/>
        <a:lstStyle/>
        <a:p>
          <a:r>
            <a:rPr lang="en-US" sz="2000" dirty="0"/>
            <a:t>Second Dose of Epinephrine</a:t>
          </a:r>
        </a:p>
      </dgm:t>
    </dgm:pt>
    <dgm:pt modelId="{01DF7074-65D7-4583-A256-6426293597E7}" type="parTrans" cxnId="{AB5D4B50-6CB5-4132-9EFA-64CBE59C81BB}">
      <dgm:prSet/>
      <dgm:spPr/>
      <dgm:t>
        <a:bodyPr/>
        <a:lstStyle/>
        <a:p>
          <a:endParaRPr lang="en-US"/>
        </a:p>
      </dgm:t>
    </dgm:pt>
    <dgm:pt modelId="{6998C1FF-22F3-4477-BC6B-632F64C9E630}" type="sibTrans" cxnId="{AB5D4B50-6CB5-4132-9EFA-64CBE59C81BB}">
      <dgm:prSet/>
      <dgm:spPr/>
      <dgm:t>
        <a:bodyPr/>
        <a:lstStyle/>
        <a:p>
          <a:endParaRPr lang="en-US"/>
        </a:p>
      </dgm:t>
    </dgm:pt>
    <dgm:pt modelId="{E475B5DD-70C2-447D-B80C-58B93DE92278}">
      <dgm:prSet custT="1"/>
      <dgm:spPr/>
      <dgm:t>
        <a:bodyPr/>
        <a:lstStyle/>
        <a:p>
          <a:r>
            <a:rPr lang="en-US" sz="2000" dirty="0"/>
            <a:t>Cautious use of fluids</a:t>
          </a:r>
        </a:p>
      </dgm:t>
    </dgm:pt>
    <dgm:pt modelId="{FF5021CB-1DF6-453A-8E62-19B814A872F2}" type="parTrans" cxnId="{1D338E5A-28FE-4A21-A90E-4ACFF0FDAADA}">
      <dgm:prSet/>
      <dgm:spPr/>
      <dgm:t>
        <a:bodyPr/>
        <a:lstStyle/>
        <a:p>
          <a:endParaRPr lang="en-US"/>
        </a:p>
      </dgm:t>
    </dgm:pt>
    <dgm:pt modelId="{D79C9EC4-056A-44A9-8E6F-90C5168F58E4}" type="sibTrans" cxnId="{1D338E5A-28FE-4A21-A90E-4ACFF0FDAADA}">
      <dgm:prSet/>
      <dgm:spPr/>
      <dgm:t>
        <a:bodyPr/>
        <a:lstStyle/>
        <a:p>
          <a:endParaRPr lang="en-US"/>
        </a:p>
      </dgm:t>
    </dgm:pt>
    <dgm:pt modelId="{16520E67-6D3F-4167-9052-7D23E6919EEF}">
      <dgm:prSet custT="1"/>
      <dgm:spPr/>
      <dgm:t>
        <a:bodyPr/>
        <a:lstStyle/>
        <a:p>
          <a:r>
            <a:rPr lang="en-US" sz="2000" dirty="0"/>
            <a:t>Benadryl and Steroids</a:t>
          </a:r>
        </a:p>
      </dgm:t>
    </dgm:pt>
    <dgm:pt modelId="{B30FB526-95A3-460E-9DF4-4249BFF03317}" type="parTrans" cxnId="{96E27B86-60F8-40DF-B311-927FC473CB61}">
      <dgm:prSet/>
      <dgm:spPr/>
      <dgm:t>
        <a:bodyPr/>
        <a:lstStyle/>
        <a:p>
          <a:endParaRPr lang="en-US"/>
        </a:p>
      </dgm:t>
    </dgm:pt>
    <dgm:pt modelId="{808BB094-3FDB-4216-A5DF-660FC5AEE668}" type="sibTrans" cxnId="{96E27B86-60F8-40DF-B311-927FC473CB61}">
      <dgm:prSet/>
      <dgm:spPr/>
      <dgm:t>
        <a:bodyPr/>
        <a:lstStyle/>
        <a:p>
          <a:endParaRPr lang="en-US"/>
        </a:p>
      </dgm:t>
    </dgm:pt>
    <dgm:pt modelId="{E0FE5F96-D858-E847-B2DF-1F7BA640007F}" type="pres">
      <dgm:prSet presAssocID="{64F1991F-EDC1-4D9F-BB5B-7EEB44ABC18E}" presName="Name0" presStyleCnt="0">
        <dgm:presLayoutVars>
          <dgm:dir/>
          <dgm:animLvl val="lvl"/>
          <dgm:resizeHandles val="exact"/>
        </dgm:presLayoutVars>
      </dgm:prSet>
      <dgm:spPr/>
    </dgm:pt>
    <dgm:pt modelId="{38EDB521-4DEF-BF44-9B0F-CEFA43C28A6E}" type="pres">
      <dgm:prSet presAssocID="{6F4F3AA5-952C-4617-9F21-43F2FAE7725E}" presName="linNode" presStyleCnt="0"/>
      <dgm:spPr/>
    </dgm:pt>
    <dgm:pt modelId="{478DCED6-AB1B-0944-8281-4E53C9CB3520}" type="pres">
      <dgm:prSet presAssocID="{6F4F3AA5-952C-4617-9F21-43F2FAE7725E}" presName="parentText" presStyleLbl="node1" presStyleIdx="0" presStyleCnt="3">
        <dgm:presLayoutVars>
          <dgm:chMax val="1"/>
          <dgm:bulletEnabled val="1"/>
        </dgm:presLayoutVars>
      </dgm:prSet>
      <dgm:spPr/>
    </dgm:pt>
    <dgm:pt modelId="{22A08F65-5B1E-D344-A1BC-CCD329DFD81C}" type="pres">
      <dgm:prSet presAssocID="{2562B4B0-2F9B-44A9-B7FF-4F76A6A0E74E}" presName="sp" presStyleCnt="0"/>
      <dgm:spPr/>
    </dgm:pt>
    <dgm:pt modelId="{5F6B8266-E822-734D-A393-53B43748C4FD}" type="pres">
      <dgm:prSet presAssocID="{AD475766-0291-48B9-9228-2B5B0F6947D3}" presName="linNode" presStyleCnt="0"/>
      <dgm:spPr/>
    </dgm:pt>
    <dgm:pt modelId="{04594E65-0D06-894C-87B8-95D52B0679C3}" type="pres">
      <dgm:prSet presAssocID="{AD475766-0291-48B9-9228-2B5B0F6947D3}" presName="parentText" presStyleLbl="node1" presStyleIdx="1" presStyleCnt="3">
        <dgm:presLayoutVars>
          <dgm:chMax val="1"/>
          <dgm:bulletEnabled val="1"/>
        </dgm:presLayoutVars>
      </dgm:prSet>
      <dgm:spPr/>
    </dgm:pt>
    <dgm:pt modelId="{F6B52673-5495-8E41-B55C-BC90236105B8}" type="pres">
      <dgm:prSet presAssocID="{AD475766-0291-48B9-9228-2B5B0F6947D3}" presName="descendantText" presStyleLbl="alignAccFollowNode1" presStyleIdx="0" presStyleCnt="2">
        <dgm:presLayoutVars>
          <dgm:bulletEnabled val="1"/>
        </dgm:presLayoutVars>
      </dgm:prSet>
      <dgm:spPr/>
    </dgm:pt>
    <dgm:pt modelId="{F5422A9B-EFA5-B742-9C58-A6F630B69D62}" type="pres">
      <dgm:prSet presAssocID="{7DB8EA87-1244-47BC-AFD7-7877A77DDD9D}" presName="sp" presStyleCnt="0"/>
      <dgm:spPr/>
    </dgm:pt>
    <dgm:pt modelId="{CFE9B8E4-BB3F-DB47-8B78-3CD031C67064}" type="pres">
      <dgm:prSet presAssocID="{985B495F-FB3F-4B0D-807D-87AD4AA10B46}" presName="linNode" presStyleCnt="0"/>
      <dgm:spPr/>
    </dgm:pt>
    <dgm:pt modelId="{53E868B9-0859-F74C-B7CE-AD50A04EE6C7}" type="pres">
      <dgm:prSet presAssocID="{985B495F-FB3F-4B0D-807D-87AD4AA10B46}" presName="parentText" presStyleLbl="node1" presStyleIdx="2" presStyleCnt="3">
        <dgm:presLayoutVars>
          <dgm:chMax val="1"/>
          <dgm:bulletEnabled val="1"/>
        </dgm:presLayoutVars>
      </dgm:prSet>
      <dgm:spPr/>
    </dgm:pt>
    <dgm:pt modelId="{605677C0-5643-434C-97A0-98E4F84C9931}" type="pres">
      <dgm:prSet presAssocID="{985B495F-FB3F-4B0D-807D-87AD4AA10B46}" presName="descendantText" presStyleLbl="alignAccFollowNode1" presStyleIdx="1" presStyleCnt="2">
        <dgm:presLayoutVars>
          <dgm:bulletEnabled val="1"/>
        </dgm:presLayoutVars>
      </dgm:prSet>
      <dgm:spPr/>
    </dgm:pt>
  </dgm:ptLst>
  <dgm:cxnLst>
    <dgm:cxn modelId="{338A9B09-9127-4F4D-B9C9-FE354BDEC8B7}" type="presOf" srcId="{985B495F-FB3F-4B0D-807D-87AD4AA10B46}" destId="{53E868B9-0859-F74C-B7CE-AD50A04EE6C7}" srcOrd="0" destOrd="0" presId="urn:microsoft.com/office/officeart/2005/8/layout/vList5"/>
    <dgm:cxn modelId="{632AF111-158B-4941-B2C5-1605FDF1EF9F}" srcId="{64F1991F-EDC1-4D9F-BB5B-7EEB44ABC18E}" destId="{AD475766-0291-48B9-9228-2B5B0F6947D3}" srcOrd="1" destOrd="0" parTransId="{37D401F9-AAE5-4718-A656-A7AD2642BA8E}" sibTransId="{7DB8EA87-1244-47BC-AFD7-7877A77DDD9D}"/>
    <dgm:cxn modelId="{3347DE20-0A88-4F4F-AD4D-C4ADD3222AB5}" type="presOf" srcId="{AA331C37-D25B-489B-A039-41876D255F33}" destId="{F6B52673-5495-8E41-B55C-BC90236105B8}" srcOrd="0" destOrd="1" presId="urn:microsoft.com/office/officeart/2005/8/layout/vList5"/>
    <dgm:cxn modelId="{43720521-F304-E340-9370-96690EFB45B6}" type="presOf" srcId="{C292E921-69A8-4017-B8C2-2AC7C88298A4}" destId="{605677C0-5643-434C-97A0-98E4F84C9931}" srcOrd="0" destOrd="1" presId="urn:microsoft.com/office/officeart/2005/8/layout/vList5"/>
    <dgm:cxn modelId="{00419528-BA97-AC4E-88A1-8721B35586FF}" type="presOf" srcId="{16520E67-6D3F-4167-9052-7D23E6919EEF}" destId="{605677C0-5643-434C-97A0-98E4F84C9931}" srcOrd="0" destOrd="3" presId="urn:microsoft.com/office/officeart/2005/8/layout/vList5"/>
    <dgm:cxn modelId="{4AE5B641-D877-4FAB-B02F-1E10AB65201B}" srcId="{AD475766-0291-48B9-9228-2B5B0F6947D3}" destId="{AA331C37-D25B-489B-A039-41876D255F33}" srcOrd="1" destOrd="0" parTransId="{CCC0F600-98D6-4981-A9EE-3012E39191A0}" sibTransId="{2713C1C2-5EC2-404C-92A3-B4221E02F555}"/>
    <dgm:cxn modelId="{40C84B4B-CE16-624A-8A03-2A0D23F0874B}" type="presOf" srcId="{64F1991F-EDC1-4D9F-BB5B-7EEB44ABC18E}" destId="{E0FE5F96-D858-E847-B2DF-1F7BA640007F}" srcOrd="0" destOrd="0" presId="urn:microsoft.com/office/officeart/2005/8/layout/vList5"/>
    <dgm:cxn modelId="{AB5D4B50-6CB5-4132-9EFA-64CBE59C81BB}" srcId="{985B495F-FB3F-4B0D-807D-87AD4AA10B46}" destId="{C292E921-69A8-4017-B8C2-2AC7C88298A4}" srcOrd="1" destOrd="0" parTransId="{01DF7074-65D7-4583-A256-6426293597E7}" sibTransId="{6998C1FF-22F3-4477-BC6B-632F64C9E630}"/>
    <dgm:cxn modelId="{4EB41A5A-3C5F-CF43-BC53-C2F5E6E86502}" type="presOf" srcId="{15EB35CE-2474-482B-9D44-527C08F34B84}" destId="{F6B52673-5495-8E41-B55C-BC90236105B8}" srcOrd="0" destOrd="0" presId="urn:microsoft.com/office/officeart/2005/8/layout/vList5"/>
    <dgm:cxn modelId="{1D338E5A-28FE-4A21-A90E-4ACFF0FDAADA}" srcId="{985B495F-FB3F-4B0D-807D-87AD4AA10B46}" destId="{E475B5DD-70C2-447D-B80C-58B93DE92278}" srcOrd="2" destOrd="0" parTransId="{FF5021CB-1DF6-453A-8E62-19B814A872F2}" sibTransId="{D79C9EC4-056A-44A9-8E6F-90C5168F58E4}"/>
    <dgm:cxn modelId="{03D25E86-F9EA-4D2B-9B8F-DAB7F1710F3B}" srcId="{985B495F-FB3F-4B0D-807D-87AD4AA10B46}" destId="{81ECB0AB-9BC7-4D18-A92F-62C33C928D88}" srcOrd="0" destOrd="0" parTransId="{8DD1208D-7620-4AB3-A113-5F4504C2F12D}" sibTransId="{15FDC25F-5F7F-4954-A460-42223B5DA52B}"/>
    <dgm:cxn modelId="{96E27B86-60F8-40DF-B311-927FC473CB61}" srcId="{985B495F-FB3F-4B0D-807D-87AD4AA10B46}" destId="{16520E67-6D3F-4167-9052-7D23E6919EEF}" srcOrd="3" destOrd="0" parTransId="{B30FB526-95A3-460E-9DF4-4249BFF03317}" sibTransId="{808BB094-3FDB-4216-A5DF-660FC5AEE668}"/>
    <dgm:cxn modelId="{88AD90A6-8A79-436D-B372-50A5D971724F}" srcId="{AD475766-0291-48B9-9228-2B5B0F6947D3}" destId="{15EB35CE-2474-482B-9D44-527C08F34B84}" srcOrd="0" destOrd="0" parTransId="{1A18B270-7E8A-4C74-BEA3-3E5C4AF418FC}" sibTransId="{D8535122-D5DA-463C-A6E5-23D1473A58B7}"/>
    <dgm:cxn modelId="{3284C9AC-E86E-C04C-A34C-E0E1786EF355}" type="presOf" srcId="{6F4F3AA5-952C-4617-9F21-43F2FAE7725E}" destId="{478DCED6-AB1B-0944-8281-4E53C9CB3520}" srcOrd="0" destOrd="0" presId="urn:microsoft.com/office/officeart/2005/8/layout/vList5"/>
    <dgm:cxn modelId="{88107CB1-3235-214C-9067-D4157E470357}" type="presOf" srcId="{81ECB0AB-9BC7-4D18-A92F-62C33C928D88}" destId="{605677C0-5643-434C-97A0-98E4F84C9931}" srcOrd="0" destOrd="0" presId="urn:microsoft.com/office/officeart/2005/8/layout/vList5"/>
    <dgm:cxn modelId="{3CB7AEB3-CAA6-49AE-9DB0-7A506928770D}" srcId="{64F1991F-EDC1-4D9F-BB5B-7EEB44ABC18E}" destId="{6F4F3AA5-952C-4617-9F21-43F2FAE7725E}" srcOrd="0" destOrd="0" parTransId="{DA7BD9CB-4186-4450-BB52-874E82E34EB6}" sibTransId="{2562B4B0-2F9B-44A9-B7FF-4F76A6A0E74E}"/>
    <dgm:cxn modelId="{AAA8F8C1-33F4-4E21-9B00-007135DF9506}" srcId="{64F1991F-EDC1-4D9F-BB5B-7EEB44ABC18E}" destId="{985B495F-FB3F-4B0D-807D-87AD4AA10B46}" srcOrd="2" destOrd="0" parTransId="{4DD52637-2AF5-4E9E-B36C-FF87A1EF1B9B}" sibTransId="{AD1FD75B-335C-4F55-B150-CD79515591C2}"/>
    <dgm:cxn modelId="{01901AE1-58D6-1541-9ED4-8FF971599359}" type="presOf" srcId="{E475B5DD-70C2-447D-B80C-58B93DE92278}" destId="{605677C0-5643-434C-97A0-98E4F84C9931}" srcOrd="0" destOrd="2" presId="urn:microsoft.com/office/officeart/2005/8/layout/vList5"/>
    <dgm:cxn modelId="{1CEDF5E3-B3BB-7841-BC13-5F873BB89B1A}" type="presOf" srcId="{AD475766-0291-48B9-9228-2B5B0F6947D3}" destId="{04594E65-0D06-894C-87B8-95D52B0679C3}" srcOrd="0" destOrd="0" presId="urn:microsoft.com/office/officeart/2005/8/layout/vList5"/>
    <dgm:cxn modelId="{8F41675F-96C0-1D4C-AEF3-6F688176A9D5}" type="presParOf" srcId="{E0FE5F96-D858-E847-B2DF-1F7BA640007F}" destId="{38EDB521-4DEF-BF44-9B0F-CEFA43C28A6E}" srcOrd="0" destOrd="0" presId="urn:microsoft.com/office/officeart/2005/8/layout/vList5"/>
    <dgm:cxn modelId="{AE8867CC-5665-DE4C-8DE0-989D60D2E657}" type="presParOf" srcId="{38EDB521-4DEF-BF44-9B0F-CEFA43C28A6E}" destId="{478DCED6-AB1B-0944-8281-4E53C9CB3520}" srcOrd="0" destOrd="0" presId="urn:microsoft.com/office/officeart/2005/8/layout/vList5"/>
    <dgm:cxn modelId="{990C1098-E0F4-7C46-A907-6313C6EF08C6}" type="presParOf" srcId="{E0FE5F96-D858-E847-B2DF-1F7BA640007F}" destId="{22A08F65-5B1E-D344-A1BC-CCD329DFD81C}" srcOrd="1" destOrd="0" presId="urn:microsoft.com/office/officeart/2005/8/layout/vList5"/>
    <dgm:cxn modelId="{0C3302D7-DF91-844F-9DAA-3BB47F7C4B6D}" type="presParOf" srcId="{E0FE5F96-D858-E847-B2DF-1F7BA640007F}" destId="{5F6B8266-E822-734D-A393-53B43748C4FD}" srcOrd="2" destOrd="0" presId="urn:microsoft.com/office/officeart/2005/8/layout/vList5"/>
    <dgm:cxn modelId="{45FB818C-5508-F54D-A233-3114B39BBA27}" type="presParOf" srcId="{5F6B8266-E822-734D-A393-53B43748C4FD}" destId="{04594E65-0D06-894C-87B8-95D52B0679C3}" srcOrd="0" destOrd="0" presId="urn:microsoft.com/office/officeart/2005/8/layout/vList5"/>
    <dgm:cxn modelId="{62FAA426-FFF2-F14C-B530-E859AB1B5DC4}" type="presParOf" srcId="{5F6B8266-E822-734D-A393-53B43748C4FD}" destId="{F6B52673-5495-8E41-B55C-BC90236105B8}" srcOrd="1" destOrd="0" presId="urn:microsoft.com/office/officeart/2005/8/layout/vList5"/>
    <dgm:cxn modelId="{28F58BBE-D5FE-2443-863B-645CC9BE33A3}" type="presParOf" srcId="{E0FE5F96-D858-E847-B2DF-1F7BA640007F}" destId="{F5422A9B-EFA5-B742-9C58-A6F630B69D62}" srcOrd="3" destOrd="0" presId="urn:microsoft.com/office/officeart/2005/8/layout/vList5"/>
    <dgm:cxn modelId="{47E030DD-3C46-8641-986F-6815D72413B9}" type="presParOf" srcId="{E0FE5F96-D858-E847-B2DF-1F7BA640007F}" destId="{CFE9B8E4-BB3F-DB47-8B78-3CD031C67064}" srcOrd="4" destOrd="0" presId="urn:microsoft.com/office/officeart/2005/8/layout/vList5"/>
    <dgm:cxn modelId="{A44E2DC7-2DC3-8548-9792-F990134CA95E}" type="presParOf" srcId="{CFE9B8E4-BB3F-DB47-8B78-3CD031C67064}" destId="{53E868B9-0859-F74C-B7CE-AD50A04EE6C7}" srcOrd="0" destOrd="0" presId="urn:microsoft.com/office/officeart/2005/8/layout/vList5"/>
    <dgm:cxn modelId="{4DC6143D-378C-D341-B5F6-AE06AE9FF561}" type="presParOf" srcId="{CFE9B8E4-BB3F-DB47-8B78-3CD031C67064}" destId="{605677C0-5643-434C-97A0-98E4F84C993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8D58A19-5937-45A8-B3D1-1E72AAF4FDA0}"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AA4666AD-A03E-4F0A-BFE7-C86FBA95DA66}">
      <dgm:prSet/>
      <dgm:spPr/>
      <dgm:t>
        <a:bodyPr/>
        <a:lstStyle/>
        <a:p>
          <a:r>
            <a:rPr lang="en-US"/>
            <a:t>ANAPHYLACTIC SHOCK:</a:t>
          </a:r>
        </a:p>
      </dgm:t>
    </dgm:pt>
    <dgm:pt modelId="{A816DFED-69E5-4B83-9BD2-52857E69ACB6}" type="parTrans" cxnId="{354E735B-ECA2-44C4-A342-5476464C81EC}">
      <dgm:prSet/>
      <dgm:spPr/>
      <dgm:t>
        <a:bodyPr/>
        <a:lstStyle/>
        <a:p>
          <a:endParaRPr lang="en-US"/>
        </a:p>
      </dgm:t>
    </dgm:pt>
    <dgm:pt modelId="{5B4F7F92-CBD1-4DAE-9A5E-9F93649844B3}" type="sibTrans" cxnId="{354E735B-ECA2-44C4-A342-5476464C81EC}">
      <dgm:prSet/>
      <dgm:spPr/>
      <dgm:t>
        <a:bodyPr/>
        <a:lstStyle/>
        <a:p>
          <a:endParaRPr lang="en-US"/>
        </a:p>
      </dgm:t>
    </dgm:pt>
    <dgm:pt modelId="{99B6EC1E-BFD0-4BE3-80D0-4C6033C598EF}">
      <dgm:prSet/>
      <dgm:spPr/>
      <dgm:t>
        <a:bodyPr/>
        <a:lstStyle/>
        <a:p>
          <a:r>
            <a:rPr lang="en-US"/>
            <a:t>IM Epinephrine</a:t>
          </a:r>
        </a:p>
      </dgm:t>
    </dgm:pt>
    <dgm:pt modelId="{3601F658-B2D1-4BAA-899B-4D57AA6ECF0A}" type="parTrans" cxnId="{63B6AE83-7B08-4491-AA32-7F5AA04C8133}">
      <dgm:prSet/>
      <dgm:spPr/>
      <dgm:t>
        <a:bodyPr/>
        <a:lstStyle/>
        <a:p>
          <a:endParaRPr lang="en-US"/>
        </a:p>
      </dgm:t>
    </dgm:pt>
    <dgm:pt modelId="{A3678294-634C-4166-A687-D7E8209FCF28}" type="sibTrans" cxnId="{63B6AE83-7B08-4491-AA32-7F5AA04C8133}">
      <dgm:prSet/>
      <dgm:spPr/>
      <dgm:t>
        <a:bodyPr/>
        <a:lstStyle/>
        <a:p>
          <a:endParaRPr lang="en-US"/>
        </a:p>
      </dgm:t>
    </dgm:pt>
    <dgm:pt modelId="{EB9325E9-DF76-47C0-ACDC-78923B21C5C1}">
      <dgm:prSet/>
      <dgm:spPr/>
      <dgm:t>
        <a:bodyPr/>
        <a:lstStyle/>
        <a:p>
          <a:r>
            <a:rPr lang="en-US"/>
            <a:t>Second Dose of Epinephrine</a:t>
          </a:r>
        </a:p>
      </dgm:t>
    </dgm:pt>
    <dgm:pt modelId="{2A82F415-E344-44F1-BFE0-DD97DB700DC9}" type="parTrans" cxnId="{02360D97-BD1F-4277-8E78-C62462FA7459}">
      <dgm:prSet/>
      <dgm:spPr/>
      <dgm:t>
        <a:bodyPr/>
        <a:lstStyle/>
        <a:p>
          <a:endParaRPr lang="en-US"/>
        </a:p>
      </dgm:t>
    </dgm:pt>
    <dgm:pt modelId="{EE96FAE7-C266-46BE-86D6-0DE330103853}" type="sibTrans" cxnId="{02360D97-BD1F-4277-8E78-C62462FA7459}">
      <dgm:prSet/>
      <dgm:spPr/>
      <dgm:t>
        <a:bodyPr/>
        <a:lstStyle/>
        <a:p>
          <a:endParaRPr lang="en-US"/>
        </a:p>
      </dgm:t>
    </dgm:pt>
    <dgm:pt modelId="{7E7D4F60-C610-4527-B013-F0A6C2060E34}">
      <dgm:prSet/>
      <dgm:spPr/>
      <dgm:t>
        <a:bodyPr/>
        <a:lstStyle/>
        <a:p>
          <a:r>
            <a:rPr lang="en-US"/>
            <a:t>Cautious use of fluids</a:t>
          </a:r>
        </a:p>
      </dgm:t>
    </dgm:pt>
    <dgm:pt modelId="{01AAB99C-1DCE-4C34-B5EC-E027D1D2950E}" type="parTrans" cxnId="{B847C353-3ACC-4BC5-90C8-B70B231DCDCB}">
      <dgm:prSet/>
      <dgm:spPr/>
      <dgm:t>
        <a:bodyPr/>
        <a:lstStyle/>
        <a:p>
          <a:endParaRPr lang="en-US"/>
        </a:p>
      </dgm:t>
    </dgm:pt>
    <dgm:pt modelId="{A2331194-5E5A-4A50-ABE5-AEE0DF1AE684}" type="sibTrans" cxnId="{B847C353-3ACC-4BC5-90C8-B70B231DCDCB}">
      <dgm:prSet/>
      <dgm:spPr/>
      <dgm:t>
        <a:bodyPr/>
        <a:lstStyle/>
        <a:p>
          <a:endParaRPr lang="en-US"/>
        </a:p>
      </dgm:t>
    </dgm:pt>
    <dgm:pt modelId="{1EB8D470-8957-421B-A27B-29C7018C2428}">
      <dgm:prSet/>
      <dgm:spPr/>
      <dgm:t>
        <a:bodyPr/>
        <a:lstStyle/>
        <a:p>
          <a:r>
            <a:rPr lang="en-US"/>
            <a:t>Benadryl and Steroids</a:t>
          </a:r>
        </a:p>
      </dgm:t>
    </dgm:pt>
    <dgm:pt modelId="{9B95AABB-6B4E-426D-A9A9-1A34693626E0}" type="parTrans" cxnId="{9F634DA9-8D92-4003-B147-B384EC8335CC}">
      <dgm:prSet/>
      <dgm:spPr/>
      <dgm:t>
        <a:bodyPr/>
        <a:lstStyle/>
        <a:p>
          <a:endParaRPr lang="en-US"/>
        </a:p>
      </dgm:t>
    </dgm:pt>
    <dgm:pt modelId="{A35084DE-D430-4F82-A962-31A396767417}" type="sibTrans" cxnId="{9F634DA9-8D92-4003-B147-B384EC8335CC}">
      <dgm:prSet/>
      <dgm:spPr/>
      <dgm:t>
        <a:bodyPr/>
        <a:lstStyle/>
        <a:p>
          <a:endParaRPr lang="en-US"/>
        </a:p>
      </dgm:t>
    </dgm:pt>
    <dgm:pt modelId="{1E2578CA-3A05-4B69-A397-A7157823E5AD}">
      <dgm:prSet/>
      <dgm:spPr/>
      <dgm:t>
        <a:bodyPr/>
        <a:lstStyle/>
        <a:p>
          <a:r>
            <a:rPr lang="en-US"/>
            <a:t>Epinephrine Drip</a:t>
          </a:r>
        </a:p>
      </dgm:t>
    </dgm:pt>
    <dgm:pt modelId="{1204DD50-7820-4B3B-B316-F69DE173B736}" type="parTrans" cxnId="{B27C92EA-495E-4B27-9917-EBBA3CFD0D5A}">
      <dgm:prSet/>
      <dgm:spPr/>
      <dgm:t>
        <a:bodyPr/>
        <a:lstStyle/>
        <a:p>
          <a:endParaRPr lang="en-US"/>
        </a:p>
      </dgm:t>
    </dgm:pt>
    <dgm:pt modelId="{E3409F15-0432-4A4F-B2E0-177D192EE377}" type="sibTrans" cxnId="{B27C92EA-495E-4B27-9917-EBBA3CFD0D5A}">
      <dgm:prSet/>
      <dgm:spPr/>
      <dgm:t>
        <a:bodyPr/>
        <a:lstStyle/>
        <a:p>
          <a:endParaRPr lang="en-US"/>
        </a:p>
      </dgm:t>
    </dgm:pt>
    <dgm:pt modelId="{1606EA00-5CE1-6A45-9096-252C4E8B5B08}" type="pres">
      <dgm:prSet presAssocID="{18D58A19-5937-45A8-B3D1-1E72AAF4FDA0}" presName="diagram" presStyleCnt="0">
        <dgm:presLayoutVars>
          <dgm:dir/>
          <dgm:resizeHandles val="exact"/>
        </dgm:presLayoutVars>
      </dgm:prSet>
      <dgm:spPr/>
    </dgm:pt>
    <dgm:pt modelId="{1C3CFAD3-171E-A649-B8A3-ECB01AFC0F49}" type="pres">
      <dgm:prSet presAssocID="{AA4666AD-A03E-4F0A-BFE7-C86FBA95DA66}" presName="node" presStyleLbl="node1" presStyleIdx="0" presStyleCnt="1">
        <dgm:presLayoutVars>
          <dgm:bulletEnabled val="1"/>
        </dgm:presLayoutVars>
      </dgm:prSet>
      <dgm:spPr/>
    </dgm:pt>
  </dgm:ptLst>
  <dgm:cxnLst>
    <dgm:cxn modelId="{2636A53F-8935-D742-BD55-96E3FCC35217}" type="presOf" srcId="{EB9325E9-DF76-47C0-ACDC-78923B21C5C1}" destId="{1C3CFAD3-171E-A649-B8A3-ECB01AFC0F49}" srcOrd="0" destOrd="2" presId="urn:microsoft.com/office/officeart/2005/8/layout/default"/>
    <dgm:cxn modelId="{B847C353-3ACC-4BC5-90C8-B70B231DCDCB}" srcId="{AA4666AD-A03E-4F0A-BFE7-C86FBA95DA66}" destId="{7E7D4F60-C610-4527-B013-F0A6C2060E34}" srcOrd="2" destOrd="0" parTransId="{01AAB99C-1DCE-4C34-B5EC-E027D1D2950E}" sibTransId="{A2331194-5E5A-4A50-ABE5-AEE0DF1AE684}"/>
    <dgm:cxn modelId="{354E735B-ECA2-44C4-A342-5476464C81EC}" srcId="{18D58A19-5937-45A8-B3D1-1E72AAF4FDA0}" destId="{AA4666AD-A03E-4F0A-BFE7-C86FBA95DA66}" srcOrd="0" destOrd="0" parTransId="{A816DFED-69E5-4B83-9BD2-52857E69ACB6}" sibTransId="{5B4F7F92-CBD1-4DAE-9A5E-9F93649844B3}"/>
    <dgm:cxn modelId="{63B6AE83-7B08-4491-AA32-7F5AA04C8133}" srcId="{AA4666AD-A03E-4F0A-BFE7-C86FBA95DA66}" destId="{99B6EC1E-BFD0-4BE3-80D0-4C6033C598EF}" srcOrd="0" destOrd="0" parTransId="{3601F658-B2D1-4BAA-899B-4D57AA6ECF0A}" sibTransId="{A3678294-634C-4166-A687-D7E8209FCF28}"/>
    <dgm:cxn modelId="{C2C7638C-7618-334F-B2D3-B7249D9ACBD6}" type="presOf" srcId="{7E7D4F60-C610-4527-B013-F0A6C2060E34}" destId="{1C3CFAD3-171E-A649-B8A3-ECB01AFC0F49}" srcOrd="0" destOrd="3" presId="urn:microsoft.com/office/officeart/2005/8/layout/default"/>
    <dgm:cxn modelId="{02360D97-BD1F-4277-8E78-C62462FA7459}" srcId="{AA4666AD-A03E-4F0A-BFE7-C86FBA95DA66}" destId="{EB9325E9-DF76-47C0-ACDC-78923B21C5C1}" srcOrd="1" destOrd="0" parTransId="{2A82F415-E344-44F1-BFE0-DD97DB700DC9}" sibTransId="{EE96FAE7-C266-46BE-86D6-0DE330103853}"/>
    <dgm:cxn modelId="{29F38698-FB4D-5E44-A2E6-4F7BEC606EC8}" type="presOf" srcId="{AA4666AD-A03E-4F0A-BFE7-C86FBA95DA66}" destId="{1C3CFAD3-171E-A649-B8A3-ECB01AFC0F49}" srcOrd="0" destOrd="0" presId="urn:microsoft.com/office/officeart/2005/8/layout/default"/>
    <dgm:cxn modelId="{C36BA799-F877-8B4A-B6A4-139E1E0CBF02}" type="presOf" srcId="{18D58A19-5937-45A8-B3D1-1E72AAF4FDA0}" destId="{1606EA00-5CE1-6A45-9096-252C4E8B5B08}" srcOrd="0" destOrd="0" presId="urn:microsoft.com/office/officeart/2005/8/layout/default"/>
    <dgm:cxn modelId="{E23035A7-C8DD-6B40-A2B3-8BAC0F61B731}" type="presOf" srcId="{1E2578CA-3A05-4B69-A397-A7157823E5AD}" destId="{1C3CFAD3-171E-A649-B8A3-ECB01AFC0F49}" srcOrd="0" destOrd="5" presId="urn:microsoft.com/office/officeart/2005/8/layout/default"/>
    <dgm:cxn modelId="{9F634DA9-8D92-4003-B147-B384EC8335CC}" srcId="{AA4666AD-A03E-4F0A-BFE7-C86FBA95DA66}" destId="{1EB8D470-8957-421B-A27B-29C7018C2428}" srcOrd="3" destOrd="0" parTransId="{9B95AABB-6B4E-426D-A9A9-1A34693626E0}" sibTransId="{A35084DE-D430-4F82-A962-31A396767417}"/>
    <dgm:cxn modelId="{F1AEA5C5-6672-7B46-9098-4A965051E317}" type="presOf" srcId="{1EB8D470-8957-421B-A27B-29C7018C2428}" destId="{1C3CFAD3-171E-A649-B8A3-ECB01AFC0F49}" srcOrd="0" destOrd="4" presId="urn:microsoft.com/office/officeart/2005/8/layout/default"/>
    <dgm:cxn modelId="{853349D2-FC16-F94E-9E8B-C041D8079569}" type="presOf" srcId="{99B6EC1E-BFD0-4BE3-80D0-4C6033C598EF}" destId="{1C3CFAD3-171E-A649-B8A3-ECB01AFC0F49}" srcOrd="0" destOrd="1" presId="urn:microsoft.com/office/officeart/2005/8/layout/default"/>
    <dgm:cxn modelId="{B27C92EA-495E-4B27-9917-EBBA3CFD0D5A}" srcId="{AA4666AD-A03E-4F0A-BFE7-C86FBA95DA66}" destId="{1E2578CA-3A05-4B69-A397-A7157823E5AD}" srcOrd="4" destOrd="0" parTransId="{1204DD50-7820-4B3B-B316-F69DE173B736}" sibTransId="{E3409F15-0432-4A4F-B2E0-177D192EE377}"/>
    <dgm:cxn modelId="{38E552B7-03D6-3946-9013-6C32B0E2A610}" type="presParOf" srcId="{1606EA00-5CE1-6A45-9096-252C4E8B5B08}" destId="{1C3CFAD3-171E-A649-B8A3-ECB01AFC0F49}"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8AAC518-FB43-439E-BD30-F244DA588A93}"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6185C0D6-7EEA-4EC0-BEEE-77E04C65DCB4}">
      <dgm:prSet/>
      <dgm:spPr/>
      <dgm:t>
        <a:bodyPr/>
        <a:lstStyle/>
        <a:p>
          <a:r>
            <a:rPr lang="en-US"/>
            <a:t>NEUROGENIC SHOCK:</a:t>
          </a:r>
        </a:p>
      </dgm:t>
    </dgm:pt>
    <dgm:pt modelId="{36042529-185A-476D-B828-EF57CAE3096C}" type="parTrans" cxnId="{9E9C8134-F8D4-4FB2-A1CF-3E2A6E78ACA8}">
      <dgm:prSet/>
      <dgm:spPr/>
      <dgm:t>
        <a:bodyPr/>
        <a:lstStyle/>
        <a:p>
          <a:endParaRPr lang="en-US"/>
        </a:p>
      </dgm:t>
    </dgm:pt>
    <dgm:pt modelId="{E3F2344D-93AA-4947-B84D-54ADA1C2E76C}" type="sibTrans" cxnId="{9E9C8134-F8D4-4FB2-A1CF-3E2A6E78ACA8}">
      <dgm:prSet/>
      <dgm:spPr/>
      <dgm:t>
        <a:bodyPr/>
        <a:lstStyle/>
        <a:p>
          <a:endParaRPr lang="en-US"/>
        </a:p>
      </dgm:t>
    </dgm:pt>
    <dgm:pt modelId="{7AEC3EEC-0C6E-4B8A-BDF2-D675DBCF7B73}">
      <dgm:prSet/>
      <dgm:spPr/>
      <dgm:t>
        <a:bodyPr/>
        <a:lstStyle/>
        <a:p>
          <a:r>
            <a:rPr lang="en-US"/>
            <a:t>Caused by injury to autonomic pathways in the spinal cord</a:t>
          </a:r>
        </a:p>
      </dgm:t>
    </dgm:pt>
    <dgm:pt modelId="{5B3F074F-FD63-4FB3-BC23-2918376BE17E}" type="parTrans" cxnId="{6787713B-C9B3-419A-B55B-276311D08E81}">
      <dgm:prSet/>
      <dgm:spPr/>
      <dgm:t>
        <a:bodyPr/>
        <a:lstStyle/>
        <a:p>
          <a:endParaRPr lang="en-US"/>
        </a:p>
      </dgm:t>
    </dgm:pt>
    <dgm:pt modelId="{F023014F-F534-4D9D-ABEE-0BB245166762}" type="sibTrans" cxnId="{6787713B-C9B3-419A-B55B-276311D08E81}">
      <dgm:prSet/>
      <dgm:spPr/>
      <dgm:t>
        <a:bodyPr/>
        <a:lstStyle/>
        <a:p>
          <a:endParaRPr lang="en-US"/>
        </a:p>
      </dgm:t>
    </dgm:pt>
    <dgm:pt modelId="{C22556A3-D7CA-47CF-BDFC-2CFAD5B07AD8}">
      <dgm:prSet/>
      <dgm:spPr/>
      <dgm:t>
        <a:bodyPr/>
        <a:lstStyle/>
        <a:p>
          <a:r>
            <a:rPr lang="en-US"/>
            <a:t>Typically with spinal cord fracture</a:t>
          </a:r>
        </a:p>
      </dgm:t>
    </dgm:pt>
    <dgm:pt modelId="{C74E8080-B118-4D6C-A71C-C0844FD846F6}" type="parTrans" cxnId="{B42C4DAA-D031-4859-9C49-4B580340784B}">
      <dgm:prSet/>
      <dgm:spPr/>
      <dgm:t>
        <a:bodyPr/>
        <a:lstStyle/>
        <a:p>
          <a:endParaRPr lang="en-US"/>
        </a:p>
      </dgm:t>
    </dgm:pt>
    <dgm:pt modelId="{FF2C949C-8E23-4B47-AF38-57AF4347E7BB}" type="sibTrans" cxnId="{B42C4DAA-D031-4859-9C49-4B580340784B}">
      <dgm:prSet/>
      <dgm:spPr/>
      <dgm:t>
        <a:bodyPr/>
        <a:lstStyle/>
        <a:p>
          <a:endParaRPr lang="en-US"/>
        </a:p>
      </dgm:t>
    </dgm:pt>
    <dgm:pt modelId="{C6B2DFC1-8AE1-41E8-8DB2-FF7C4544ABB8}">
      <dgm:prSet/>
      <dgm:spPr/>
      <dgm:t>
        <a:bodyPr/>
        <a:lstStyle/>
        <a:p>
          <a:r>
            <a:rPr lang="en-US"/>
            <a:t>Vessels can’t constrict and dilate</a:t>
          </a:r>
        </a:p>
      </dgm:t>
    </dgm:pt>
    <dgm:pt modelId="{9B1FE1E6-5588-4017-84DA-CB5A49F8C067}" type="parTrans" cxnId="{9C0D394A-4DA6-4944-86AA-D3A205CB7896}">
      <dgm:prSet/>
      <dgm:spPr/>
      <dgm:t>
        <a:bodyPr/>
        <a:lstStyle/>
        <a:p>
          <a:endParaRPr lang="en-US"/>
        </a:p>
      </dgm:t>
    </dgm:pt>
    <dgm:pt modelId="{C8A8E0DD-0FAF-474A-9FFA-5C4C358F4C74}" type="sibTrans" cxnId="{9C0D394A-4DA6-4944-86AA-D3A205CB7896}">
      <dgm:prSet/>
      <dgm:spPr/>
      <dgm:t>
        <a:bodyPr/>
        <a:lstStyle/>
        <a:p>
          <a:endParaRPr lang="en-US"/>
        </a:p>
      </dgm:t>
    </dgm:pt>
    <dgm:pt modelId="{24C17D7D-2EE2-4AC6-BB6A-49672F0BD5FF}">
      <dgm:prSet/>
      <dgm:spPr/>
      <dgm:t>
        <a:bodyPr/>
        <a:lstStyle/>
        <a:p>
          <a:r>
            <a:rPr lang="en-US"/>
            <a:t>Heart Rate usually low</a:t>
          </a:r>
        </a:p>
      </dgm:t>
    </dgm:pt>
    <dgm:pt modelId="{7346B6BE-22C2-45A9-9E36-FB450112ADAB}" type="parTrans" cxnId="{FE71EF82-92FA-45E8-8FD8-4D34D148D724}">
      <dgm:prSet/>
      <dgm:spPr/>
      <dgm:t>
        <a:bodyPr/>
        <a:lstStyle/>
        <a:p>
          <a:endParaRPr lang="en-US"/>
        </a:p>
      </dgm:t>
    </dgm:pt>
    <dgm:pt modelId="{C365ED59-9D1F-42D9-96CE-A930BFECD385}" type="sibTrans" cxnId="{FE71EF82-92FA-45E8-8FD8-4D34D148D724}">
      <dgm:prSet/>
      <dgm:spPr/>
      <dgm:t>
        <a:bodyPr/>
        <a:lstStyle/>
        <a:p>
          <a:endParaRPr lang="en-US"/>
        </a:p>
      </dgm:t>
    </dgm:pt>
    <dgm:pt modelId="{0264336B-D7C2-4BEC-B5FB-16BD6B7E165E}">
      <dgm:prSet/>
      <dgm:spPr/>
      <dgm:t>
        <a:bodyPr/>
        <a:lstStyle/>
        <a:p>
          <a:r>
            <a:rPr lang="en-US"/>
            <a:t>Fluid boluses followed by pressors</a:t>
          </a:r>
        </a:p>
      </dgm:t>
    </dgm:pt>
    <dgm:pt modelId="{9BCDDA09-F5EA-4682-80BC-AE618767E9C9}" type="parTrans" cxnId="{41750D09-7253-4118-9136-05859E961D8A}">
      <dgm:prSet/>
      <dgm:spPr/>
      <dgm:t>
        <a:bodyPr/>
        <a:lstStyle/>
        <a:p>
          <a:endParaRPr lang="en-US"/>
        </a:p>
      </dgm:t>
    </dgm:pt>
    <dgm:pt modelId="{3D769F71-B70F-4401-9170-43E3261D9BDA}" type="sibTrans" cxnId="{41750D09-7253-4118-9136-05859E961D8A}">
      <dgm:prSet/>
      <dgm:spPr/>
      <dgm:t>
        <a:bodyPr/>
        <a:lstStyle/>
        <a:p>
          <a:endParaRPr lang="en-US"/>
        </a:p>
      </dgm:t>
    </dgm:pt>
    <dgm:pt modelId="{8BC5D428-F7B2-9547-BFA5-332F2B53A8AA}" type="pres">
      <dgm:prSet presAssocID="{18AAC518-FB43-439E-BD30-F244DA588A93}" presName="Name0" presStyleCnt="0">
        <dgm:presLayoutVars>
          <dgm:dir/>
          <dgm:animLvl val="lvl"/>
          <dgm:resizeHandles val="exact"/>
        </dgm:presLayoutVars>
      </dgm:prSet>
      <dgm:spPr/>
    </dgm:pt>
    <dgm:pt modelId="{BA1C478D-38E5-1349-A066-0BBBF9F048A5}" type="pres">
      <dgm:prSet presAssocID="{6185C0D6-7EEA-4EC0-BEEE-77E04C65DCB4}" presName="linNode" presStyleCnt="0"/>
      <dgm:spPr/>
    </dgm:pt>
    <dgm:pt modelId="{F51F7C4F-50D8-AC45-9D72-B2625654B636}" type="pres">
      <dgm:prSet presAssocID="{6185C0D6-7EEA-4EC0-BEEE-77E04C65DCB4}" presName="parentText" presStyleLbl="node1" presStyleIdx="0" presStyleCnt="1">
        <dgm:presLayoutVars>
          <dgm:chMax val="1"/>
          <dgm:bulletEnabled val="1"/>
        </dgm:presLayoutVars>
      </dgm:prSet>
      <dgm:spPr/>
    </dgm:pt>
    <dgm:pt modelId="{B9F5BD1B-5311-514E-9314-8712CB624436}" type="pres">
      <dgm:prSet presAssocID="{6185C0D6-7EEA-4EC0-BEEE-77E04C65DCB4}" presName="descendantText" presStyleLbl="alignAccFollowNode1" presStyleIdx="0" presStyleCnt="1">
        <dgm:presLayoutVars>
          <dgm:bulletEnabled val="1"/>
        </dgm:presLayoutVars>
      </dgm:prSet>
      <dgm:spPr/>
    </dgm:pt>
  </dgm:ptLst>
  <dgm:cxnLst>
    <dgm:cxn modelId="{41750D09-7253-4118-9136-05859E961D8A}" srcId="{6185C0D6-7EEA-4EC0-BEEE-77E04C65DCB4}" destId="{0264336B-D7C2-4BEC-B5FB-16BD6B7E165E}" srcOrd="4" destOrd="0" parTransId="{9BCDDA09-F5EA-4682-80BC-AE618767E9C9}" sibTransId="{3D769F71-B70F-4401-9170-43E3261D9BDA}"/>
    <dgm:cxn modelId="{7244930E-3C32-E44D-A85B-5EB0AE543D62}" type="presOf" srcId="{18AAC518-FB43-439E-BD30-F244DA588A93}" destId="{8BC5D428-F7B2-9547-BFA5-332F2B53A8AA}" srcOrd="0" destOrd="0" presId="urn:microsoft.com/office/officeart/2005/8/layout/vList5"/>
    <dgm:cxn modelId="{9E9C8134-F8D4-4FB2-A1CF-3E2A6E78ACA8}" srcId="{18AAC518-FB43-439E-BD30-F244DA588A93}" destId="{6185C0D6-7EEA-4EC0-BEEE-77E04C65DCB4}" srcOrd="0" destOrd="0" parTransId="{36042529-185A-476D-B828-EF57CAE3096C}" sibTransId="{E3F2344D-93AA-4947-B84D-54ADA1C2E76C}"/>
    <dgm:cxn modelId="{6787713B-C9B3-419A-B55B-276311D08E81}" srcId="{6185C0D6-7EEA-4EC0-BEEE-77E04C65DCB4}" destId="{7AEC3EEC-0C6E-4B8A-BDF2-D675DBCF7B73}" srcOrd="0" destOrd="0" parTransId="{5B3F074F-FD63-4FB3-BC23-2918376BE17E}" sibTransId="{F023014F-F534-4D9D-ABEE-0BB245166762}"/>
    <dgm:cxn modelId="{2BB43543-0E22-0B4C-98FC-0E1D965AD48B}" type="presOf" srcId="{24C17D7D-2EE2-4AC6-BB6A-49672F0BD5FF}" destId="{B9F5BD1B-5311-514E-9314-8712CB624436}" srcOrd="0" destOrd="3" presId="urn:microsoft.com/office/officeart/2005/8/layout/vList5"/>
    <dgm:cxn modelId="{9C0D394A-4DA6-4944-86AA-D3A205CB7896}" srcId="{6185C0D6-7EEA-4EC0-BEEE-77E04C65DCB4}" destId="{C6B2DFC1-8AE1-41E8-8DB2-FF7C4544ABB8}" srcOrd="2" destOrd="0" parTransId="{9B1FE1E6-5588-4017-84DA-CB5A49F8C067}" sibTransId="{C8A8E0DD-0FAF-474A-9FFA-5C4C358F4C74}"/>
    <dgm:cxn modelId="{7EE70054-F1EF-FB45-8DB8-70711203C385}" type="presOf" srcId="{7AEC3EEC-0C6E-4B8A-BDF2-D675DBCF7B73}" destId="{B9F5BD1B-5311-514E-9314-8712CB624436}" srcOrd="0" destOrd="0" presId="urn:microsoft.com/office/officeart/2005/8/layout/vList5"/>
    <dgm:cxn modelId="{010FE05F-FD62-7E43-B8EE-77C54DFC0775}" type="presOf" srcId="{C22556A3-D7CA-47CF-BDFC-2CFAD5B07AD8}" destId="{B9F5BD1B-5311-514E-9314-8712CB624436}" srcOrd="0" destOrd="1" presId="urn:microsoft.com/office/officeart/2005/8/layout/vList5"/>
    <dgm:cxn modelId="{FE71EF82-92FA-45E8-8FD8-4D34D148D724}" srcId="{6185C0D6-7EEA-4EC0-BEEE-77E04C65DCB4}" destId="{24C17D7D-2EE2-4AC6-BB6A-49672F0BD5FF}" srcOrd="3" destOrd="0" parTransId="{7346B6BE-22C2-45A9-9E36-FB450112ADAB}" sibTransId="{C365ED59-9D1F-42D9-96CE-A930BFECD385}"/>
    <dgm:cxn modelId="{0099768F-C728-C148-9FBC-59D343C4E4F3}" type="presOf" srcId="{0264336B-D7C2-4BEC-B5FB-16BD6B7E165E}" destId="{B9F5BD1B-5311-514E-9314-8712CB624436}" srcOrd="0" destOrd="4" presId="urn:microsoft.com/office/officeart/2005/8/layout/vList5"/>
    <dgm:cxn modelId="{B42C4DAA-D031-4859-9C49-4B580340784B}" srcId="{6185C0D6-7EEA-4EC0-BEEE-77E04C65DCB4}" destId="{C22556A3-D7CA-47CF-BDFC-2CFAD5B07AD8}" srcOrd="1" destOrd="0" parTransId="{C74E8080-B118-4D6C-A71C-C0844FD846F6}" sibTransId="{FF2C949C-8E23-4B47-AF38-57AF4347E7BB}"/>
    <dgm:cxn modelId="{983F18B7-81F4-7B41-A102-D55ABE95B7AC}" type="presOf" srcId="{C6B2DFC1-8AE1-41E8-8DB2-FF7C4544ABB8}" destId="{B9F5BD1B-5311-514E-9314-8712CB624436}" srcOrd="0" destOrd="2" presId="urn:microsoft.com/office/officeart/2005/8/layout/vList5"/>
    <dgm:cxn modelId="{B96B31C6-DC7A-F74C-92C4-805C5E3F181F}" type="presOf" srcId="{6185C0D6-7EEA-4EC0-BEEE-77E04C65DCB4}" destId="{F51F7C4F-50D8-AC45-9D72-B2625654B636}" srcOrd="0" destOrd="0" presId="urn:microsoft.com/office/officeart/2005/8/layout/vList5"/>
    <dgm:cxn modelId="{5078692F-F9E7-2644-9405-84D274473D92}" type="presParOf" srcId="{8BC5D428-F7B2-9547-BFA5-332F2B53A8AA}" destId="{BA1C478D-38E5-1349-A066-0BBBF9F048A5}" srcOrd="0" destOrd="0" presId="urn:microsoft.com/office/officeart/2005/8/layout/vList5"/>
    <dgm:cxn modelId="{67556E53-0762-2041-83F1-BDB04B66DFA4}" type="presParOf" srcId="{BA1C478D-38E5-1349-A066-0BBBF9F048A5}" destId="{F51F7C4F-50D8-AC45-9D72-B2625654B636}" srcOrd="0" destOrd="0" presId="urn:microsoft.com/office/officeart/2005/8/layout/vList5"/>
    <dgm:cxn modelId="{864432C8-DF93-484A-AB13-D402732CD0C0}" type="presParOf" srcId="{BA1C478D-38E5-1349-A066-0BBBF9F048A5}" destId="{B9F5BD1B-5311-514E-9314-8712CB62443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6196DE7-0690-4F41-8D9E-896DCEDA0B00}"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684AFBB8-CFB8-42D7-A061-2206BA7F0F3D}">
      <dgm:prSet/>
      <dgm:spPr/>
      <dgm:t>
        <a:bodyPr/>
        <a:lstStyle/>
        <a:p>
          <a:r>
            <a:rPr lang="en-US"/>
            <a:t>THINK CONGENITAL</a:t>
          </a:r>
        </a:p>
      </dgm:t>
    </dgm:pt>
    <dgm:pt modelId="{C176A90A-5A55-4B01-9554-EF58CD688A65}" type="parTrans" cxnId="{5C7E1F59-0284-49DB-9D0A-9C7AD8B662CA}">
      <dgm:prSet/>
      <dgm:spPr/>
      <dgm:t>
        <a:bodyPr/>
        <a:lstStyle/>
        <a:p>
          <a:endParaRPr lang="en-US"/>
        </a:p>
      </dgm:t>
    </dgm:pt>
    <dgm:pt modelId="{E7841CE0-624B-44E5-ADD4-2160014C7D35}" type="sibTrans" cxnId="{5C7E1F59-0284-49DB-9D0A-9C7AD8B662CA}">
      <dgm:prSet/>
      <dgm:spPr/>
      <dgm:t>
        <a:bodyPr/>
        <a:lstStyle/>
        <a:p>
          <a:endParaRPr lang="en-US"/>
        </a:p>
      </dgm:t>
    </dgm:pt>
    <dgm:pt modelId="{C9F638DE-679E-4F03-A3FD-B0D3FB18FE30}">
      <dgm:prSet/>
      <dgm:spPr/>
      <dgm:t>
        <a:bodyPr/>
        <a:lstStyle/>
        <a:p>
          <a:r>
            <a:rPr lang="en-US"/>
            <a:t>POOR CONTRACTILITY</a:t>
          </a:r>
        </a:p>
      </dgm:t>
    </dgm:pt>
    <dgm:pt modelId="{C5577910-0112-48C4-A889-A1151DEA4BBE}" type="parTrans" cxnId="{3645E43D-345B-4AFC-B65C-FCA6210F6CFA}">
      <dgm:prSet/>
      <dgm:spPr/>
      <dgm:t>
        <a:bodyPr/>
        <a:lstStyle/>
        <a:p>
          <a:endParaRPr lang="en-US"/>
        </a:p>
      </dgm:t>
    </dgm:pt>
    <dgm:pt modelId="{FBFCF2F4-BAE7-4C77-B6DE-7D03B7D6C870}" type="sibTrans" cxnId="{3645E43D-345B-4AFC-B65C-FCA6210F6CFA}">
      <dgm:prSet/>
      <dgm:spPr/>
      <dgm:t>
        <a:bodyPr/>
        <a:lstStyle/>
        <a:p>
          <a:endParaRPr lang="en-US"/>
        </a:p>
      </dgm:t>
    </dgm:pt>
    <dgm:pt modelId="{66276423-1349-469E-980C-44070D334D5B}">
      <dgm:prSet/>
      <dgm:spPr/>
      <dgm:t>
        <a:bodyPr/>
        <a:lstStyle/>
        <a:p>
          <a:r>
            <a:rPr lang="en-US"/>
            <a:t>Need to address the cause and symptoms</a:t>
          </a:r>
        </a:p>
      </dgm:t>
    </dgm:pt>
    <dgm:pt modelId="{9B517258-0EDC-4FCC-8E54-BD85E718BBA2}" type="parTrans" cxnId="{EEA7DB00-DCE7-4A7C-AA61-FF3CA3A01340}">
      <dgm:prSet/>
      <dgm:spPr/>
      <dgm:t>
        <a:bodyPr/>
        <a:lstStyle/>
        <a:p>
          <a:endParaRPr lang="en-US"/>
        </a:p>
      </dgm:t>
    </dgm:pt>
    <dgm:pt modelId="{5FB5A4D7-2F74-41CC-BD0D-D1551002447F}" type="sibTrans" cxnId="{EEA7DB00-DCE7-4A7C-AA61-FF3CA3A01340}">
      <dgm:prSet/>
      <dgm:spPr/>
      <dgm:t>
        <a:bodyPr/>
        <a:lstStyle/>
        <a:p>
          <a:endParaRPr lang="en-US"/>
        </a:p>
      </dgm:t>
    </dgm:pt>
    <dgm:pt modelId="{285350E2-1235-4079-970C-0328515C6FEB}">
      <dgm:prSet/>
      <dgm:spPr/>
      <dgm:t>
        <a:bodyPr/>
        <a:lstStyle/>
        <a:p>
          <a:r>
            <a:rPr lang="en-US"/>
            <a:t>CHF: Diuretics, Vasodilators</a:t>
          </a:r>
        </a:p>
      </dgm:t>
    </dgm:pt>
    <dgm:pt modelId="{16F1B8A6-D0B1-4FE9-93E8-FC79E510474F}" type="parTrans" cxnId="{15F81F27-9C54-4D8E-AE1C-FED15E59762E}">
      <dgm:prSet/>
      <dgm:spPr/>
      <dgm:t>
        <a:bodyPr/>
        <a:lstStyle/>
        <a:p>
          <a:endParaRPr lang="en-US"/>
        </a:p>
      </dgm:t>
    </dgm:pt>
    <dgm:pt modelId="{21A6B8A1-ABFB-4BB3-ADDB-286005D7C024}" type="sibTrans" cxnId="{15F81F27-9C54-4D8E-AE1C-FED15E59762E}">
      <dgm:prSet/>
      <dgm:spPr/>
      <dgm:t>
        <a:bodyPr/>
        <a:lstStyle/>
        <a:p>
          <a:endParaRPr lang="en-US"/>
        </a:p>
      </dgm:t>
    </dgm:pt>
    <dgm:pt modelId="{1AC3CD9A-6952-4570-8713-F86112DF7134}">
      <dgm:prSet/>
      <dgm:spPr/>
      <dgm:t>
        <a:bodyPr/>
        <a:lstStyle/>
        <a:p>
          <a:r>
            <a:rPr lang="en-US"/>
            <a:t>Hypotension: Pressors</a:t>
          </a:r>
        </a:p>
      </dgm:t>
    </dgm:pt>
    <dgm:pt modelId="{05A8943E-10AA-4B02-8169-BA87E15E661D}" type="parTrans" cxnId="{4DE70260-67A4-4F68-A016-666E45C14F7C}">
      <dgm:prSet/>
      <dgm:spPr/>
      <dgm:t>
        <a:bodyPr/>
        <a:lstStyle/>
        <a:p>
          <a:endParaRPr lang="en-US"/>
        </a:p>
      </dgm:t>
    </dgm:pt>
    <dgm:pt modelId="{C4B91ECB-6675-40B6-A726-1FD6EE50C2D9}" type="sibTrans" cxnId="{4DE70260-67A4-4F68-A016-666E45C14F7C}">
      <dgm:prSet/>
      <dgm:spPr/>
      <dgm:t>
        <a:bodyPr/>
        <a:lstStyle/>
        <a:p>
          <a:endParaRPr lang="en-US"/>
        </a:p>
      </dgm:t>
    </dgm:pt>
    <dgm:pt modelId="{2DEF1757-7AFC-EE4C-AAFA-13205B1D3663}" type="pres">
      <dgm:prSet presAssocID="{96196DE7-0690-4F41-8D9E-896DCEDA0B00}" presName="vert0" presStyleCnt="0">
        <dgm:presLayoutVars>
          <dgm:dir/>
          <dgm:animOne val="branch"/>
          <dgm:animLvl val="lvl"/>
        </dgm:presLayoutVars>
      </dgm:prSet>
      <dgm:spPr/>
    </dgm:pt>
    <dgm:pt modelId="{1A05BA2D-09B4-4244-91F0-6CB61CB97A51}" type="pres">
      <dgm:prSet presAssocID="{684AFBB8-CFB8-42D7-A061-2206BA7F0F3D}" presName="thickLine" presStyleLbl="alignNode1" presStyleIdx="0" presStyleCnt="5"/>
      <dgm:spPr/>
    </dgm:pt>
    <dgm:pt modelId="{3F4F1003-3463-AF4C-823D-BEAA344E4D34}" type="pres">
      <dgm:prSet presAssocID="{684AFBB8-CFB8-42D7-A061-2206BA7F0F3D}" presName="horz1" presStyleCnt="0"/>
      <dgm:spPr/>
    </dgm:pt>
    <dgm:pt modelId="{27AAB7AE-147E-7047-8962-50DFBCBB0BC8}" type="pres">
      <dgm:prSet presAssocID="{684AFBB8-CFB8-42D7-A061-2206BA7F0F3D}" presName="tx1" presStyleLbl="revTx" presStyleIdx="0" presStyleCnt="5"/>
      <dgm:spPr/>
    </dgm:pt>
    <dgm:pt modelId="{51703E61-F556-F04E-BAF8-6DD50F6BC5B2}" type="pres">
      <dgm:prSet presAssocID="{684AFBB8-CFB8-42D7-A061-2206BA7F0F3D}" presName="vert1" presStyleCnt="0"/>
      <dgm:spPr/>
    </dgm:pt>
    <dgm:pt modelId="{EC41CDE6-B136-C54A-B28C-A58CD62882D6}" type="pres">
      <dgm:prSet presAssocID="{C9F638DE-679E-4F03-A3FD-B0D3FB18FE30}" presName="thickLine" presStyleLbl="alignNode1" presStyleIdx="1" presStyleCnt="5"/>
      <dgm:spPr/>
    </dgm:pt>
    <dgm:pt modelId="{B990FDD5-BDED-CE47-9BE2-C18B0CAE542B}" type="pres">
      <dgm:prSet presAssocID="{C9F638DE-679E-4F03-A3FD-B0D3FB18FE30}" presName="horz1" presStyleCnt="0"/>
      <dgm:spPr/>
    </dgm:pt>
    <dgm:pt modelId="{743441FB-3B51-C343-AC35-B5BAA700B737}" type="pres">
      <dgm:prSet presAssocID="{C9F638DE-679E-4F03-A3FD-B0D3FB18FE30}" presName="tx1" presStyleLbl="revTx" presStyleIdx="1" presStyleCnt="5"/>
      <dgm:spPr/>
    </dgm:pt>
    <dgm:pt modelId="{ACAEBA9F-E097-2743-85E2-6524100820C6}" type="pres">
      <dgm:prSet presAssocID="{C9F638DE-679E-4F03-A3FD-B0D3FB18FE30}" presName="vert1" presStyleCnt="0"/>
      <dgm:spPr/>
    </dgm:pt>
    <dgm:pt modelId="{6BE3B5E8-2034-2C47-BA9E-837EA5C2B7DB}" type="pres">
      <dgm:prSet presAssocID="{66276423-1349-469E-980C-44070D334D5B}" presName="thickLine" presStyleLbl="alignNode1" presStyleIdx="2" presStyleCnt="5"/>
      <dgm:spPr/>
    </dgm:pt>
    <dgm:pt modelId="{2F884838-DBB2-7C44-912B-F616CB5846A3}" type="pres">
      <dgm:prSet presAssocID="{66276423-1349-469E-980C-44070D334D5B}" presName="horz1" presStyleCnt="0"/>
      <dgm:spPr/>
    </dgm:pt>
    <dgm:pt modelId="{9B4E6E8F-36EF-BD47-B475-8B2C163064C9}" type="pres">
      <dgm:prSet presAssocID="{66276423-1349-469E-980C-44070D334D5B}" presName="tx1" presStyleLbl="revTx" presStyleIdx="2" presStyleCnt="5"/>
      <dgm:spPr/>
    </dgm:pt>
    <dgm:pt modelId="{D96992BE-5BD8-CA43-A1A9-05AF94B35D0D}" type="pres">
      <dgm:prSet presAssocID="{66276423-1349-469E-980C-44070D334D5B}" presName="vert1" presStyleCnt="0"/>
      <dgm:spPr/>
    </dgm:pt>
    <dgm:pt modelId="{E83CA857-4224-C145-89FF-DC1B9F086CFB}" type="pres">
      <dgm:prSet presAssocID="{285350E2-1235-4079-970C-0328515C6FEB}" presName="thickLine" presStyleLbl="alignNode1" presStyleIdx="3" presStyleCnt="5"/>
      <dgm:spPr/>
    </dgm:pt>
    <dgm:pt modelId="{69295FDD-0D0E-C34C-B5E7-516790EB1C53}" type="pres">
      <dgm:prSet presAssocID="{285350E2-1235-4079-970C-0328515C6FEB}" presName="horz1" presStyleCnt="0"/>
      <dgm:spPr/>
    </dgm:pt>
    <dgm:pt modelId="{7C1D1278-6047-A84C-9D19-33EAF829EBDE}" type="pres">
      <dgm:prSet presAssocID="{285350E2-1235-4079-970C-0328515C6FEB}" presName="tx1" presStyleLbl="revTx" presStyleIdx="3" presStyleCnt="5"/>
      <dgm:spPr/>
    </dgm:pt>
    <dgm:pt modelId="{61B25E8B-D9FA-9D44-8A48-3D8037EEB326}" type="pres">
      <dgm:prSet presAssocID="{285350E2-1235-4079-970C-0328515C6FEB}" presName="vert1" presStyleCnt="0"/>
      <dgm:spPr/>
    </dgm:pt>
    <dgm:pt modelId="{CD794F5F-18EF-4D40-AB19-9943A87AFDB8}" type="pres">
      <dgm:prSet presAssocID="{1AC3CD9A-6952-4570-8713-F86112DF7134}" presName="thickLine" presStyleLbl="alignNode1" presStyleIdx="4" presStyleCnt="5"/>
      <dgm:spPr/>
    </dgm:pt>
    <dgm:pt modelId="{FC334FDF-EC56-A345-9DF3-064FBEA54C07}" type="pres">
      <dgm:prSet presAssocID="{1AC3CD9A-6952-4570-8713-F86112DF7134}" presName="horz1" presStyleCnt="0"/>
      <dgm:spPr/>
    </dgm:pt>
    <dgm:pt modelId="{205446F7-E640-3D4C-A2B0-83ADC41D4E4E}" type="pres">
      <dgm:prSet presAssocID="{1AC3CD9A-6952-4570-8713-F86112DF7134}" presName="tx1" presStyleLbl="revTx" presStyleIdx="4" presStyleCnt="5"/>
      <dgm:spPr/>
    </dgm:pt>
    <dgm:pt modelId="{342D8627-2DBE-8243-9965-976A4F34D08A}" type="pres">
      <dgm:prSet presAssocID="{1AC3CD9A-6952-4570-8713-F86112DF7134}" presName="vert1" presStyleCnt="0"/>
      <dgm:spPr/>
    </dgm:pt>
  </dgm:ptLst>
  <dgm:cxnLst>
    <dgm:cxn modelId="{EEA7DB00-DCE7-4A7C-AA61-FF3CA3A01340}" srcId="{96196DE7-0690-4F41-8D9E-896DCEDA0B00}" destId="{66276423-1349-469E-980C-44070D334D5B}" srcOrd="2" destOrd="0" parTransId="{9B517258-0EDC-4FCC-8E54-BD85E718BBA2}" sibTransId="{5FB5A4D7-2F74-41CC-BD0D-D1551002447F}"/>
    <dgm:cxn modelId="{3D7EEA11-A381-244C-8296-B5AB9D1F2201}" type="presOf" srcId="{285350E2-1235-4079-970C-0328515C6FEB}" destId="{7C1D1278-6047-A84C-9D19-33EAF829EBDE}" srcOrd="0" destOrd="0" presId="urn:microsoft.com/office/officeart/2008/layout/LinedList"/>
    <dgm:cxn modelId="{15F81F27-9C54-4D8E-AE1C-FED15E59762E}" srcId="{96196DE7-0690-4F41-8D9E-896DCEDA0B00}" destId="{285350E2-1235-4079-970C-0328515C6FEB}" srcOrd="3" destOrd="0" parTransId="{16F1B8A6-D0B1-4FE9-93E8-FC79E510474F}" sibTransId="{21A6B8A1-ABFB-4BB3-ADDB-286005D7C024}"/>
    <dgm:cxn modelId="{2DAEFF3C-3C4D-214C-B8D1-66FFF0B7BD9F}" type="presOf" srcId="{96196DE7-0690-4F41-8D9E-896DCEDA0B00}" destId="{2DEF1757-7AFC-EE4C-AAFA-13205B1D3663}" srcOrd="0" destOrd="0" presId="urn:microsoft.com/office/officeart/2008/layout/LinedList"/>
    <dgm:cxn modelId="{3645E43D-345B-4AFC-B65C-FCA6210F6CFA}" srcId="{96196DE7-0690-4F41-8D9E-896DCEDA0B00}" destId="{C9F638DE-679E-4F03-A3FD-B0D3FB18FE30}" srcOrd="1" destOrd="0" parTransId="{C5577910-0112-48C4-A889-A1151DEA4BBE}" sibTransId="{FBFCF2F4-BAE7-4C77-B6DE-7D03B7D6C870}"/>
    <dgm:cxn modelId="{5C7E1F59-0284-49DB-9D0A-9C7AD8B662CA}" srcId="{96196DE7-0690-4F41-8D9E-896DCEDA0B00}" destId="{684AFBB8-CFB8-42D7-A061-2206BA7F0F3D}" srcOrd="0" destOrd="0" parTransId="{C176A90A-5A55-4B01-9554-EF58CD688A65}" sibTransId="{E7841CE0-624B-44E5-ADD4-2160014C7D35}"/>
    <dgm:cxn modelId="{4DE70260-67A4-4F68-A016-666E45C14F7C}" srcId="{96196DE7-0690-4F41-8D9E-896DCEDA0B00}" destId="{1AC3CD9A-6952-4570-8713-F86112DF7134}" srcOrd="4" destOrd="0" parTransId="{05A8943E-10AA-4B02-8169-BA87E15E661D}" sibTransId="{C4B91ECB-6675-40B6-A726-1FD6EE50C2D9}"/>
    <dgm:cxn modelId="{4A01526E-B317-B54B-A16D-C55FE6C5AE9B}" type="presOf" srcId="{C9F638DE-679E-4F03-A3FD-B0D3FB18FE30}" destId="{743441FB-3B51-C343-AC35-B5BAA700B737}" srcOrd="0" destOrd="0" presId="urn:microsoft.com/office/officeart/2008/layout/LinedList"/>
    <dgm:cxn modelId="{E20D80A1-86BA-F648-BE14-2C8326672135}" type="presOf" srcId="{1AC3CD9A-6952-4570-8713-F86112DF7134}" destId="{205446F7-E640-3D4C-A2B0-83ADC41D4E4E}" srcOrd="0" destOrd="0" presId="urn:microsoft.com/office/officeart/2008/layout/LinedList"/>
    <dgm:cxn modelId="{036E7BD4-DAF2-C24B-9045-3EA23CF76E9F}" type="presOf" srcId="{66276423-1349-469E-980C-44070D334D5B}" destId="{9B4E6E8F-36EF-BD47-B475-8B2C163064C9}" srcOrd="0" destOrd="0" presId="urn:microsoft.com/office/officeart/2008/layout/LinedList"/>
    <dgm:cxn modelId="{D246F7E7-05A9-7245-9DB1-6EB9C6510602}" type="presOf" srcId="{684AFBB8-CFB8-42D7-A061-2206BA7F0F3D}" destId="{27AAB7AE-147E-7047-8962-50DFBCBB0BC8}" srcOrd="0" destOrd="0" presId="urn:microsoft.com/office/officeart/2008/layout/LinedList"/>
    <dgm:cxn modelId="{FD9A4988-7516-B148-9140-366AF5B38AEF}" type="presParOf" srcId="{2DEF1757-7AFC-EE4C-AAFA-13205B1D3663}" destId="{1A05BA2D-09B4-4244-91F0-6CB61CB97A51}" srcOrd="0" destOrd="0" presId="urn:microsoft.com/office/officeart/2008/layout/LinedList"/>
    <dgm:cxn modelId="{868786AD-695D-EC4B-B2A4-CA1FA57859B2}" type="presParOf" srcId="{2DEF1757-7AFC-EE4C-AAFA-13205B1D3663}" destId="{3F4F1003-3463-AF4C-823D-BEAA344E4D34}" srcOrd="1" destOrd="0" presId="urn:microsoft.com/office/officeart/2008/layout/LinedList"/>
    <dgm:cxn modelId="{D1CC1D58-5733-A547-9499-F859537AC420}" type="presParOf" srcId="{3F4F1003-3463-AF4C-823D-BEAA344E4D34}" destId="{27AAB7AE-147E-7047-8962-50DFBCBB0BC8}" srcOrd="0" destOrd="0" presId="urn:microsoft.com/office/officeart/2008/layout/LinedList"/>
    <dgm:cxn modelId="{8D11E681-8129-954E-8C2B-9AF6CD3E78DB}" type="presParOf" srcId="{3F4F1003-3463-AF4C-823D-BEAA344E4D34}" destId="{51703E61-F556-F04E-BAF8-6DD50F6BC5B2}" srcOrd="1" destOrd="0" presId="urn:microsoft.com/office/officeart/2008/layout/LinedList"/>
    <dgm:cxn modelId="{CFB7BDB2-DFEE-2446-8352-46ACDED442B7}" type="presParOf" srcId="{2DEF1757-7AFC-EE4C-AAFA-13205B1D3663}" destId="{EC41CDE6-B136-C54A-B28C-A58CD62882D6}" srcOrd="2" destOrd="0" presId="urn:microsoft.com/office/officeart/2008/layout/LinedList"/>
    <dgm:cxn modelId="{3446FAFE-BC24-2B41-9D27-320A895F15DF}" type="presParOf" srcId="{2DEF1757-7AFC-EE4C-AAFA-13205B1D3663}" destId="{B990FDD5-BDED-CE47-9BE2-C18B0CAE542B}" srcOrd="3" destOrd="0" presId="urn:microsoft.com/office/officeart/2008/layout/LinedList"/>
    <dgm:cxn modelId="{9206AD46-6258-7C44-8303-6B9CBD4CFE77}" type="presParOf" srcId="{B990FDD5-BDED-CE47-9BE2-C18B0CAE542B}" destId="{743441FB-3B51-C343-AC35-B5BAA700B737}" srcOrd="0" destOrd="0" presId="urn:microsoft.com/office/officeart/2008/layout/LinedList"/>
    <dgm:cxn modelId="{94DD4EC9-6A3D-1949-80CC-E85469A46D35}" type="presParOf" srcId="{B990FDD5-BDED-CE47-9BE2-C18B0CAE542B}" destId="{ACAEBA9F-E097-2743-85E2-6524100820C6}" srcOrd="1" destOrd="0" presId="urn:microsoft.com/office/officeart/2008/layout/LinedList"/>
    <dgm:cxn modelId="{28DC38EA-C283-8E4C-AE77-53A5F718E783}" type="presParOf" srcId="{2DEF1757-7AFC-EE4C-AAFA-13205B1D3663}" destId="{6BE3B5E8-2034-2C47-BA9E-837EA5C2B7DB}" srcOrd="4" destOrd="0" presId="urn:microsoft.com/office/officeart/2008/layout/LinedList"/>
    <dgm:cxn modelId="{E75ED003-D89E-C342-ABA9-9E3B23486F54}" type="presParOf" srcId="{2DEF1757-7AFC-EE4C-AAFA-13205B1D3663}" destId="{2F884838-DBB2-7C44-912B-F616CB5846A3}" srcOrd="5" destOrd="0" presId="urn:microsoft.com/office/officeart/2008/layout/LinedList"/>
    <dgm:cxn modelId="{E12CCE17-C410-9F4C-B0A5-C9C43932C42D}" type="presParOf" srcId="{2F884838-DBB2-7C44-912B-F616CB5846A3}" destId="{9B4E6E8F-36EF-BD47-B475-8B2C163064C9}" srcOrd="0" destOrd="0" presId="urn:microsoft.com/office/officeart/2008/layout/LinedList"/>
    <dgm:cxn modelId="{D2BB323E-B8A6-F941-8B76-B4B1950F4DC3}" type="presParOf" srcId="{2F884838-DBB2-7C44-912B-F616CB5846A3}" destId="{D96992BE-5BD8-CA43-A1A9-05AF94B35D0D}" srcOrd="1" destOrd="0" presId="urn:microsoft.com/office/officeart/2008/layout/LinedList"/>
    <dgm:cxn modelId="{03A47B80-4093-9440-A2B8-217A356A1A62}" type="presParOf" srcId="{2DEF1757-7AFC-EE4C-AAFA-13205B1D3663}" destId="{E83CA857-4224-C145-89FF-DC1B9F086CFB}" srcOrd="6" destOrd="0" presId="urn:microsoft.com/office/officeart/2008/layout/LinedList"/>
    <dgm:cxn modelId="{33910704-2241-BE43-8033-2C832EA85230}" type="presParOf" srcId="{2DEF1757-7AFC-EE4C-AAFA-13205B1D3663}" destId="{69295FDD-0D0E-C34C-B5E7-516790EB1C53}" srcOrd="7" destOrd="0" presId="urn:microsoft.com/office/officeart/2008/layout/LinedList"/>
    <dgm:cxn modelId="{98839F55-F05A-C84D-9BC4-89FABB566E2A}" type="presParOf" srcId="{69295FDD-0D0E-C34C-B5E7-516790EB1C53}" destId="{7C1D1278-6047-A84C-9D19-33EAF829EBDE}" srcOrd="0" destOrd="0" presId="urn:microsoft.com/office/officeart/2008/layout/LinedList"/>
    <dgm:cxn modelId="{670E7093-635F-9B45-B720-F13873D89B6E}" type="presParOf" srcId="{69295FDD-0D0E-C34C-B5E7-516790EB1C53}" destId="{61B25E8B-D9FA-9D44-8A48-3D8037EEB326}" srcOrd="1" destOrd="0" presId="urn:microsoft.com/office/officeart/2008/layout/LinedList"/>
    <dgm:cxn modelId="{73C2035A-0640-E844-A319-4E90324DAF91}" type="presParOf" srcId="{2DEF1757-7AFC-EE4C-AAFA-13205B1D3663}" destId="{CD794F5F-18EF-4D40-AB19-9943A87AFDB8}" srcOrd="8" destOrd="0" presId="urn:microsoft.com/office/officeart/2008/layout/LinedList"/>
    <dgm:cxn modelId="{6CDA7D55-8150-1046-B878-63326BAF8783}" type="presParOf" srcId="{2DEF1757-7AFC-EE4C-AAFA-13205B1D3663}" destId="{FC334FDF-EC56-A345-9DF3-064FBEA54C07}" srcOrd="9" destOrd="0" presId="urn:microsoft.com/office/officeart/2008/layout/LinedList"/>
    <dgm:cxn modelId="{ABEACADD-AF6C-9F44-BE98-E0D673FEB38A}" type="presParOf" srcId="{FC334FDF-EC56-A345-9DF3-064FBEA54C07}" destId="{205446F7-E640-3D4C-A2B0-83ADC41D4E4E}" srcOrd="0" destOrd="0" presId="urn:microsoft.com/office/officeart/2008/layout/LinedList"/>
    <dgm:cxn modelId="{A479512C-8D81-AA47-9463-F40F582C9737}" type="presParOf" srcId="{FC334FDF-EC56-A345-9DF3-064FBEA54C07}" destId="{342D8627-2DBE-8243-9965-976A4F34D08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7D33AB6-14C3-4C4B-A649-26E513D46046}"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B11D451D-FEFF-465C-B3A4-F04DF0AB8669}">
      <dgm:prSet/>
      <dgm:spPr/>
      <dgm:t>
        <a:bodyPr/>
        <a:lstStyle/>
        <a:p>
          <a:r>
            <a:rPr lang="en-US"/>
            <a:t>Drugs?</a:t>
          </a:r>
        </a:p>
      </dgm:t>
    </dgm:pt>
    <dgm:pt modelId="{E3A442DB-C888-48A8-8FF0-71D090CA5A8C}" type="parTrans" cxnId="{5A07530F-1565-4D84-8881-173D5ABF00AD}">
      <dgm:prSet/>
      <dgm:spPr/>
      <dgm:t>
        <a:bodyPr/>
        <a:lstStyle/>
        <a:p>
          <a:endParaRPr lang="en-US"/>
        </a:p>
      </dgm:t>
    </dgm:pt>
    <dgm:pt modelId="{809579FF-F918-4504-A78F-21FACEE356EB}" type="sibTrans" cxnId="{5A07530F-1565-4D84-8881-173D5ABF00AD}">
      <dgm:prSet/>
      <dgm:spPr/>
      <dgm:t>
        <a:bodyPr/>
        <a:lstStyle/>
        <a:p>
          <a:endParaRPr lang="en-US"/>
        </a:p>
      </dgm:t>
    </dgm:pt>
    <dgm:pt modelId="{98B9DC35-8D1B-43CF-BF12-134EA994CA0F}">
      <dgm:prSet/>
      <dgm:spPr/>
      <dgm:t>
        <a:bodyPr/>
        <a:lstStyle/>
        <a:p>
          <a:r>
            <a:rPr lang="en-US"/>
            <a:t>Endocrine?</a:t>
          </a:r>
        </a:p>
      </dgm:t>
    </dgm:pt>
    <dgm:pt modelId="{9FC5CC94-EA4D-401C-B6E5-859A90F5009B}" type="parTrans" cxnId="{D0AE1036-128D-4B45-8C14-E31035255E42}">
      <dgm:prSet/>
      <dgm:spPr/>
      <dgm:t>
        <a:bodyPr/>
        <a:lstStyle/>
        <a:p>
          <a:endParaRPr lang="en-US"/>
        </a:p>
      </dgm:t>
    </dgm:pt>
    <dgm:pt modelId="{930FFAAA-EE5C-4E67-8139-A16B977917B9}" type="sibTrans" cxnId="{D0AE1036-128D-4B45-8C14-E31035255E42}">
      <dgm:prSet/>
      <dgm:spPr/>
      <dgm:t>
        <a:bodyPr/>
        <a:lstStyle/>
        <a:p>
          <a:endParaRPr lang="en-US"/>
        </a:p>
      </dgm:t>
    </dgm:pt>
    <dgm:pt modelId="{BA4C6CEA-8704-4303-8279-53A3F29D8C0F}">
      <dgm:prSet/>
      <dgm:spPr/>
      <dgm:t>
        <a:bodyPr/>
        <a:lstStyle/>
        <a:p>
          <a:r>
            <a:rPr lang="en-US"/>
            <a:t>?</a:t>
          </a:r>
        </a:p>
      </dgm:t>
    </dgm:pt>
    <dgm:pt modelId="{160A7111-417C-4AE8-BC45-B7A58EE10A32}" type="parTrans" cxnId="{1C493DA7-4BFC-4088-BE95-EF64824BCCB4}">
      <dgm:prSet/>
      <dgm:spPr/>
      <dgm:t>
        <a:bodyPr/>
        <a:lstStyle/>
        <a:p>
          <a:endParaRPr lang="en-US"/>
        </a:p>
      </dgm:t>
    </dgm:pt>
    <dgm:pt modelId="{68BDF885-1096-440A-B5B3-306B127BBE69}" type="sibTrans" cxnId="{1C493DA7-4BFC-4088-BE95-EF64824BCCB4}">
      <dgm:prSet/>
      <dgm:spPr/>
      <dgm:t>
        <a:bodyPr/>
        <a:lstStyle/>
        <a:p>
          <a:endParaRPr lang="en-US"/>
        </a:p>
      </dgm:t>
    </dgm:pt>
    <dgm:pt modelId="{96A1D59A-84A8-3C4D-B537-12DBB761999E}" type="pres">
      <dgm:prSet presAssocID="{D7D33AB6-14C3-4C4B-A649-26E513D46046}" presName="vert0" presStyleCnt="0">
        <dgm:presLayoutVars>
          <dgm:dir/>
          <dgm:animOne val="branch"/>
          <dgm:animLvl val="lvl"/>
        </dgm:presLayoutVars>
      </dgm:prSet>
      <dgm:spPr/>
    </dgm:pt>
    <dgm:pt modelId="{65E4D475-537F-5644-8527-B89876C94122}" type="pres">
      <dgm:prSet presAssocID="{B11D451D-FEFF-465C-B3A4-F04DF0AB8669}" presName="thickLine" presStyleLbl="alignNode1" presStyleIdx="0" presStyleCnt="3"/>
      <dgm:spPr/>
    </dgm:pt>
    <dgm:pt modelId="{0E4C4B91-9C45-9840-9B41-580B8FD9F594}" type="pres">
      <dgm:prSet presAssocID="{B11D451D-FEFF-465C-B3A4-F04DF0AB8669}" presName="horz1" presStyleCnt="0"/>
      <dgm:spPr/>
    </dgm:pt>
    <dgm:pt modelId="{972F400C-D0FA-B04E-99E2-EC9DF30094E5}" type="pres">
      <dgm:prSet presAssocID="{B11D451D-FEFF-465C-B3A4-F04DF0AB8669}" presName="tx1" presStyleLbl="revTx" presStyleIdx="0" presStyleCnt="3"/>
      <dgm:spPr/>
    </dgm:pt>
    <dgm:pt modelId="{CAB5D92B-1DF9-EE48-865F-6BD5B43C1751}" type="pres">
      <dgm:prSet presAssocID="{B11D451D-FEFF-465C-B3A4-F04DF0AB8669}" presName="vert1" presStyleCnt="0"/>
      <dgm:spPr/>
    </dgm:pt>
    <dgm:pt modelId="{F411BF2E-C2CC-9045-BE6A-C386A5CE9838}" type="pres">
      <dgm:prSet presAssocID="{98B9DC35-8D1B-43CF-BF12-134EA994CA0F}" presName="thickLine" presStyleLbl="alignNode1" presStyleIdx="1" presStyleCnt="3"/>
      <dgm:spPr/>
    </dgm:pt>
    <dgm:pt modelId="{2E7C99A1-F7F4-0346-8A41-A7975A19E1E1}" type="pres">
      <dgm:prSet presAssocID="{98B9DC35-8D1B-43CF-BF12-134EA994CA0F}" presName="horz1" presStyleCnt="0"/>
      <dgm:spPr/>
    </dgm:pt>
    <dgm:pt modelId="{9B776343-5B01-9147-9FD4-B3A7C71CB447}" type="pres">
      <dgm:prSet presAssocID="{98B9DC35-8D1B-43CF-BF12-134EA994CA0F}" presName="tx1" presStyleLbl="revTx" presStyleIdx="1" presStyleCnt="3"/>
      <dgm:spPr/>
    </dgm:pt>
    <dgm:pt modelId="{2C869E3A-7366-FF4A-A3FE-BAC9820839C7}" type="pres">
      <dgm:prSet presAssocID="{98B9DC35-8D1B-43CF-BF12-134EA994CA0F}" presName="vert1" presStyleCnt="0"/>
      <dgm:spPr/>
    </dgm:pt>
    <dgm:pt modelId="{9E4E25EB-32BF-314F-9E05-06A60F3252EF}" type="pres">
      <dgm:prSet presAssocID="{BA4C6CEA-8704-4303-8279-53A3F29D8C0F}" presName="thickLine" presStyleLbl="alignNode1" presStyleIdx="2" presStyleCnt="3"/>
      <dgm:spPr/>
    </dgm:pt>
    <dgm:pt modelId="{2264D7CC-8095-F945-B0AB-F785A8DF11A5}" type="pres">
      <dgm:prSet presAssocID="{BA4C6CEA-8704-4303-8279-53A3F29D8C0F}" presName="horz1" presStyleCnt="0"/>
      <dgm:spPr/>
    </dgm:pt>
    <dgm:pt modelId="{F99B3281-B217-5A4A-9091-A9404D562334}" type="pres">
      <dgm:prSet presAssocID="{BA4C6CEA-8704-4303-8279-53A3F29D8C0F}" presName="tx1" presStyleLbl="revTx" presStyleIdx="2" presStyleCnt="3"/>
      <dgm:spPr/>
    </dgm:pt>
    <dgm:pt modelId="{524D72D6-7DB5-FE4C-8347-3458E8C0A87B}" type="pres">
      <dgm:prSet presAssocID="{BA4C6CEA-8704-4303-8279-53A3F29D8C0F}" presName="vert1" presStyleCnt="0"/>
      <dgm:spPr/>
    </dgm:pt>
  </dgm:ptLst>
  <dgm:cxnLst>
    <dgm:cxn modelId="{5A07530F-1565-4D84-8881-173D5ABF00AD}" srcId="{D7D33AB6-14C3-4C4B-A649-26E513D46046}" destId="{B11D451D-FEFF-465C-B3A4-F04DF0AB8669}" srcOrd="0" destOrd="0" parTransId="{E3A442DB-C888-48A8-8FF0-71D090CA5A8C}" sibTransId="{809579FF-F918-4504-A78F-21FACEE356EB}"/>
    <dgm:cxn modelId="{D0AE1036-128D-4B45-8C14-E31035255E42}" srcId="{D7D33AB6-14C3-4C4B-A649-26E513D46046}" destId="{98B9DC35-8D1B-43CF-BF12-134EA994CA0F}" srcOrd="1" destOrd="0" parTransId="{9FC5CC94-EA4D-401C-B6E5-859A90F5009B}" sibTransId="{930FFAAA-EE5C-4E67-8139-A16B977917B9}"/>
    <dgm:cxn modelId="{58C85850-8B8B-204A-B2E6-FE4A75AFB2A2}" type="presOf" srcId="{D7D33AB6-14C3-4C4B-A649-26E513D46046}" destId="{96A1D59A-84A8-3C4D-B537-12DBB761999E}" srcOrd="0" destOrd="0" presId="urn:microsoft.com/office/officeart/2008/layout/LinedList"/>
    <dgm:cxn modelId="{7DF79859-E1C9-3F4D-BCED-9668D8162616}" type="presOf" srcId="{98B9DC35-8D1B-43CF-BF12-134EA994CA0F}" destId="{9B776343-5B01-9147-9FD4-B3A7C71CB447}" srcOrd="0" destOrd="0" presId="urn:microsoft.com/office/officeart/2008/layout/LinedList"/>
    <dgm:cxn modelId="{39E61790-A57B-6446-A7A4-15EA2D63EE98}" type="presOf" srcId="{BA4C6CEA-8704-4303-8279-53A3F29D8C0F}" destId="{F99B3281-B217-5A4A-9091-A9404D562334}" srcOrd="0" destOrd="0" presId="urn:microsoft.com/office/officeart/2008/layout/LinedList"/>
    <dgm:cxn modelId="{1C493DA7-4BFC-4088-BE95-EF64824BCCB4}" srcId="{D7D33AB6-14C3-4C4B-A649-26E513D46046}" destId="{BA4C6CEA-8704-4303-8279-53A3F29D8C0F}" srcOrd="2" destOrd="0" parTransId="{160A7111-417C-4AE8-BC45-B7A58EE10A32}" sibTransId="{68BDF885-1096-440A-B5B3-306B127BBE69}"/>
    <dgm:cxn modelId="{345027CE-C63F-7B45-B837-0590B26B1AE2}" type="presOf" srcId="{B11D451D-FEFF-465C-B3A4-F04DF0AB8669}" destId="{972F400C-D0FA-B04E-99E2-EC9DF30094E5}" srcOrd="0" destOrd="0" presId="urn:microsoft.com/office/officeart/2008/layout/LinedList"/>
    <dgm:cxn modelId="{FD87A8F4-B2A3-FF4A-AC98-581F27C9CE34}" type="presParOf" srcId="{96A1D59A-84A8-3C4D-B537-12DBB761999E}" destId="{65E4D475-537F-5644-8527-B89876C94122}" srcOrd="0" destOrd="0" presId="urn:microsoft.com/office/officeart/2008/layout/LinedList"/>
    <dgm:cxn modelId="{B052857C-9764-4C4E-A73D-4669BE9898D8}" type="presParOf" srcId="{96A1D59A-84A8-3C4D-B537-12DBB761999E}" destId="{0E4C4B91-9C45-9840-9B41-580B8FD9F594}" srcOrd="1" destOrd="0" presId="urn:microsoft.com/office/officeart/2008/layout/LinedList"/>
    <dgm:cxn modelId="{0BA7DAA8-EBF5-AA47-94AA-CE6789D5B4BA}" type="presParOf" srcId="{0E4C4B91-9C45-9840-9B41-580B8FD9F594}" destId="{972F400C-D0FA-B04E-99E2-EC9DF30094E5}" srcOrd="0" destOrd="0" presId="urn:microsoft.com/office/officeart/2008/layout/LinedList"/>
    <dgm:cxn modelId="{A2B1D755-F966-7A4A-8E4E-60E0DB9A0979}" type="presParOf" srcId="{0E4C4B91-9C45-9840-9B41-580B8FD9F594}" destId="{CAB5D92B-1DF9-EE48-865F-6BD5B43C1751}" srcOrd="1" destOrd="0" presId="urn:microsoft.com/office/officeart/2008/layout/LinedList"/>
    <dgm:cxn modelId="{87964D71-2924-3148-9BB7-FC264B42D715}" type="presParOf" srcId="{96A1D59A-84A8-3C4D-B537-12DBB761999E}" destId="{F411BF2E-C2CC-9045-BE6A-C386A5CE9838}" srcOrd="2" destOrd="0" presId="urn:microsoft.com/office/officeart/2008/layout/LinedList"/>
    <dgm:cxn modelId="{3B2D626A-5CFE-DE48-88E6-FA9BC2A340E6}" type="presParOf" srcId="{96A1D59A-84A8-3C4D-B537-12DBB761999E}" destId="{2E7C99A1-F7F4-0346-8A41-A7975A19E1E1}" srcOrd="3" destOrd="0" presId="urn:microsoft.com/office/officeart/2008/layout/LinedList"/>
    <dgm:cxn modelId="{F8496441-F408-3E45-8BA0-C241FFCFE191}" type="presParOf" srcId="{2E7C99A1-F7F4-0346-8A41-A7975A19E1E1}" destId="{9B776343-5B01-9147-9FD4-B3A7C71CB447}" srcOrd="0" destOrd="0" presId="urn:microsoft.com/office/officeart/2008/layout/LinedList"/>
    <dgm:cxn modelId="{567BD5DC-A7BE-5F4C-9B47-36D68534A5CE}" type="presParOf" srcId="{2E7C99A1-F7F4-0346-8A41-A7975A19E1E1}" destId="{2C869E3A-7366-FF4A-A3FE-BAC9820839C7}" srcOrd="1" destOrd="0" presId="urn:microsoft.com/office/officeart/2008/layout/LinedList"/>
    <dgm:cxn modelId="{47012BDF-040D-0345-ABB1-56A0325D9979}" type="presParOf" srcId="{96A1D59A-84A8-3C4D-B537-12DBB761999E}" destId="{9E4E25EB-32BF-314F-9E05-06A60F3252EF}" srcOrd="4" destOrd="0" presId="urn:microsoft.com/office/officeart/2008/layout/LinedList"/>
    <dgm:cxn modelId="{D5E72BDB-E8D8-D245-B127-84BE437F0CE0}" type="presParOf" srcId="{96A1D59A-84A8-3C4D-B537-12DBB761999E}" destId="{2264D7CC-8095-F945-B0AB-F785A8DF11A5}" srcOrd="5" destOrd="0" presId="urn:microsoft.com/office/officeart/2008/layout/LinedList"/>
    <dgm:cxn modelId="{83A424EA-6818-7640-82B1-A034E58E00AC}" type="presParOf" srcId="{2264D7CC-8095-F945-B0AB-F785A8DF11A5}" destId="{F99B3281-B217-5A4A-9091-A9404D562334}" srcOrd="0" destOrd="0" presId="urn:microsoft.com/office/officeart/2008/layout/LinedList"/>
    <dgm:cxn modelId="{F32BB61C-3F52-6E4B-9B88-C2C2A3697A71}" type="presParOf" srcId="{2264D7CC-8095-F945-B0AB-F785A8DF11A5}" destId="{524D72D6-7DB5-FE4C-8347-3458E8C0A87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3573D0-9A9C-4595-88CF-8D0483BA7AC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510B3D61-B835-4876-9485-3CA9540322CA}">
      <dgm:prSet/>
      <dgm:spPr/>
      <dgm:t>
        <a:bodyPr/>
        <a:lstStyle/>
        <a:p>
          <a:r>
            <a:rPr lang="en-US"/>
            <a:t>The two types of bag-masks: self-inflating and flow-inflating. </a:t>
          </a:r>
        </a:p>
      </dgm:t>
    </dgm:pt>
    <dgm:pt modelId="{1C7E0500-AEA0-4080-96E3-58D415F801A9}" type="parTrans" cxnId="{46748CF6-941F-4DD7-B14B-DD0B15FAE473}">
      <dgm:prSet/>
      <dgm:spPr/>
      <dgm:t>
        <a:bodyPr/>
        <a:lstStyle/>
        <a:p>
          <a:endParaRPr lang="en-US"/>
        </a:p>
      </dgm:t>
    </dgm:pt>
    <dgm:pt modelId="{98257179-164D-4E78-91C1-D76D56B08B16}" type="sibTrans" cxnId="{46748CF6-941F-4DD7-B14B-DD0B15FAE473}">
      <dgm:prSet/>
      <dgm:spPr/>
      <dgm:t>
        <a:bodyPr/>
        <a:lstStyle/>
        <a:p>
          <a:endParaRPr lang="en-US"/>
        </a:p>
      </dgm:t>
    </dgm:pt>
    <dgm:pt modelId="{4D88F291-B855-4F3F-AFD5-2A80752EAB17}">
      <dgm:prSet/>
      <dgm:spPr/>
      <dgm:t>
        <a:bodyPr/>
        <a:lstStyle/>
        <a:p>
          <a:r>
            <a:rPr lang="en-US"/>
            <a:t>Self-inflating bag-mask should be the first choice in resuscitations, it should not be used in children or infants who are breathing spontaneously. </a:t>
          </a:r>
        </a:p>
      </dgm:t>
    </dgm:pt>
    <dgm:pt modelId="{35732E03-3F73-4CC9-8533-880E5846B62E}" type="parTrans" cxnId="{91FAF5EC-EA33-46A0-A95A-8882ED43765D}">
      <dgm:prSet/>
      <dgm:spPr/>
      <dgm:t>
        <a:bodyPr/>
        <a:lstStyle/>
        <a:p>
          <a:endParaRPr lang="en-US"/>
        </a:p>
      </dgm:t>
    </dgm:pt>
    <dgm:pt modelId="{0AA0CAA2-2AED-48D0-AF14-0203DCF0E021}" type="sibTrans" cxnId="{91FAF5EC-EA33-46A0-A95A-8882ED43765D}">
      <dgm:prSet/>
      <dgm:spPr/>
      <dgm:t>
        <a:bodyPr/>
        <a:lstStyle/>
        <a:p>
          <a:endParaRPr lang="en-US"/>
        </a:p>
      </dgm:t>
    </dgm:pt>
    <dgm:pt modelId="{57A6C3DB-6869-451F-9370-B29E00B95883}">
      <dgm:prSet/>
      <dgm:spPr/>
      <dgm:t>
        <a:bodyPr/>
        <a:lstStyle/>
        <a:p>
          <a:r>
            <a:rPr lang="en-US"/>
            <a:t>Flow-inflating bag-masks require more training and experience to operate properly </a:t>
          </a:r>
        </a:p>
      </dgm:t>
    </dgm:pt>
    <dgm:pt modelId="{07D5A34A-4158-40D7-B641-935B5628299A}" type="parTrans" cxnId="{A5DDDF11-2A91-4F00-B00E-CE4DC33CFA2B}">
      <dgm:prSet/>
      <dgm:spPr/>
      <dgm:t>
        <a:bodyPr/>
        <a:lstStyle/>
        <a:p>
          <a:endParaRPr lang="en-US"/>
        </a:p>
      </dgm:t>
    </dgm:pt>
    <dgm:pt modelId="{6DDA7D5C-9DA6-4644-84D9-AD534D88BA29}" type="sibTrans" cxnId="{A5DDDF11-2A91-4F00-B00E-CE4DC33CFA2B}">
      <dgm:prSet/>
      <dgm:spPr/>
      <dgm:t>
        <a:bodyPr/>
        <a:lstStyle/>
        <a:p>
          <a:endParaRPr lang="en-US"/>
        </a:p>
      </dgm:t>
    </dgm:pt>
    <dgm:pt modelId="{1D59DB14-C2BC-6F4A-B735-DA771A40B5F3}" type="pres">
      <dgm:prSet presAssocID="{5D3573D0-9A9C-4595-88CF-8D0483BA7AC2}" presName="Name0" presStyleCnt="0">
        <dgm:presLayoutVars>
          <dgm:dir/>
          <dgm:animLvl val="lvl"/>
          <dgm:resizeHandles val="exact"/>
        </dgm:presLayoutVars>
      </dgm:prSet>
      <dgm:spPr/>
    </dgm:pt>
    <dgm:pt modelId="{252A9508-1312-2D46-909E-BA3250C7D93B}" type="pres">
      <dgm:prSet presAssocID="{510B3D61-B835-4876-9485-3CA9540322CA}" presName="linNode" presStyleCnt="0"/>
      <dgm:spPr/>
    </dgm:pt>
    <dgm:pt modelId="{9CA467AB-E73B-A347-BD95-39A57AA1E8EF}" type="pres">
      <dgm:prSet presAssocID="{510B3D61-B835-4876-9485-3CA9540322CA}" presName="parentText" presStyleLbl="node1" presStyleIdx="0" presStyleCnt="3">
        <dgm:presLayoutVars>
          <dgm:chMax val="1"/>
          <dgm:bulletEnabled val="1"/>
        </dgm:presLayoutVars>
      </dgm:prSet>
      <dgm:spPr/>
    </dgm:pt>
    <dgm:pt modelId="{BEA6DB94-082D-354B-A3C8-F86AB96D832F}" type="pres">
      <dgm:prSet presAssocID="{98257179-164D-4E78-91C1-D76D56B08B16}" presName="sp" presStyleCnt="0"/>
      <dgm:spPr/>
    </dgm:pt>
    <dgm:pt modelId="{85BFE848-BF8A-E445-8250-9A28F9ED8D73}" type="pres">
      <dgm:prSet presAssocID="{4D88F291-B855-4F3F-AFD5-2A80752EAB17}" presName="linNode" presStyleCnt="0"/>
      <dgm:spPr/>
    </dgm:pt>
    <dgm:pt modelId="{624D1BD5-ACD0-594A-AA5A-11B6D5012C5A}" type="pres">
      <dgm:prSet presAssocID="{4D88F291-B855-4F3F-AFD5-2A80752EAB17}" presName="parentText" presStyleLbl="node1" presStyleIdx="1" presStyleCnt="3">
        <dgm:presLayoutVars>
          <dgm:chMax val="1"/>
          <dgm:bulletEnabled val="1"/>
        </dgm:presLayoutVars>
      </dgm:prSet>
      <dgm:spPr/>
    </dgm:pt>
    <dgm:pt modelId="{63072E47-0242-B945-9546-46A369509371}" type="pres">
      <dgm:prSet presAssocID="{0AA0CAA2-2AED-48D0-AF14-0203DCF0E021}" presName="sp" presStyleCnt="0"/>
      <dgm:spPr/>
    </dgm:pt>
    <dgm:pt modelId="{107841CC-EC57-B34D-A6AC-66FE0C1F0CFF}" type="pres">
      <dgm:prSet presAssocID="{57A6C3DB-6869-451F-9370-B29E00B95883}" presName="linNode" presStyleCnt="0"/>
      <dgm:spPr/>
    </dgm:pt>
    <dgm:pt modelId="{59B759DE-B113-434B-9D7D-1A87F52DF099}" type="pres">
      <dgm:prSet presAssocID="{57A6C3DB-6869-451F-9370-B29E00B95883}" presName="parentText" presStyleLbl="node1" presStyleIdx="2" presStyleCnt="3">
        <dgm:presLayoutVars>
          <dgm:chMax val="1"/>
          <dgm:bulletEnabled val="1"/>
        </dgm:presLayoutVars>
      </dgm:prSet>
      <dgm:spPr/>
    </dgm:pt>
  </dgm:ptLst>
  <dgm:cxnLst>
    <dgm:cxn modelId="{A5DDDF11-2A91-4F00-B00E-CE4DC33CFA2B}" srcId="{5D3573D0-9A9C-4595-88CF-8D0483BA7AC2}" destId="{57A6C3DB-6869-451F-9370-B29E00B95883}" srcOrd="2" destOrd="0" parTransId="{07D5A34A-4158-40D7-B641-935B5628299A}" sibTransId="{6DDA7D5C-9DA6-4644-84D9-AD534D88BA29}"/>
    <dgm:cxn modelId="{A4E5C24C-DBC8-9249-B96E-3A305A5308E1}" type="presOf" srcId="{510B3D61-B835-4876-9485-3CA9540322CA}" destId="{9CA467AB-E73B-A347-BD95-39A57AA1E8EF}" srcOrd="0" destOrd="0" presId="urn:microsoft.com/office/officeart/2005/8/layout/vList5"/>
    <dgm:cxn modelId="{C5B7B0DC-2D05-E44D-9A9F-EBBD3C771ED8}" type="presOf" srcId="{4D88F291-B855-4F3F-AFD5-2A80752EAB17}" destId="{624D1BD5-ACD0-594A-AA5A-11B6D5012C5A}" srcOrd="0" destOrd="0" presId="urn:microsoft.com/office/officeart/2005/8/layout/vList5"/>
    <dgm:cxn modelId="{6D4724E1-7230-2647-A5A2-0BBDDC8C9E0A}" type="presOf" srcId="{57A6C3DB-6869-451F-9370-B29E00B95883}" destId="{59B759DE-B113-434B-9D7D-1A87F52DF099}" srcOrd="0" destOrd="0" presId="urn:microsoft.com/office/officeart/2005/8/layout/vList5"/>
    <dgm:cxn modelId="{91FAF5EC-EA33-46A0-A95A-8882ED43765D}" srcId="{5D3573D0-9A9C-4595-88CF-8D0483BA7AC2}" destId="{4D88F291-B855-4F3F-AFD5-2A80752EAB17}" srcOrd="1" destOrd="0" parTransId="{35732E03-3F73-4CC9-8533-880E5846B62E}" sibTransId="{0AA0CAA2-2AED-48D0-AF14-0203DCF0E021}"/>
    <dgm:cxn modelId="{E3C186F4-3898-CD44-B85C-C3C4FB946A86}" type="presOf" srcId="{5D3573D0-9A9C-4595-88CF-8D0483BA7AC2}" destId="{1D59DB14-C2BC-6F4A-B735-DA771A40B5F3}" srcOrd="0" destOrd="0" presId="urn:microsoft.com/office/officeart/2005/8/layout/vList5"/>
    <dgm:cxn modelId="{46748CF6-941F-4DD7-B14B-DD0B15FAE473}" srcId="{5D3573D0-9A9C-4595-88CF-8D0483BA7AC2}" destId="{510B3D61-B835-4876-9485-3CA9540322CA}" srcOrd="0" destOrd="0" parTransId="{1C7E0500-AEA0-4080-96E3-58D415F801A9}" sibTransId="{98257179-164D-4E78-91C1-D76D56B08B16}"/>
    <dgm:cxn modelId="{05E7D9DD-8D11-3547-8329-E4D4A949CAA5}" type="presParOf" srcId="{1D59DB14-C2BC-6F4A-B735-DA771A40B5F3}" destId="{252A9508-1312-2D46-909E-BA3250C7D93B}" srcOrd="0" destOrd="0" presId="urn:microsoft.com/office/officeart/2005/8/layout/vList5"/>
    <dgm:cxn modelId="{2B4F57FB-EA9D-9545-A2A4-63E457A77F7B}" type="presParOf" srcId="{252A9508-1312-2D46-909E-BA3250C7D93B}" destId="{9CA467AB-E73B-A347-BD95-39A57AA1E8EF}" srcOrd="0" destOrd="0" presId="urn:microsoft.com/office/officeart/2005/8/layout/vList5"/>
    <dgm:cxn modelId="{8C76D125-A471-C041-B2BD-E9306BD41896}" type="presParOf" srcId="{1D59DB14-C2BC-6F4A-B735-DA771A40B5F3}" destId="{BEA6DB94-082D-354B-A3C8-F86AB96D832F}" srcOrd="1" destOrd="0" presId="urn:microsoft.com/office/officeart/2005/8/layout/vList5"/>
    <dgm:cxn modelId="{84E86075-2125-0146-B60F-DF9282785E4E}" type="presParOf" srcId="{1D59DB14-C2BC-6F4A-B735-DA771A40B5F3}" destId="{85BFE848-BF8A-E445-8250-9A28F9ED8D73}" srcOrd="2" destOrd="0" presId="urn:microsoft.com/office/officeart/2005/8/layout/vList5"/>
    <dgm:cxn modelId="{DD4CAC86-1AB5-C745-B81A-A7AD71FE7BFC}" type="presParOf" srcId="{85BFE848-BF8A-E445-8250-9A28F9ED8D73}" destId="{624D1BD5-ACD0-594A-AA5A-11B6D5012C5A}" srcOrd="0" destOrd="0" presId="urn:microsoft.com/office/officeart/2005/8/layout/vList5"/>
    <dgm:cxn modelId="{A46F6096-0198-DE4A-A0D1-158997D55D31}" type="presParOf" srcId="{1D59DB14-C2BC-6F4A-B735-DA771A40B5F3}" destId="{63072E47-0242-B945-9546-46A369509371}" srcOrd="3" destOrd="0" presId="urn:microsoft.com/office/officeart/2005/8/layout/vList5"/>
    <dgm:cxn modelId="{F89DC6C6-BA03-3548-8169-803EB25676E2}" type="presParOf" srcId="{1D59DB14-C2BC-6F4A-B735-DA771A40B5F3}" destId="{107841CC-EC57-B34D-A6AC-66FE0C1F0CFF}" srcOrd="4" destOrd="0" presId="urn:microsoft.com/office/officeart/2005/8/layout/vList5"/>
    <dgm:cxn modelId="{020FF708-E090-6546-AD56-2AC8C86C2391}" type="presParOf" srcId="{107841CC-EC57-B34D-A6AC-66FE0C1F0CFF}" destId="{59B759DE-B113-434B-9D7D-1A87F52DF09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DD1F3A-09B4-427D-90A7-F8AE47D569DB}"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9A47C79E-5534-47E0-9CC3-95E536499FB5}">
      <dgm:prSet/>
      <dgm:spPr/>
      <dgm:t>
        <a:bodyPr/>
        <a:lstStyle/>
        <a:p>
          <a:r>
            <a:rPr lang="en-US" i="1"/>
            <a:t>Oropharyngeal Airway </a:t>
          </a:r>
          <a:endParaRPr lang="en-US"/>
        </a:p>
      </dgm:t>
    </dgm:pt>
    <dgm:pt modelId="{E0E86860-2844-47FE-968B-7EEB4F9DFF1F}" type="parTrans" cxnId="{2DDD08BE-E459-4F0C-AA67-AFB82BF7ACC5}">
      <dgm:prSet/>
      <dgm:spPr/>
      <dgm:t>
        <a:bodyPr/>
        <a:lstStyle/>
        <a:p>
          <a:endParaRPr lang="en-US"/>
        </a:p>
      </dgm:t>
    </dgm:pt>
    <dgm:pt modelId="{5B6F6B75-2528-4C50-9146-1BC76CB3AB15}" type="sibTrans" cxnId="{2DDD08BE-E459-4F0C-AA67-AFB82BF7ACC5}">
      <dgm:prSet/>
      <dgm:spPr/>
      <dgm:t>
        <a:bodyPr/>
        <a:lstStyle/>
        <a:p>
          <a:endParaRPr lang="en-US"/>
        </a:p>
      </dgm:t>
    </dgm:pt>
    <dgm:pt modelId="{5E23CBB0-04A2-452E-9507-BB67CAC39316}">
      <dgm:prSet/>
      <dgm:spPr/>
      <dgm:t>
        <a:bodyPr/>
        <a:lstStyle/>
        <a:p>
          <a:r>
            <a:rPr lang="en-US"/>
            <a:t>The oropharyngeal airway (OPA) keeps the soft hypopharyngeal structures and the tongue away from flopping back onto the posterior pharynx</a:t>
          </a:r>
        </a:p>
      </dgm:t>
    </dgm:pt>
    <dgm:pt modelId="{57C17E87-3DF3-407F-B260-B9620686E3ED}" type="parTrans" cxnId="{51B9DF73-6C9F-4D36-9D87-5E73EDF891BC}">
      <dgm:prSet/>
      <dgm:spPr/>
      <dgm:t>
        <a:bodyPr/>
        <a:lstStyle/>
        <a:p>
          <a:endParaRPr lang="en-US"/>
        </a:p>
      </dgm:t>
    </dgm:pt>
    <dgm:pt modelId="{F26A7746-786C-4B60-99DD-47CE982025D1}" type="sibTrans" cxnId="{51B9DF73-6C9F-4D36-9D87-5E73EDF891BC}">
      <dgm:prSet/>
      <dgm:spPr/>
      <dgm:t>
        <a:bodyPr/>
        <a:lstStyle/>
        <a:p>
          <a:endParaRPr lang="en-US"/>
        </a:p>
      </dgm:t>
    </dgm:pt>
    <dgm:pt modelId="{E97A5749-F675-4E38-85BE-259FDAD474DE}">
      <dgm:prSet/>
      <dgm:spPr/>
      <dgm:t>
        <a:bodyPr/>
        <a:lstStyle/>
        <a:p>
          <a:r>
            <a:rPr lang="en-US"/>
            <a:t>Used on unconscious patients who don’t gag or cough when placed.</a:t>
          </a:r>
        </a:p>
      </dgm:t>
    </dgm:pt>
    <dgm:pt modelId="{406B68E1-8599-4384-8131-B1C80E5F2B14}" type="parTrans" cxnId="{6EEC2836-4075-4BF7-8E76-0E4903E9D75C}">
      <dgm:prSet/>
      <dgm:spPr/>
      <dgm:t>
        <a:bodyPr/>
        <a:lstStyle/>
        <a:p>
          <a:endParaRPr lang="en-US"/>
        </a:p>
      </dgm:t>
    </dgm:pt>
    <dgm:pt modelId="{CD0C93BD-DDCC-43FF-BCC9-56B840E2D056}" type="sibTrans" cxnId="{6EEC2836-4075-4BF7-8E76-0E4903E9D75C}">
      <dgm:prSet/>
      <dgm:spPr/>
      <dgm:t>
        <a:bodyPr/>
        <a:lstStyle/>
        <a:p>
          <a:endParaRPr lang="en-US"/>
        </a:p>
      </dgm:t>
    </dgm:pt>
    <dgm:pt modelId="{C6B6811F-F7D2-EA44-BB59-AB65BE867E50}" type="pres">
      <dgm:prSet presAssocID="{61DD1F3A-09B4-427D-90A7-F8AE47D569DB}" presName="hierChild1" presStyleCnt="0">
        <dgm:presLayoutVars>
          <dgm:chPref val="1"/>
          <dgm:dir/>
          <dgm:animOne val="branch"/>
          <dgm:animLvl val="lvl"/>
          <dgm:resizeHandles/>
        </dgm:presLayoutVars>
      </dgm:prSet>
      <dgm:spPr/>
    </dgm:pt>
    <dgm:pt modelId="{2E0B7E03-E2CC-4749-9D48-A563A4C8D03E}" type="pres">
      <dgm:prSet presAssocID="{9A47C79E-5534-47E0-9CC3-95E536499FB5}" presName="hierRoot1" presStyleCnt="0"/>
      <dgm:spPr/>
    </dgm:pt>
    <dgm:pt modelId="{80BC616F-A4F1-2645-A851-A397D039D98E}" type="pres">
      <dgm:prSet presAssocID="{9A47C79E-5534-47E0-9CC3-95E536499FB5}" presName="composite" presStyleCnt="0"/>
      <dgm:spPr/>
    </dgm:pt>
    <dgm:pt modelId="{71224A1D-14A4-5A45-BC46-B268D3C3BE2F}" type="pres">
      <dgm:prSet presAssocID="{9A47C79E-5534-47E0-9CC3-95E536499FB5}" presName="background" presStyleLbl="node0" presStyleIdx="0" presStyleCnt="3"/>
      <dgm:spPr/>
    </dgm:pt>
    <dgm:pt modelId="{4D6B4D04-ABC5-A14D-89FB-465088D5785D}" type="pres">
      <dgm:prSet presAssocID="{9A47C79E-5534-47E0-9CC3-95E536499FB5}" presName="text" presStyleLbl="fgAcc0" presStyleIdx="0" presStyleCnt="3">
        <dgm:presLayoutVars>
          <dgm:chPref val="3"/>
        </dgm:presLayoutVars>
      </dgm:prSet>
      <dgm:spPr/>
    </dgm:pt>
    <dgm:pt modelId="{128B9107-8579-6849-AFC7-8DE9A71AF93B}" type="pres">
      <dgm:prSet presAssocID="{9A47C79E-5534-47E0-9CC3-95E536499FB5}" presName="hierChild2" presStyleCnt="0"/>
      <dgm:spPr/>
    </dgm:pt>
    <dgm:pt modelId="{1BBBEABC-714C-F145-8DB7-B656016F4A8E}" type="pres">
      <dgm:prSet presAssocID="{5E23CBB0-04A2-452E-9507-BB67CAC39316}" presName="hierRoot1" presStyleCnt="0"/>
      <dgm:spPr/>
    </dgm:pt>
    <dgm:pt modelId="{2C3EB42E-015D-0A47-9A27-1BAD6534416A}" type="pres">
      <dgm:prSet presAssocID="{5E23CBB0-04A2-452E-9507-BB67CAC39316}" presName="composite" presStyleCnt="0"/>
      <dgm:spPr/>
    </dgm:pt>
    <dgm:pt modelId="{6AD3F554-5869-1D47-8A25-BF2705F29004}" type="pres">
      <dgm:prSet presAssocID="{5E23CBB0-04A2-452E-9507-BB67CAC39316}" presName="background" presStyleLbl="node0" presStyleIdx="1" presStyleCnt="3"/>
      <dgm:spPr/>
    </dgm:pt>
    <dgm:pt modelId="{47444ADC-D028-E14D-A1D5-EE13E9A1FF61}" type="pres">
      <dgm:prSet presAssocID="{5E23CBB0-04A2-452E-9507-BB67CAC39316}" presName="text" presStyleLbl="fgAcc0" presStyleIdx="1" presStyleCnt="3">
        <dgm:presLayoutVars>
          <dgm:chPref val="3"/>
        </dgm:presLayoutVars>
      </dgm:prSet>
      <dgm:spPr/>
    </dgm:pt>
    <dgm:pt modelId="{9EED47CF-D102-A84C-9CA0-126EBDBC461F}" type="pres">
      <dgm:prSet presAssocID="{5E23CBB0-04A2-452E-9507-BB67CAC39316}" presName="hierChild2" presStyleCnt="0"/>
      <dgm:spPr/>
    </dgm:pt>
    <dgm:pt modelId="{5D6A4BB1-F7DC-614D-B837-38CA8ED0CE94}" type="pres">
      <dgm:prSet presAssocID="{E97A5749-F675-4E38-85BE-259FDAD474DE}" presName="hierRoot1" presStyleCnt="0"/>
      <dgm:spPr/>
    </dgm:pt>
    <dgm:pt modelId="{CD4F7C89-0EF7-0840-99C3-944C91ADDEFA}" type="pres">
      <dgm:prSet presAssocID="{E97A5749-F675-4E38-85BE-259FDAD474DE}" presName="composite" presStyleCnt="0"/>
      <dgm:spPr/>
    </dgm:pt>
    <dgm:pt modelId="{38A52CA6-0019-D444-BB09-BD03AFF8A561}" type="pres">
      <dgm:prSet presAssocID="{E97A5749-F675-4E38-85BE-259FDAD474DE}" presName="background" presStyleLbl="node0" presStyleIdx="2" presStyleCnt="3"/>
      <dgm:spPr/>
    </dgm:pt>
    <dgm:pt modelId="{884D48CB-BDB5-564E-B922-6867793F4514}" type="pres">
      <dgm:prSet presAssocID="{E97A5749-F675-4E38-85BE-259FDAD474DE}" presName="text" presStyleLbl="fgAcc0" presStyleIdx="2" presStyleCnt="3">
        <dgm:presLayoutVars>
          <dgm:chPref val="3"/>
        </dgm:presLayoutVars>
      </dgm:prSet>
      <dgm:spPr/>
    </dgm:pt>
    <dgm:pt modelId="{A19C20C7-9B4B-6E4F-A064-12112E98B31F}" type="pres">
      <dgm:prSet presAssocID="{E97A5749-F675-4E38-85BE-259FDAD474DE}" presName="hierChild2" presStyleCnt="0"/>
      <dgm:spPr/>
    </dgm:pt>
  </dgm:ptLst>
  <dgm:cxnLst>
    <dgm:cxn modelId="{6EEC2836-4075-4BF7-8E76-0E4903E9D75C}" srcId="{61DD1F3A-09B4-427D-90A7-F8AE47D569DB}" destId="{E97A5749-F675-4E38-85BE-259FDAD474DE}" srcOrd="2" destOrd="0" parTransId="{406B68E1-8599-4384-8131-B1C80E5F2B14}" sibTransId="{CD0C93BD-DDCC-43FF-BCC9-56B840E2D056}"/>
    <dgm:cxn modelId="{51B9DF73-6C9F-4D36-9D87-5E73EDF891BC}" srcId="{61DD1F3A-09B4-427D-90A7-F8AE47D569DB}" destId="{5E23CBB0-04A2-452E-9507-BB67CAC39316}" srcOrd="1" destOrd="0" parTransId="{57C17E87-3DF3-407F-B260-B9620686E3ED}" sibTransId="{F26A7746-786C-4B60-99DD-47CE982025D1}"/>
    <dgm:cxn modelId="{D8D88FB4-86A7-9443-8291-FD6247E8099A}" type="presOf" srcId="{9A47C79E-5534-47E0-9CC3-95E536499FB5}" destId="{4D6B4D04-ABC5-A14D-89FB-465088D5785D}" srcOrd="0" destOrd="0" presId="urn:microsoft.com/office/officeart/2005/8/layout/hierarchy1"/>
    <dgm:cxn modelId="{2DDD08BE-E459-4F0C-AA67-AFB82BF7ACC5}" srcId="{61DD1F3A-09B4-427D-90A7-F8AE47D569DB}" destId="{9A47C79E-5534-47E0-9CC3-95E536499FB5}" srcOrd="0" destOrd="0" parTransId="{E0E86860-2844-47FE-968B-7EEB4F9DFF1F}" sibTransId="{5B6F6B75-2528-4C50-9146-1BC76CB3AB15}"/>
    <dgm:cxn modelId="{290723BE-0717-2C49-B614-35D36EBBF1BB}" type="presOf" srcId="{5E23CBB0-04A2-452E-9507-BB67CAC39316}" destId="{47444ADC-D028-E14D-A1D5-EE13E9A1FF61}" srcOrd="0" destOrd="0" presId="urn:microsoft.com/office/officeart/2005/8/layout/hierarchy1"/>
    <dgm:cxn modelId="{F57017D7-DB2A-A44A-A118-B2EFEC861066}" type="presOf" srcId="{E97A5749-F675-4E38-85BE-259FDAD474DE}" destId="{884D48CB-BDB5-564E-B922-6867793F4514}" srcOrd="0" destOrd="0" presId="urn:microsoft.com/office/officeart/2005/8/layout/hierarchy1"/>
    <dgm:cxn modelId="{FD8E8AE0-8F08-8046-B354-C5EEE7C3DAFC}" type="presOf" srcId="{61DD1F3A-09B4-427D-90A7-F8AE47D569DB}" destId="{C6B6811F-F7D2-EA44-BB59-AB65BE867E50}" srcOrd="0" destOrd="0" presId="urn:microsoft.com/office/officeart/2005/8/layout/hierarchy1"/>
    <dgm:cxn modelId="{3E41A1AD-1FE4-4047-9B8B-20B7E2440938}" type="presParOf" srcId="{C6B6811F-F7D2-EA44-BB59-AB65BE867E50}" destId="{2E0B7E03-E2CC-4749-9D48-A563A4C8D03E}" srcOrd="0" destOrd="0" presId="urn:microsoft.com/office/officeart/2005/8/layout/hierarchy1"/>
    <dgm:cxn modelId="{56F6B067-0292-6141-9C16-A152B2499FB0}" type="presParOf" srcId="{2E0B7E03-E2CC-4749-9D48-A563A4C8D03E}" destId="{80BC616F-A4F1-2645-A851-A397D039D98E}" srcOrd="0" destOrd="0" presId="urn:microsoft.com/office/officeart/2005/8/layout/hierarchy1"/>
    <dgm:cxn modelId="{FB5A566A-BB40-DD4A-BD81-E28B1587ABA2}" type="presParOf" srcId="{80BC616F-A4F1-2645-A851-A397D039D98E}" destId="{71224A1D-14A4-5A45-BC46-B268D3C3BE2F}" srcOrd="0" destOrd="0" presId="urn:microsoft.com/office/officeart/2005/8/layout/hierarchy1"/>
    <dgm:cxn modelId="{7DE82019-4995-DC45-AA59-EEEF93C7D15E}" type="presParOf" srcId="{80BC616F-A4F1-2645-A851-A397D039D98E}" destId="{4D6B4D04-ABC5-A14D-89FB-465088D5785D}" srcOrd="1" destOrd="0" presId="urn:microsoft.com/office/officeart/2005/8/layout/hierarchy1"/>
    <dgm:cxn modelId="{CAC59B08-E69B-1843-8B71-D061C193561D}" type="presParOf" srcId="{2E0B7E03-E2CC-4749-9D48-A563A4C8D03E}" destId="{128B9107-8579-6849-AFC7-8DE9A71AF93B}" srcOrd="1" destOrd="0" presId="urn:microsoft.com/office/officeart/2005/8/layout/hierarchy1"/>
    <dgm:cxn modelId="{D6257C23-61E6-B34E-884F-BE8D22F9B7FE}" type="presParOf" srcId="{C6B6811F-F7D2-EA44-BB59-AB65BE867E50}" destId="{1BBBEABC-714C-F145-8DB7-B656016F4A8E}" srcOrd="1" destOrd="0" presId="urn:microsoft.com/office/officeart/2005/8/layout/hierarchy1"/>
    <dgm:cxn modelId="{582794D6-05A6-7142-A557-39A7747DFAED}" type="presParOf" srcId="{1BBBEABC-714C-F145-8DB7-B656016F4A8E}" destId="{2C3EB42E-015D-0A47-9A27-1BAD6534416A}" srcOrd="0" destOrd="0" presId="urn:microsoft.com/office/officeart/2005/8/layout/hierarchy1"/>
    <dgm:cxn modelId="{321E6DE7-F89C-434B-83EC-8790B2409A9E}" type="presParOf" srcId="{2C3EB42E-015D-0A47-9A27-1BAD6534416A}" destId="{6AD3F554-5869-1D47-8A25-BF2705F29004}" srcOrd="0" destOrd="0" presId="urn:microsoft.com/office/officeart/2005/8/layout/hierarchy1"/>
    <dgm:cxn modelId="{E7834EF1-5DC4-F34F-B05B-B153AB13ADA9}" type="presParOf" srcId="{2C3EB42E-015D-0A47-9A27-1BAD6534416A}" destId="{47444ADC-D028-E14D-A1D5-EE13E9A1FF61}" srcOrd="1" destOrd="0" presId="urn:microsoft.com/office/officeart/2005/8/layout/hierarchy1"/>
    <dgm:cxn modelId="{CF5C9714-97ED-714F-8584-833617EF0A72}" type="presParOf" srcId="{1BBBEABC-714C-F145-8DB7-B656016F4A8E}" destId="{9EED47CF-D102-A84C-9CA0-126EBDBC461F}" srcOrd="1" destOrd="0" presId="urn:microsoft.com/office/officeart/2005/8/layout/hierarchy1"/>
    <dgm:cxn modelId="{EF408607-4591-5E45-98E9-F61C67637920}" type="presParOf" srcId="{C6B6811F-F7D2-EA44-BB59-AB65BE867E50}" destId="{5D6A4BB1-F7DC-614D-B837-38CA8ED0CE94}" srcOrd="2" destOrd="0" presId="urn:microsoft.com/office/officeart/2005/8/layout/hierarchy1"/>
    <dgm:cxn modelId="{7C3BA72B-B50F-904A-9377-F92FB31E83BD}" type="presParOf" srcId="{5D6A4BB1-F7DC-614D-B837-38CA8ED0CE94}" destId="{CD4F7C89-0EF7-0840-99C3-944C91ADDEFA}" srcOrd="0" destOrd="0" presId="urn:microsoft.com/office/officeart/2005/8/layout/hierarchy1"/>
    <dgm:cxn modelId="{FA66CCD8-B7F5-034E-B9F6-2D2CF45B2CE4}" type="presParOf" srcId="{CD4F7C89-0EF7-0840-99C3-944C91ADDEFA}" destId="{38A52CA6-0019-D444-BB09-BD03AFF8A561}" srcOrd="0" destOrd="0" presId="urn:microsoft.com/office/officeart/2005/8/layout/hierarchy1"/>
    <dgm:cxn modelId="{285ADD99-8203-4D4B-AEA9-647D54AB1C97}" type="presParOf" srcId="{CD4F7C89-0EF7-0840-99C3-944C91ADDEFA}" destId="{884D48CB-BDB5-564E-B922-6867793F4514}" srcOrd="1" destOrd="0" presId="urn:microsoft.com/office/officeart/2005/8/layout/hierarchy1"/>
    <dgm:cxn modelId="{52D4D130-D4A1-4F4F-8DF7-5BED7A194D43}" type="presParOf" srcId="{5D6A4BB1-F7DC-614D-B837-38CA8ED0CE94}" destId="{A19C20C7-9B4B-6E4F-A064-12112E98B31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531B3A-4785-48A0-BB8F-4BE3C68AC6AD}" type="doc">
      <dgm:prSet loTypeId="urn:microsoft.com/office/officeart/2016/7/layout/ChevronBlockProcess" loCatId="process" qsTypeId="urn:microsoft.com/office/officeart/2005/8/quickstyle/simple2" qsCatId="simple" csTypeId="urn:microsoft.com/office/officeart/2005/8/colors/colorful2" csCatId="colorful" phldr="1"/>
      <dgm:spPr/>
      <dgm:t>
        <a:bodyPr/>
        <a:lstStyle/>
        <a:p>
          <a:endParaRPr lang="en-US"/>
        </a:p>
      </dgm:t>
    </dgm:pt>
    <dgm:pt modelId="{A2AF7CBB-F7E3-4CB3-BB93-F983A3B4258E}">
      <dgm:prSet/>
      <dgm:spPr/>
      <dgm:t>
        <a:bodyPr/>
        <a:lstStyle/>
        <a:p>
          <a:r>
            <a:rPr lang="en-US"/>
            <a:t>Open</a:t>
          </a:r>
        </a:p>
      </dgm:t>
    </dgm:pt>
    <dgm:pt modelId="{EB62CF65-4A9F-4558-ACF2-726F2C1B5B5A}" type="parTrans" cxnId="{09EE3D44-C7C6-4628-92B3-693E8C67B099}">
      <dgm:prSet/>
      <dgm:spPr/>
      <dgm:t>
        <a:bodyPr/>
        <a:lstStyle/>
        <a:p>
          <a:endParaRPr lang="en-US"/>
        </a:p>
      </dgm:t>
    </dgm:pt>
    <dgm:pt modelId="{C65955DC-A392-43F6-8F95-E5754BAF0E31}" type="sibTrans" cxnId="{09EE3D44-C7C6-4628-92B3-693E8C67B099}">
      <dgm:prSet/>
      <dgm:spPr/>
      <dgm:t>
        <a:bodyPr/>
        <a:lstStyle/>
        <a:p>
          <a:endParaRPr lang="en-US"/>
        </a:p>
      </dgm:t>
    </dgm:pt>
    <dgm:pt modelId="{7CE00E3F-6E55-4227-AF5A-D0B7ACC8F071}">
      <dgm:prSet/>
      <dgm:spPr/>
      <dgm:t>
        <a:bodyPr/>
        <a:lstStyle/>
        <a:p>
          <a:r>
            <a:rPr lang="en-US" dirty="0"/>
            <a:t>Open the pediatric AED pads </a:t>
          </a:r>
        </a:p>
      </dgm:t>
    </dgm:pt>
    <dgm:pt modelId="{5E569BFC-F66C-4785-8FE3-AD241C944D26}" type="parTrans" cxnId="{3B274AB9-1EF8-4E6A-9802-FA9F6B4EDB41}">
      <dgm:prSet/>
      <dgm:spPr/>
      <dgm:t>
        <a:bodyPr/>
        <a:lstStyle/>
        <a:p>
          <a:endParaRPr lang="en-US"/>
        </a:p>
      </dgm:t>
    </dgm:pt>
    <dgm:pt modelId="{DE0808F5-1F7D-444A-AC07-C65A91B658BE}" type="sibTrans" cxnId="{3B274AB9-1EF8-4E6A-9802-FA9F6B4EDB41}">
      <dgm:prSet/>
      <dgm:spPr/>
      <dgm:t>
        <a:bodyPr/>
        <a:lstStyle/>
        <a:p>
          <a:endParaRPr lang="en-US"/>
        </a:p>
      </dgm:t>
    </dgm:pt>
    <dgm:pt modelId="{91C69C8C-02AF-43FF-A8B7-F2298673F2F1}">
      <dgm:prSet/>
      <dgm:spPr/>
      <dgm:t>
        <a:bodyPr/>
        <a:lstStyle/>
        <a:p>
          <a:r>
            <a:rPr lang="en-US"/>
            <a:t>Use</a:t>
          </a:r>
        </a:p>
      </dgm:t>
    </dgm:pt>
    <dgm:pt modelId="{F671B669-768C-4EA6-A017-9013F3583690}" type="parTrans" cxnId="{700E15CE-985F-4E3A-B401-F119EB71BE10}">
      <dgm:prSet/>
      <dgm:spPr/>
      <dgm:t>
        <a:bodyPr/>
        <a:lstStyle/>
        <a:p>
          <a:endParaRPr lang="en-US"/>
        </a:p>
      </dgm:t>
    </dgm:pt>
    <dgm:pt modelId="{BE065E08-A61D-4036-8EAE-D4579ED1865A}" type="sibTrans" cxnId="{700E15CE-985F-4E3A-B401-F119EB71BE10}">
      <dgm:prSet/>
      <dgm:spPr/>
      <dgm:t>
        <a:bodyPr/>
        <a:lstStyle/>
        <a:p>
          <a:endParaRPr lang="en-US"/>
        </a:p>
      </dgm:t>
    </dgm:pt>
    <dgm:pt modelId="{174BE14A-42B7-4C40-A874-E3CE54C7ED95}">
      <dgm:prSet custT="1"/>
      <dgm:spPr/>
      <dgm:t>
        <a:bodyPr/>
        <a:lstStyle/>
        <a:p>
          <a:pPr>
            <a:buNone/>
          </a:pPr>
          <a:r>
            <a:rPr lang="en-US" sz="2000" b="1" dirty="0">
              <a:solidFill>
                <a:srgbClr val="FF0000"/>
              </a:solidFill>
            </a:rPr>
            <a:t>If pediatric pads are not available, use adult pads. </a:t>
          </a:r>
        </a:p>
        <a:p>
          <a:pPr>
            <a:buFont typeface="Arial" panose="020B0604020202020204" pitchFamily="34" charset="0"/>
            <a:buNone/>
          </a:pPr>
          <a:r>
            <a:rPr lang="en-US" sz="2000" dirty="0"/>
            <a:t>Ensure that the pads do not touch. </a:t>
          </a:r>
        </a:p>
      </dgm:t>
    </dgm:pt>
    <dgm:pt modelId="{800A2436-1DD6-411E-A6CD-1BEBD1F826BE}" type="parTrans" cxnId="{A438717A-9CF1-446B-AC32-E61885AEA44D}">
      <dgm:prSet/>
      <dgm:spPr/>
      <dgm:t>
        <a:bodyPr/>
        <a:lstStyle/>
        <a:p>
          <a:endParaRPr lang="en-US"/>
        </a:p>
      </dgm:t>
    </dgm:pt>
    <dgm:pt modelId="{385BAD00-8A2B-44AF-9B0A-70505D07C482}" type="sibTrans" cxnId="{A438717A-9CF1-446B-AC32-E61885AEA44D}">
      <dgm:prSet/>
      <dgm:spPr/>
      <dgm:t>
        <a:bodyPr/>
        <a:lstStyle/>
        <a:p>
          <a:endParaRPr lang="en-US"/>
        </a:p>
      </dgm:t>
    </dgm:pt>
    <dgm:pt modelId="{EEEA3AA5-6796-4825-9053-280B3BC61A6E}">
      <dgm:prSet custT="1"/>
      <dgm:spPr/>
      <dgm:t>
        <a:bodyPr/>
        <a:lstStyle/>
        <a:p>
          <a:r>
            <a:rPr lang="en-US" sz="1800" dirty="0"/>
            <a:t>Peel off backing. </a:t>
          </a:r>
        </a:p>
      </dgm:t>
    </dgm:pt>
    <dgm:pt modelId="{6DA3F6B5-2F4A-42B3-B38D-76E20BB44673}" type="parTrans" cxnId="{0B3FC148-CC13-4068-97B3-87B830CBCEE2}">
      <dgm:prSet/>
      <dgm:spPr/>
      <dgm:t>
        <a:bodyPr/>
        <a:lstStyle/>
        <a:p>
          <a:endParaRPr lang="en-US"/>
        </a:p>
      </dgm:t>
    </dgm:pt>
    <dgm:pt modelId="{D1FAFB00-CFA0-4C6F-8576-6C943D53ED2B}" type="sibTrans" cxnId="{0B3FC148-CC13-4068-97B3-87B830CBCEE2}">
      <dgm:prSet/>
      <dgm:spPr/>
      <dgm:t>
        <a:bodyPr/>
        <a:lstStyle/>
        <a:p>
          <a:endParaRPr lang="en-US"/>
        </a:p>
      </dgm:t>
    </dgm:pt>
    <dgm:pt modelId="{8D8604CA-7A07-4D9D-A718-96054CAAF0CE}">
      <dgm:prSet custT="1"/>
      <dgm:spPr/>
      <dgm:t>
        <a:bodyPr/>
        <a:lstStyle/>
        <a:p>
          <a:r>
            <a:rPr lang="en-US" sz="1800" dirty="0"/>
            <a:t>Check for pacemaker or defibrillator; if present, do not apply patches over the device. </a:t>
          </a:r>
        </a:p>
      </dgm:t>
    </dgm:pt>
    <dgm:pt modelId="{5DC2E46C-8422-43D5-A48C-7CF0C2079093}" type="parTrans" cxnId="{9CD6F34E-7EDB-49EE-97DB-FEA0E0C470EA}">
      <dgm:prSet/>
      <dgm:spPr/>
      <dgm:t>
        <a:bodyPr/>
        <a:lstStyle/>
        <a:p>
          <a:endParaRPr lang="en-US"/>
        </a:p>
      </dgm:t>
    </dgm:pt>
    <dgm:pt modelId="{0ED92412-19FF-48E3-9ACF-1535D240440E}" type="sibTrans" cxnId="{9CD6F34E-7EDB-49EE-97DB-FEA0E0C470EA}">
      <dgm:prSet/>
      <dgm:spPr/>
      <dgm:t>
        <a:bodyPr/>
        <a:lstStyle/>
        <a:p>
          <a:endParaRPr lang="en-US"/>
        </a:p>
      </dgm:t>
    </dgm:pt>
    <dgm:pt modelId="{35A52BD5-2F45-E14D-B488-707226C5A291}" type="pres">
      <dgm:prSet presAssocID="{4B531B3A-4785-48A0-BB8F-4BE3C68AC6AD}" presName="Name0" presStyleCnt="0">
        <dgm:presLayoutVars>
          <dgm:dir/>
          <dgm:animLvl val="lvl"/>
          <dgm:resizeHandles val="exact"/>
        </dgm:presLayoutVars>
      </dgm:prSet>
      <dgm:spPr/>
    </dgm:pt>
    <dgm:pt modelId="{4E9C0F03-42FD-254A-A7BF-60ECAA6D1909}" type="pres">
      <dgm:prSet presAssocID="{A2AF7CBB-F7E3-4CB3-BB93-F983A3B4258E}" presName="composite" presStyleCnt="0"/>
      <dgm:spPr/>
    </dgm:pt>
    <dgm:pt modelId="{2B6B688B-F351-274F-BEFA-A42A8D6D6A3E}" type="pres">
      <dgm:prSet presAssocID="{A2AF7CBB-F7E3-4CB3-BB93-F983A3B4258E}" presName="parTx" presStyleLbl="alignNode1" presStyleIdx="0" presStyleCnt="2">
        <dgm:presLayoutVars>
          <dgm:chMax val="0"/>
          <dgm:chPref val="0"/>
        </dgm:presLayoutVars>
      </dgm:prSet>
      <dgm:spPr/>
    </dgm:pt>
    <dgm:pt modelId="{ECE53862-1C83-AE4E-8E16-E8BD51F3F933}" type="pres">
      <dgm:prSet presAssocID="{A2AF7CBB-F7E3-4CB3-BB93-F983A3B4258E}" presName="desTx" presStyleLbl="alignAccFollowNode1" presStyleIdx="0" presStyleCnt="2">
        <dgm:presLayoutVars/>
      </dgm:prSet>
      <dgm:spPr/>
    </dgm:pt>
    <dgm:pt modelId="{C7EA9195-1769-B44D-A5B4-87FFB361B1AB}" type="pres">
      <dgm:prSet presAssocID="{C65955DC-A392-43F6-8F95-E5754BAF0E31}" presName="space" presStyleCnt="0"/>
      <dgm:spPr/>
    </dgm:pt>
    <dgm:pt modelId="{63C7A957-3F78-5A4A-BFD5-B68AA4330305}" type="pres">
      <dgm:prSet presAssocID="{91C69C8C-02AF-43FF-A8B7-F2298673F2F1}" presName="composite" presStyleCnt="0"/>
      <dgm:spPr/>
    </dgm:pt>
    <dgm:pt modelId="{7DB683FE-4418-C945-8E2C-D548DFC89777}" type="pres">
      <dgm:prSet presAssocID="{91C69C8C-02AF-43FF-A8B7-F2298673F2F1}" presName="parTx" presStyleLbl="alignNode1" presStyleIdx="1" presStyleCnt="2">
        <dgm:presLayoutVars>
          <dgm:chMax val="0"/>
          <dgm:chPref val="0"/>
        </dgm:presLayoutVars>
      </dgm:prSet>
      <dgm:spPr/>
    </dgm:pt>
    <dgm:pt modelId="{66E2C67B-0DA6-FD46-B087-1C042CCE3161}" type="pres">
      <dgm:prSet presAssocID="{91C69C8C-02AF-43FF-A8B7-F2298673F2F1}" presName="desTx" presStyleLbl="alignAccFollowNode1" presStyleIdx="1" presStyleCnt="2">
        <dgm:presLayoutVars/>
      </dgm:prSet>
      <dgm:spPr/>
    </dgm:pt>
  </dgm:ptLst>
  <dgm:cxnLst>
    <dgm:cxn modelId="{FD5A3F27-E5AD-5548-BFFF-455909089F7B}" type="presOf" srcId="{8D8604CA-7A07-4D9D-A718-96054CAAF0CE}" destId="{66E2C67B-0DA6-FD46-B087-1C042CCE3161}" srcOrd="0" destOrd="2" presId="urn:microsoft.com/office/officeart/2016/7/layout/ChevronBlockProcess"/>
    <dgm:cxn modelId="{09EE3D44-C7C6-4628-92B3-693E8C67B099}" srcId="{4B531B3A-4785-48A0-BB8F-4BE3C68AC6AD}" destId="{A2AF7CBB-F7E3-4CB3-BB93-F983A3B4258E}" srcOrd="0" destOrd="0" parTransId="{EB62CF65-4A9F-4558-ACF2-726F2C1B5B5A}" sibTransId="{C65955DC-A392-43F6-8F95-E5754BAF0E31}"/>
    <dgm:cxn modelId="{0B3FC148-CC13-4068-97B3-87B830CBCEE2}" srcId="{174BE14A-42B7-4C40-A874-E3CE54C7ED95}" destId="{EEEA3AA5-6796-4825-9053-280B3BC61A6E}" srcOrd="0" destOrd="0" parTransId="{6DA3F6B5-2F4A-42B3-B38D-76E20BB44673}" sibTransId="{D1FAFB00-CFA0-4C6F-8576-6C943D53ED2B}"/>
    <dgm:cxn modelId="{9CD6F34E-7EDB-49EE-97DB-FEA0E0C470EA}" srcId="{174BE14A-42B7-4C40-A874-E3CE54C7ED95}" destId="{8D8604CA-7A07-4D9D-A718-96054CAAF0CE}" srcOrd="1" destOrd="0" parTransId="{5DC2E46C-8422-43D5-A48C-7CF0C2079093}" sibTransId="{0ED92412-19FF-48E3-9ACF-1535D240440E}"/>
    <dgm:cxn modelId="{E859EB59-745E-AD4C-BF7D-7D553BD29A8F}" type="presOf" srcId="{4B531B3A-4785-48A0-BB8F-4BE3C68AC6AD}" destId="{35A52BD5-2F45-E14D-B488-707226C5A291}" srcOrd="0" destOrd="0" presId="urn:microsoft.com/office/officeart/2016/7/layout/ChevronBlockProcess"/>
    <dgm:cxn modelId="{A438717A-9CF1-446B-AC32-E61885AEA44D}" srcId="{91C69C8C-02AF-43FF-A8B7-F2298673F2F1}" destId="{174BE14A-42B7-4C40-A874-E3CE54C7ED95}" srcOrd="0" destOrd="0" parTransId="{800A2436-1DD6-411E-A6CD-1BEBD1F826BE}" sibTransId="{385BAD00-8A2B-44AF-9B0A-70505D07C482}"/>
    <dgm:cxn modelId="{841A0084-CDF4-2A40-93FA-77E014733852}" type="presOf" srcId="{EEEA3AA5-6796-4825-9053-280B3BC61A6E}" destId="{66E2C67B-0DA6-FD46-B087-1C042CCE3161}" srcOrd="0" destOrd="1" presId="urn:microsoft.com/office/officeart/2016/7/layout/ChevronBlockProcess"/>
    <dgm:cxn modelId="{C1E2709F-8160-C541-BD7F-AD0E841B9E16}" type="presOf" srcId="{174BE14A-42B7-4C40-A874-E3CE54C7ED95}" destId="{66E2C67B-0DA6-FD46-B087-1C042CCE3161}" srcOrd="0" destOrd="0" presId="urn:microsoft.com/office/officeart/2016/7/layout/ChevronBlockProcess"/>
    <dgm:cxn modelId="{3B274AB9-1EF8-4E6A-9802-FA9F6B4EDB41}" srcId="{A2AF7CBB-F7E3-4CB3-BB93-F983A3B4258E}" destId="{7CE00E3F-6E55-4227-AF5A-D0B7ACC8F071}" srcOrd="0" destOrd="0" parTransId="{5E569BFC-F66C-4785-8FE3-AD241C944D26}" sibTransId="{DE0808F5-1F7D-444A-AC07-C65A91B658BE}"/>
    <dgm:cxn modelId="{E7408CB9-E388-6A4A-AB1B-113686AC9214}" type="presOf" srcId="{7CE00E3F-6E55-4227-AF5A-D0B7ACC8F071}" destId="{ECE53862-1C83-AE4E-8E16-E8BD51F3F933}" srcOrd="0" destOrd="0" presId="urn:microsoft.com/office/officeart/2016/7/layout/ChevronBlockProcess"/>
    <dgm:cxn modelId="{700E15CE-985F-4E3A-B401-F119EB71BE10}" srcId="{4B531B3A-4785-48A0-BB8F-4BE3C68AC6AD}" destId="{91C69C8C-02AF-43FF-A8B7-F2298673F2F1}" srcOrd="1" destOrd="0" parTransId="{F671B669-768C-4EA6-A017-9013F3583690}" sibTransId="{BE065E08-A61D-4036-8EAE-D4579ED1865A}"/>
    <dgm:cxn modelId="{CC20D0DD-F0C7-F24F-8429-476784BBFE3D}" type="presOf" srcId="{A2AF7CBB-F7E3-4CB3-BB93-F983A3B4258E}" destId="{2B6B688B-F351-274F-BEFA-A42A8D6D6A3E}" srcOrd="0" destOrd="0" presId="urn:microsoft.com/office/officeart/2016/7/layout/ChevronBlockProcess"/>
    <dgm:cxn modelId="{1AB1DBEF-C91D-EF45-851C-2029DAE9A587}" type="presOf" srcId="{91C69C8C-02AF-43FF-A8B7-F2298673F2F1}" destId="{7DB683FE-4418-C945-8E2C-D548DFC89777}" srcOrd="0" destOrd="0" presId="urn:microsoft.com/office/officeart/2016/7/layout/ChevronBlockProcess"/>
    <dgm:cxn modelId="{9264AF87-10A1-BE40-AB08-40DC5B218915}" type="presParOf" srcId="{35A52BD5-2F45-E14D-B488-707226C5A291}" destId="{4E9C0F03-42FD-254A-A7BF-60ECAA6D1909}" srcOrd="0" destOrd="0" presId="urn:microsoft.com/office/officeart/2016/7/layout/ChevronBlockProcess"/>
    <dgm:cxn modelId="{5240C5F9-01E7-214C-A2DC-D829F7600A25}" type="presParOf" srcId="{4E9C0F03-42FD-254A-A7BF-60ECAA6D1909}" destId="{2B6B688B-F351-274F-BEFA-A42A8D6D6A3E}" srcOrd="0" destOrd="0" presId="urn:microsoft.com/office/officeart/2016/7/layout/ChevronBlockProcess"/>
    <dgm:cxn modelId="{F58C26CE-8354-FB40-B46C-3B89DF966B8B}" type="presParOf" srcId="{4E9C0F03-42FD-254A-A7BF-60ECAA6D1909}" destId="{ECE53862-1C83-AE4E-8E16-E8BD51F3F933}" srcOrd="1" destOrd="0" presId="urn:microsoft.com/office/officeart/2016/7/layout/ChevronBlockProcess"/>
    <dgm:cxn modelId="{6B3251AC-5617-2D47-94C9-7DD8BF5575DA}" type="presParOf" srcId="{35A52BD5-2F45-E14D-B488-707226C5A291}" destId="{C7EA9195-1769-B44D-A5B4-87FFB361B1AB}" srcOrd="1" destOrd="0" presId="urn:microsoft.com/office/officeart/2016/7/layout/ChevronBlockProcess"/>
    <dgm:cxn modelId="{E208B856-82A3-804A-84FC-0858CABCF6EE}" type="presParOf" srcId="{35A52BD5-2F45-E14D-B488-707226C5A291}" destId="{63C7A957-3F78-5A4A-BFD5-B68AA4330305}" srcOrd="2" destOrd="0" presId="urn:microsoft.com/office/officeart/2016/7/layout/ChevronBlockProcess"/>
    <dgm:cxn modelId="{B9CCF32E-3415-0140-A330-FF91C59E12F5}" type="presParOf" srcId="{63C7A957-3F78-5A4A-BFD5-B68AA4330305}" destId="{7DB683FE-4418-C945-8E2C-D548DFC89777}" srcOrd="0" destOrd="0" presId="urn:microsoft.com/office/officeart/2016/7/layout/ChevronBlockProcess"/>
    <dgm:cxn modelId="{23A565CB-C5E1-DC4C-97BE-25BD165A503D}" type="presParOf" srcId="{63C7A957-3F78-5A4A-BFD5-B68AA4330305}" destId="{66E2C67B-0DA6-FD46-B087-1C042CCE3161}"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386925-CAA8-40CB-B94B-BEED034061D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97BA078-641F-4EB0-9DFA-493CDAFC1D8F}">
      <dgm:prSet/>
      <dgm:spPr/>
      <dgm:t>
        <a:bodyPr/>
        <a:lstStyle/>
        <a:p>
          <a:pPr>
            <a:lnSpc>
              <a:spcPct val="100000"/>
            </a:lnSpc>
          </a:pPr>
          <a:r>
            <a:rPr lang="en-US"/>
            <a:t>INITIATE RESCUE BREATHING if the problem is respiratory</a:t>
          </a:r>
        </a:p>
      </dgm:t>
    </dgm:pt>
    <dgm:pt modelId="{B148A5A3-342D-48DE-8081-92AEC2982302}" type="parTrans" cxnId="{F2A89E38-BD87-4B57-967C-C6122671412C}">
      <dgm:prSet/>
      <dgm:spPr/>
      <dgm:t>
        <a:bodyPr/>
        <a:lstStyle/>
        <a:p>
          <a:endParaRPr lang="en-US"/>
        </a:p>
      </dgm:t>
    </dgm:pt>
    <dgm:pt modelId="{8362F572-C960-4638-A26A-53EC20F64114}" type="sibTrans" cxnId="{F2A89E38-BD87-4B57-967C-C6122671412C}">
      <dgm:prSet/>
      <dgm:spPr/>
      <dgm:t>
        <a:bodyPr/>
        <a:lstStyle/>
        <a:p>
          <a:endParaRPr lang="en-US"/>
        </a:p>
      </dgm:t>
    </dgm:pt>
    <dgm:pt modelId="{AEDF57E7-ED01-43B5-8185-E520189604E7}">
      <dgm:prSet/>
      <dgm:spPr/>
      <dgm:t>
        <a:bodyPr/>
        <a:lstStyle/>
        <a:p>
          <a:pPr>
            <a:lnSpc>
              <a:spcPct val="100000"/>
            </a:lnSpc>
          </a:pPr>
          <a:r>
            <a:rPr lang="en-US"/>
            <a:t>BEGIN HIGH-QUALITY CPR if breathing is ineffective and pulses are inadequate. </a:t>
          </a:r>
        </a:p>
      </dgm:t>
    </dgm:pt>
    <dgm:pt modelId="{A07D9AA9-336B-49B2-9B9D-8AC18EEBC86E}" type="parTrans" cxnId="{A27DD89C-C84A-440F-AD6D-74DECBC242C5}">
      <dgm:prSet/>
      <dgm:spPr/>
      <dgm:t>
        <a:bodyPr/>
        <a:lstStyle/>
        <a:p>
          <a:endParaRPr lang="en-US"/>
        </a:p>
      </dgm:t>
    </dgm:pt>
    <dgm:pt modelId="{93038554-6DB0-4387-8002-4A4007A81A33}" type="sibTrans" cxnId="{A27DD89C-C84A-440F-AD6D-74DECBC242C5}">
      <dgm:prSet/>
      <dgm:spPr/>
      <dgm:t>
        <a:bodyPr/>
        <a:lstStyle/>
        <a:p>
          <a:endParaRPr lang="en-US"/>
        </a:p>
      </dgm:t>
    </dgm:pt>
    <dgm:pt modelId="{D9D2BBE4-8C7B-4A6E-8537-3F817AD799A4}">
      <dgm:prSet/>
      <dgm:spPr/>
      <dgm:t>
        <a:bodyPr/>
        <a:lstStyle/>
        <a:p>
          <a:pPr>
            <a:lnSpc>
              <a:spcPct val="100000"/>
            </a:lnSpc>
          </a:pPr>
          <a:r>
            <a:rPr lang="en-US" i="1"/>
            <a:t>60 beats per minute is required to maintain adequate perfusion in a child or an infant..any less, begin CPR </a:t>
          </a:r>
          <a:endParaRPr lang="en-US"/>
        </a:p>
      </dgm:t>
    </dgm:pt>
    <dgm:pt modelId="{1723760C-3ACB-4472-AA41-E09729FA7043}" type="parTrans" cxnId="{A2BC90BF-3106-40BF-8AD6-DB7CA0B14364}">
      <dgm:prSet/>
      <dgm:spPr/>
      <dgm:t>
        <a:bodyPr/>
        <a:lstStyle/>
        <a:p>
          <a:endParaRPr lang="en-US"/>
        </a:p>
      </dgm:t>
    </dgm:pt>
    <dgm:pt modelId="{6B24633A-6266-480A-9129-46BEFF669594}" type="sibTrans" cxnId="{A2BC90BF-3106-40BF-8AD6-DB7CA0B14364}">
      <dgm:prSet/>
      <dgm:spPr/>
      <dgm:t>
        <a:bodyPr/>
        <a:lstStyle/>
        <a:p>
          <a:endParaRPr lang="en-US"/>
        </a:p>
      </dgm:t>
    </dgm:pt>
    <dgm:pt modelId="{FF069E7E-0C20-4B42-8EBE-D7F66982077E}" type="pres">
      <dgm:prSet presAssocID="{5E386925-CAA8-40CB-B94B-BEED034061DB}" presName="root" presStyleCnt="0">
        <dgm:presLayoutVars>
          <dgm:dir/>
          <dgm:resizeHandles val="exact"/>
        </dgm:presLayoutVars>
      </dgm:prSet>
      <dgm:spPr/>
    </dgm:pt>
    <dgm:pt modelId="{44A7D9F4-AC6A-4C2D-9A66-771E1F1EF9B3}" type="pres">
      <dgm:prSet presAssocID="{A97BA078-641F-4EB0-9DFA-493CDAFC1D8F}" presName="compNode" presStyleCnt="0"/>
      <dgm:spPr/>
    </dgm:pt>
    <dgm:pt modelId="{44CA5352-84B9-4496-8FF8-0ABC9A3EB58A}" type="pres">
      <dgm:prSet presAssocID="{A97BA078-641F-4EB0-9DFA-493CDAFC1D8F}" presName="bgRect" presStyleLbl="bgShp" presStyleIdx="0" presStyleCnt="3"/>
      <dgm:spPr/>
    </dgm:pt>
    <dgm:pt modelId="{00847A86-835A-4566-A9E8-26197CD62A21}" type="pres">
      <dgm:prSet presAssocID="{A97BA078-641F-4EB0-9DFA-493CDAFC1D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F90AB459-B10A-44B6-B89C-CF08E5C81DD1}" type="pres">
      <dgm:prSet presAssocID="{A97BA078-641F-4EB0-9DFA-493CDAFC1D8F}" presName="spaceRect" presStyleCnt="0"/>
      <dgm:spPr/>
    </dgm:pt>
    <dgm:pt modelId="{C5E36437-36D8-4B7C-8781-5229776A934A}" type="pres">
      <dgm:prSet presAssocID="{A97BA078-641F-4EB0-9DFA-493CDAFC1D8F}" presName="parTx" presStyleLbl="revTx" presStyleIdx="0" presStyleCnt="3">
        <dgm:presLayoutVars>
          <dgm:chMax val="0"/>
          <dgm:chPref val="0"/>
        </dgm:presLayoutVars>
      </dgm:prSet>
      <dgm:spPr/>
    </dgm:pt>
    <dgm:pt modelId="{EB577743-A9D4-4DBE-AF62-3C446D83FAB4}" type="pres">
      <dgm:prSet presAssocID="{8362F572-C960-4638-A26A-53EC20F64114}" presName="sibTrans" presStyleCnt="0"/>
      <dgm:spPr/>
    </dgm:pt>
    <dgm:pt modelId="{16D697A6-C0E0-49B7-B03A-8986D44EC176}" type="pres">
      <dgm:prSet presAssocID="{AEDF57E7-ED01-43B5-8185-E520189604E7}" presName="compNode" presStyleCnt="0"/>
      <dgm:spPr/>
    </dgm:pt>
    <dgm:pt modelId="{CF7744AA-F437-438D-AAE1-555C27DBAFBF}" type="pres">
      <dgm:prSet presAssocID="{AEDF57E7-ED01-43B5-8185-E520189604E7}" presName="bgRect" presStyleLbl="bgShp" presStyleIdx="1" presStyleCnt="3"/>
      <dgm:spPr/>
    </dgm:pt>
    <dgm:pt modelId="{4CFCD85E-99E1-4740-9D87-69D590EC7198}" type="pres">
      <dgm:prSet presAssocID="{AEDF57E7-ED01-43B5-8185-E520189604E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ungs"/>
        </a:ext>
      </dgm:extLst>
    </dgm:pt>
    <dgm:pt modelId="{06B33153-3C88-4E1F-840B-B4365ADFDCB8}" type="pres">
      <dgm:prSet presAssocID="{AEDF57E7-ED01-43B5-8185-E520189604E7}" presName="spaceRect" presStyleCnt="0"/>
      <dgm:spPr/>
    </dgm:pt>
    <dgm:pt modelId="{68120E4E-345D-4930-AD6D-F277897CED83}" type="pres">
      <dgm:prSet presAssocID="{AEDF57E7-ED01-43B5-8185-E520189604E7}" presName="parTx" presStyleLbl="revTx" presStyleIdx="1" presStyleCnt="3">
        <dgm:presLayoutVars>
          <dgm:chMax val="0"/>
          <dgm:chPref val="0"/>
        </dgm:presLayoutVars>
      </dgm:prSet>
      <dgm:spPr/>
    </dgm:pt>
    <dgm:pt modelId="{D23E304E-C7E2-4C0A-B56F-CE36CF130C78}" type="pres">
      <dgm:prSet presAssocID="{93038554-6DB0-4387-8002-4A4007A81A33}" presName="sibTrans" presStyleCnt="0"/>
      <dgm:spPr/>
    </dgm:pt>
    <dgm:pt modelId="{D6478541-7DF4-4FBF-B850-58E1D2860B0F}" type="pres">
      <dgm:prSet presAssocID="{D9D2BBE4-8C7B-4A6E-8537-3F817AD799A4}" presName="compNode" presStyleCnt="0"/>
      <dgm:spPr/>
    </dgm:pt>
    <dgm:pt modelId="{0ADA0598-1CA3-40E4-895E-AEE7D307F3FD}" type="pres">
      <dgm:prSet presAssocID="{D9D2BBE4-8C7B-4A6E-8537-3F817AD799A4}" presName="bgRect" presStyleLbl="bgShp" presStyleIdx="2" presStyleCnt="3"/>
      <dgm:spPr/>
    </dgm:pt>
    <dgm:pt modelId="{5871B647-375B-4FD1-B8B2-2EB092C1AE2D}" type="pres">
      <dgm:prSet presAssocID="{D9D2BBE4-8C7B-4A6E-8537-3F817AD799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V"/>
        </a:ext>
      </dgm:extLst>
    </dgm:pt>
    <dgm:pt modelId="{0F8D4A1D-B773-4E92-A3D8-D3BD389A36A6}" type="pres">
      <dgm:prSet presAssocID="{D9D2BBE4-8C7B-4A6E-8537-3F817AD799A4}" presName="spaceRect" presStyleCnt="0"/>
      <dgm:spPr/>
    </dgm:pt>
    <dgm:pt modelId="{94EB0684-02F0-4FA9-85F0-99C3D4544476}" type="pres">
      <dgm:prSet presAssocID="{D9D2BBE4-8C7B-4A6E-8537-3F817AD799A4}" presName="parTx" presStyleLbl="revTx" presStyleIdx="2" presStyleCnt="3">
        <dgm:presLayoutVars>
          <dgm:chMax val="0"/>
          <dgm:chPref val="0"/>
        </dgm:presLayoutVars>
      </dgm:prSet>
      <dgm:spPr/>
    </dgm:pt>
  </dgm:ptLst>
  <dgm:cxnLst>
    <dgm:cxn modelId="{F2A89E38-BD87-4B57-967C-C6122671412C}" srcId="{5E386925-CAA8-40CB-B94B-BEED034061DB}" destId="{A97BA078-641F-4EB0-9DFA-493CDAFC1D8F}" srcOrd="0" destOrd="0" parTransId="{B148A5A3-342D-48DE-8081-92AEC2982302}" sibTransId="{8362F572-C960-4638-A26A-53EC20F64114}"/>
    <dgm:cxn modelId="{E93E1739-043B-4782-ABF4-7D991FD751C7}" type="presOf" srcId="{5E386925-CAA8-40CB-B94B-BEED034061DB}" destId="{FF069E7E-0C20-4B42-8EBE-D7F66982077E}" srcOrd="0" destOrd="0" presId="urn:microsoft.com/office/officeart/2018/2/layout/IconVerticalSolidList"/>
    <dgm:cxn modelId="{04DD3E71-7459-4DEC-BB8C-FEF9469753D2}" type="presOf" srcId="{AEDF57E7-ED01-43B5-8185-E520189604E7}" destId="{68120E4E-345D-4930-AD6D-F277897CED83}" srcOrd="0" destOrd="0" presId="urn:microsoft.com/office/officeart/2018/2/layout/IconVerticalSolidList"/>
    <dgm:cxn modelId="{278E5099-C8AF-4BEC-B221-EB08A18E8585}" type="presOf" srcId="{A97BA078-641F-4EB0-9DFA-493CDAFC1D8F}" destId="{C5E36437-36D8-4B7C-8781-5229776A934A}" srcOrd="0" destOrd="0" presId="urn:microsoft.com/office/officeart/2018/2/layout/IconVerticalSolidList"/>
    <dgm:cxn modelId="{A27DD89C-C84A-440F-AD6D-74DECBC242C5}" srcId="{5E386925-CAA8-40CB-B94B-BEED034061DB}" destId="{AEDF57E7-ED01-43B5-8185-E520189604E7}" srcOrd="1" destOrd="0" parTransId="{A07D9AA9-336B-49B2-9B9D-8AC18EEBC86E}" sibTransId="{93038554-6DB0-4387-8002-4A4007A81A33}"/>
    <dgm:cxn modelId="{A2BC90BF-3106-40BF-8AD6-DB7CA0B14364}" srcId="{5E386925-CAA8-40CB-B94B-BEED034061DB}" destId="{D9D2BBE4-8C7B-4A6E-8537-3F817AD799A4}" srcOrd="2" destOrd="0" parTransId="{1723760C-3ACB-4472-AA41-E09729FA7043}" sibTransId="{6B24633A-6266-480A-9129-46BEFF669594}"/>
    <dgm:cxn modelId="{ECC153FE-B94D-49AA-AD6F-3A008409A267}" type="presOf" srcId="{D9D2BBE4-8C7B-4A6E-8537-3F817AD799A4}" destId="{94EB0684-02F0-4FA9-85F0-99C3D4544476}" srcOrd="0" destOrd="0" presId="urn:microsoft.com/office/officeart/2018/2/layout/IconVerticalSolidList"/>
    <dgm:cxn modelId="{1ABDE242-AC86-4711-8395-F6869ACAAAC9}" type="presParOf" srcId="{FF069E7E-0C20-4B42-8EBE-D7F66982077E}" destId="{44A7D9F4-AC6A-4C2D-9A66-771E1F1EF9B3}" srcOrd="0" destOrd="0" presId="urn:microsoft.com/office/officeart/2018/2/layout/IconVerticalSolidList"/>
    <dgm:cxn modelId="{F9260E8B-18C2-4399-901A-F27DE84F238A}" type="presParOf" srcId="{44A7D9F4-AC6A-4C2D-9A66-771E1F1EF9B3}" destId="{44CA5352-84B9-4496-8FF8-0ABC9A3EB58A}" srcOrd="0" destOrd="0" presId="urn:microsoft.com/office/officeart/2018/2/layout/IconVerticalSolidList"/>
    <dgm:cxn modelId="{0E86A9F9-B150-4213-944B-DF020B232E61}" type="presParOf" srcId="{44A7D9F4-AC6A-4C2D-9A66-771E1F1EF9B3}" destId="{00847A86-835A-4566-A9E8-26197CD62A21}" srcOrd="1" destOrd="0" presId="urn:microsoft.com/office/officeart/2018/2/layout/IconVerticalSolidList"/>
    <dgm:cxn modelId="{57BA0F4D-3057-42FA-B22B-6AE2ABFF4B8D}" type="presParOf" srcId="{44A7D9F4-AC6A-4C2D-9A66-771E1F1EF9B3}" destId="{F90AB459-B10A-44B6-B89C-CF08E5C81DD1}" srcOrd="2" destOrd="0" presId="urn:microsoft.com/office/officeart/2018/2/layout/IconVerticalSolidList"/>
    <dgm:cxn modelId="{DECF8666-F856-4C6B-A6D2-559E88C7D6A4}" type="presParOf" srcId="{44A7D9F4-AC6A-4C2D-9A66-771E1F1EF9B3}" destId="{C5E36437-36D8-4B7C-8781-5229776A934A}" srcOrd="3" destOrd="0" presId="urn:microsoft.com/office/officeart/2018/2/layout/IconVerticalSolidList"/>
    <dgm:cxn modelId="{93542AE7-4860-41CE-8D11-873391A429ED}" type="presParOf" srcId="{FF069E7E-0C20-4B42-8EBE-D7F66982077E}" destId="{EB577743-A9D4-4DBE-AF62-3C446D83FAB4}" srcOrd="1" destOrd="0" presId="urn:microsoft.com/office/officeart/2018/2/layout/IconVerticalSolidList"/>
    <dgm:cxn modelId="{C253B4CC-5036-4CA7-8B30-064925C2E27B}" type="presParOf" srcId="{FF069E7E-0C20-4B42-8EBE-D7F66982077E}" destId="{16D697A6-C0E0-49B7-B03A-8986D44EC176}" srcOrd="2" destOrd="0" presId="urn:microsoft.com/office/officeart/2018/2/layout/IconVerticalSolidList"/>
    <dgm:cxn modelId="{F7DEC40C-6FD1-4B6F-B174-D90040A2DD77}" type="presParOf" srcId="{16D697A6-C0E0-49B7-B03A-8986D44EC176}" destId="{CF7744AA-F437-438D-AAE1-555C27DBAFBF}" srcOrd="0" destOrd="0" presId="urn:microsoft.com/office/officeart/2018/2/layout/IconVerticalSolidList"/>
    <dgm:cxn modelId="{8E53D757-8987-404F-895D-DA346F63187E}" type="presParOf" srcId="{16D697A6-C0E0-49B7-B03A-8986D44EC176}" destId="{4CFCD85E-99E1-4740-9D87-69D590EC7198}" srcOrd="1" destOrd="0" presId="urn:microsoft.com/office/officeart/2018/2/layout/IconVerticalSolidList"/>
    <dgm:cxn modelId="{E08989C9-DD34-46DE-8198-DF00171C01B0}" type="presParOf" srcId="{16D697A6-C0E0-49B7-B03A-8986D44EC176}" destId="{06B33153-3C88-4E1F-840B-B4365ADFDCB8}" srcOrd="2" destOrd="0" presId="urn:microsoft.com/office/officeart/2018/2/layout/IconVerticalSolidList"/>
    <dgm:cxn modelId="{CE817A0C-46D1-4218-B7B9-9485C09BC84F}" type="presParOf" srcId="{16D697A6-C0E0-49B7-B03A-8986D44EC176}" destId="{68120E4E-345D-4930-AD6D-F277897CED83}" srcOrd="3" destOrd="0" presId="urn:microsoft.com/office/officeart/2018/2/layout/IconVerticalSolidList"/>
    <dgm:cxn modelId="{06B3CB6B-EA98-46D6-B4DB-25567908F9F2}" type="presParOf" srcId="{FF069E7E-0C20-4B42-8EBE-D7F66982077E}" destId="{D23E304E-C7E2-4C0A-B56F-CE36CF130C78}" srcOrd="3" destOrd="0" presId="urn:microsoft.com/office/officeart/2018/2/layout/IconVerticalSolidList"/>
    <dgm:cxn modelId="{73AED9D5-D332-4E24-9FBA-7CA294B81EAC}" type="presParOf" srcId="{FF069E7E-0C20-4B42-8EBE-D7F66982077E}" destId="{D6478541-7DF4-4FBF-B850-58E1D2860B0F}" srcOrd="4" destOrd="0" presId="urn:microsoft.com/office/officeart/2018/2/layout/IconVerticalSolidList"/>
    <dgm:cxn modelId="{71ED85BD-CB71-44B9-A700-6DD05E64835F}" type="presParOf" srcId="{D6478541-7DF4-4FBF-B850-58E1D2860B0F}" destId="{0ADA0598-1CA3-40E4-895E-AEE7D307F3FD}" srcOrd="0" destOrd="0" presId="urn:microsoft.com/office/officeart/2018/2/layout/IconVerticalSolidList"/>
    <dgm:cxn modelId="{B8C53D7A-C45A-4F27-9054-7770E8906BD9}" type="presParOf" srcId="{D6478541-7DF4-4FBF-B850-58E1D2860B0F}" destId="{5871B647-375B-4FD1-B8B2-2EB092C1AE2D}" srcOrd="1" destOrd="0" presId="urn:microsoft.com/office/officeart/2018/2/layout/IconVerticalSolidList"/>
    <dgm:cxn modelId="{8C03DEBE-CDC8-471D-AB37-B712EA6B15A6}" type="presParOf" srcId="{D6478541-7DF4-4FBF-B850-58E1D2860B0F}" destId="{0F8D4A1D-B773-4E92-A3D8-D3BD389A36A6}" srcOrd="2" destOrd="0" presId="urn:microsoft.com/office/officeart/2018/2/layout/IconVerticalSolidList"/>
    <dgm:cxn modelId="{16A7617E-E083-4BF6-BAEA-F36DED85F49D}" type="presParOf" srcId="{D6478541-7DF4-4FBF-B850-58E1D2860B0F}" destId="{94EB0684-02F0-4FA9-85F0-99C3D45444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4CB42F-7F8A-4EAA-BC10-CA192811654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ED03CC4-38A8-4553-8B45-300EBFE9F2E7}">
      <dgm:prSet custT="1"/>
      <dgm:spPr/>
      <dgm:t>
        <a:bodyPr/>
        <a:lstStyle/>
        <a:p>
          <a:r>
            <a:rPr lang="en-US" sz="4000" i="1" dirty="0"/>
            <a:t>EXPOSURE</a:t>
          </a:r>
          <a:r>
            <a:rPr lang="en-US" sz="2200" i="1" dirty="0"/>
            <a:t> </a:t>
          </a:r>
          <a:endParaRPr lang="en-US" sz="2200" dirty="0"/>
        </a:p>
      </dgm:t>
    </dgm:pt>
    <dgm:pt modelId="{E340004F-2E97-4B2D-9576-26C81C77E807}" type="parTrans" cxnId="{7F210B10-E81A-4C91-8DAC-C26EE27CAF50}">
      <dgm:prSet/>
      <dgm:spPr/>
      <dgm:t>
        <a:bodyPr/>
        <a:lstStyle/>
        <a:p>
          <a:endParaRPr lang="en-US"/>
        </a:p>
      </dgm:t>
    </dgm:pt>
    <dgm:pt modelId="{AD489B00-7CFD-47A1-B710-717824115937}" type="sibTrans" cxnId="{7F210B10-E81A-4C91-8DAC-C26EE27CAF50}">
      <dgm:prSet/>
      <dgm:spPr/>
      <dgm:t>
        <a:bodyPr/>
        <a:lstStyle/>
        <a:p>
          <a:endParaRPr lang="en-US"/>
        </a:p>
      </dgm:t>
    </dgm:pt>
    <dgm:pt modelId="{868C56FF-F839-4201-9297-B2BB770F9278}">
      <dgm:prSet/>
      <dgm:spPr/>
      <dgm:t>
        <a:bodyPr/>
        <a:lstStyle/>
        <a:p>
          <a:r>
            <a:rPr lang="en-US"/>
            <a:t>Trauma…..burns, fractures, and any other obvious sign that might provide a clue as to the cause of the current problem. </a:t>
          </a:r>
        </a:p>
      </dgm:t>
    </dgm:pt>
    <dgm:pt modelId="{F2B2FC42-7D6C-47E4-A894-C54E981F4878}" type="parTrans" cxnId="{858AF50F-8D81-4D8D-B126-B9934FC25AB3}">
      <dgm:prSet/>
      <dgm:spPr/>
      <dgm:t>
        <a:bodyPr/>
        <a:lstStyle/>
        <a:p>
          <a:endParaRPr lang="en-US"/>
        </a:p>
      </dgm:t>
    </dgm:pt>
    <dgm:pt modelId="{96EF205E-875B-473A-AF01-C998DE969820}" type="sibTrans" cxnId="{858AF50F-8D81-4D8D-B126-B9934FC25AB3}">
      <dgm:prSet/>
      <dgm:spPr/>
      <dgm:t>
        <a:bodyPr/>
        <a:lstStyle/>
        <a:p>
          <a:endParaRPr lang="en-US"/>
        </a:p>
      </dgm:t>
    </dgm:pt>
    <dgm:pt modelId="{57032ACB-734E-4ADF-AC85-44E513AC4CB5}">
      <dgm:prSet/>
      <dgm:spPr/>
      <dgm:t>
        <a:bodyPr/>
        <a:lstStyle/>
        <a:p>
          <a:r>
            <a:rPr lang="en-US"/>
            <a:t>Skin temperature…fever, hypothermia</a:t>
          </a:r>
        </a:p>
      </dgm:t>
    </dgm:pt>
    <dgm:pt modelId="{4999CF09-A8DB-4E67-B83E-AEE8D8105255}" type="parTrans" cxnId="{07D7C905-D0C7-45FA-A7BB-AC21E98E9223}">
      <dgm:prSet/>
      <dgm:spPr/>
      <dgm:t>
        <a:bodyPr/>
        <a:lstStyle/>
        <a:p>
          <a:endParaRPr lang="en-US"/>
        </a:p>
      </dgm:t>
    </dgm:pt>
    <dgm:pt modelId="{A3F86848-A64E-4536-A01F-DBEF45B90F2E}" type="sibTrans" cxnId="{07D7C905-D0C7-45FA-A7BB-AC21E98E9223}">
      <dgm:prSet/>
      <dgm:spPr/>
      <dgm:t>
        <a:bodyPr/>
        <a:lstStyle/>
        <a:p>
          <a:endParaRPr lang="en-US"/>
        </a:p>
      </dgm:t>
    </dgm:pt>
    <dgm:pt modelId="{27125E30-9A52-498D-8817-45BF4A7DF1A6}">
      <dgm:prSet/>
      <dgm:spPr/>
      <dgm:t>
        <a:bodyPr/>
        <a:lstStyle/>
        <a:p>
          <a:r>
            <a:rPr lang="en-US"/>
            <a:t>Skin color… cardiovascular system, tissue perfusion: mottling, cyanosis</a:t>
          </a:r>
        </a:p>
      </dgm:t>
    </dgm:pt>
    <dgm:pt modelId="{FF1C1067-9040-47B9-84BB-A3C3952B0044}" type="parTrans" cxnId="{0FD47DFC-FCCA-463B-8BAC-766E4062BA0D}">
      <dgm:prSet/>
      <dgm:spPr/>
      <dgm:t>
        <a:bodyPr/>
        <a:lstStyle/>
        <a:p>
          <a:endParaRPr lang="en-US"/>
        </a:p>
      </dgm:t>
    </dgm:pt>
    <dgm:pt modelId="{079CBE20-2D84-4DD3-B09D-FB1F267C54B4}" type="sibTrans" cxnId="{0FD47DFC-FCCA-463B-8BAC-766E4062BA0D}">
      <dgm:prSet/>
      <dgm:spPr/>
      <dgm:t>
        <a:bodyPr/>
        <a:lstStyle/>
        <a:p>
          <a:endParaRPr lang="en-US"/>
        </a:p>
      </dgm:t>
    </dgm:pt>
    <dgm:pt modelId="{39ED917F-9B1E-4B70-9396-6C67038E3BE9}">
      <dgm:prSet/>
      <dgm:spPr/>
      <dgm:t>
        <a:bodyPr/>
        <a:lstStyle/>
        <a:p>
          <a:r>
            <a:rPr lang="en-US"/>
            <a:t>Skin changes…..petechiae or bruising. </a:t>
          </a:r>
        </a:p>
      </dgm:t>
    </dgm:pt>
    <dgm:pt modelId="{A8F47511-9D92-4CEA-BD93-C429F2F67C4C}" type="parTrans" cxnId="{CAFA084A-67A0-4678-AB05-CA6EA77EA6AD}">
      <dgm:prSet/>
      <dgm:spPr/>
      <dgm:t>
        <a:bodyPr/>
        <a:lstStyle/>
        <a:p>
          <a:endParaRPr lang="en-US"/>
        </a:p>
      </dgm:t>
    </dgm:pt>
    <dgm:pt modelId="{06E566CB-C24E-48FF-BD16-94AF976050C4}" type="sibTrans" cxnId="{CAFA084A-67A0-4678-AB05-CA6EA77EA6AD}">
      <dgm:prSet/>
      <dgm:spPr/>
      <dgm:t>
        <a:bodyPr/>
        <a:lstStyle/>
        <a:p>
          <a:endParaRPr lang="en-US"/>
        </a:p>
      </dgm:t>
    </dgm:pt>
    <dgm:pt modelId="{F5297FF9-F10C-434B-852F-799D15D3CA66}">
      <dgm:prSet/>
      <dgm:spPr/>
      <dgm:t>
        <a:bodyPr/>
        <a:lstStyle/>
        <a:p>
          <a:r>
            <a:rPr lang="en-US"/>
            <a:t>Exposure to the elements….Keep warm</a:t>
          </a:r>
        </a:p>
      </dgm:t>
    </dgm:pt>
    <dgm:pt modelId="{4F045422-BA7D-404B-B403-D406945F8B09}" type="parTrans" cxnId="{E5F9502A-FBAD-417A-BA0D-0ABC74FB078B}">
      <dgm:prSet/>
      <dgm:spPr/>
      <dgm:t>
        <a:bodyPr/>
        <a:lstStyle/>
        <a:p>
          <a:endParaRPr lang="en-US"/>
        </a:p>
      </dgm:t>
    </dgm:pt>
    <dgm:pt modelId="{9D74E3C4-E7DD-4AFB-9B86-128C66CB5F8F}" type="sibTrans" cxnId="{E5F9502A-FBAD-417A-BA0D-0ABC74FB078B}">
      <dgm:prSet/>
      <dgm:spPr/>
      <dgm:t>
        <a:bodyPr/>
        <a:lstStyle/>
        <a:p>
          <a:endParaRPr lang="en-US"/>
        </a:p>
      </dgm:t>
    </dgm:pt>
    <dgm:pt modelId="{1AE2B287-BB6F-7049-8993-B3ADAC29C5EE}" type="pres">
      <dgm:prSet presAssocID="{BB4CB42F-7F8A-4EAA-BC10-CA1928116545}" presName="diagram" presStyleCnt="0">
        <dgm:presLayoutVars>
          <dgm:dir/>
          <dgm:resizeHandles val="exact"/>
        </dgm:presLayoutVars>
      </dgm:prSet>
      <dgm:spPr/>
    </dgm:pt>
    <dgm:pt modelId="{1C35CC5A-9B49-0D45-A908-15103DB412BF}" type="pres">
      <dgm:prSet presAssocID="{5ED03CC4-38A8-4553-8B45-300EBFE9F2E7}" presName="node" presStyleLbl="node1" presStyleIdx="0" presStyleCnt="6">
        <dgm:presLayoutVars>
          <dgm:bulletEnabled val="1"/>
        </dgm:presLayoutVars>
      </dgm:prSet>
      <dgm:spPr/>
    </dgm:pt>
    <dgm:pt modelId="{659C3528-2B78-514B-832A-E5D27FE155E2}" type="pres">
      <dgm:prSet presAssocID="{AD489B00-7CFD-47A1-B710-717824115937}" presName="sibTrans" presStyleCnt="0"/>
      <dgm:spPr/>
    </dgm:pt>
    <dgm:pt modelId="{3E16479B-ECDC-7343-BAC4-37312CCFBBEE}" type="pres">
      <dgm:prSet presAssocID="{868C56FF-F839-4201-9297-B2BB770F9278}" presName="node" presStyleLbl="node1" presStyleIdx="1" presStyleCnt="6">
        <dgm:presLayoutVars>
          <dgm:bulletEnabled val="1"/>
        </dgm:presLayoutVars>
      </dgm:prSet>
      <dgm:spPr/>
    </dgm:pt>
    <dgm:pt modelId="{58BA358C-54B1-1240-ACB0-8AA21E1A25C8}" type="pres">
      <dgm:prSet presAssocID="{96EF205E-875B-473A-AF01-C998DE969820}" presName="sibTrans" presStyleCnt="0"/>
      <dgm:spPr/>
    </dgm:pt>
    <dgm:pt modelId="{F8DB8B3E-4532-A241-87B0-F787A53E0476}" type="pres">
      <dgm:prSet presAssocID="{57032ACB-734E-4ADF-AC85-44E513AC4CB5}" presName="node" presStyleLbl="node1" presStyleIdx="2" presStyleCnt="6">
        <dgm:presLayoutVars>
          <dgm:bulletEnabled val="1"/>
        </dgm:presLayoutVars>
      </dgm:prSet>
      <dgm:spPr/>
    </dgm:pt>
    <dgm:pt modelId="{886327DA-C3A5-E84D-9FA4-70892A2D1635}" type="pres">
      <dgm:prSet presAssocID="{A3F86848-A64E-4536-A01F-DBEF45B90F2E}" presName="sibTrans" presStyleCnt="0"/>
      <dgm:spPr/>
    </dgm:pt>
    <dgm:pt modelId="{FCF67391-8824-F645-A35E-445D62A7148B}" type="pres">
      <dgm:prSet presAssocID="{27125E30-9A52-498D-8817-45BF4A7DF1A6}" presName="node" presStyleLbl="node1" presStyleIdx="3" presStyleCnt="6">
        <dgm:presLayoutVars>
          <dgm:bulletEnabled val="1"/>
        </dgm:presLayoutVars>
      </dgm:prSet>
      <dgm:spPr/>
    </dgm:pt>
    <dgm:pt modelId="{5F92B6A8-E34A-784D-8438-A815EE32ECA5}" type="pres">
      <dgm:prSet presAssocID="{079CBE20-2D84-4DD3-B09D-FB1F267C54B4}" presName="sibTrans" presStyleCnt="0"/>
      <dgm:spPr/>
    </dgm:pt>
    <dgm:pt modelId="{F132E7EC-D72D-0240-83A2-1B15509CD32C}" type="pres">
      <dgm:prSet presAssocID="{39ED917F-9B1E-4B70-9396-6C67038E3BE9}" presName="node" presStyleLbl="node1" presStyleIdx="4" presStyleCnt="6">
        <dgm:presLayoutVars>
          <dgm:bulletEnabled val="1"/>
        </dgm:presLayoutVars>
      </dgm:prSet>
      <dgm:spPr/>
    </dgm:pt>
    <dgm:pt modelId="{3EC018AF-F06A-1B47-AFB7-8D95D653CD13}" type="pres">
      <dgm:prSet presAssocID="{06E566CB-C24E-48FF-BD16-94AF976050C4}" presName="sibTrans" presStyleCnt="0"/>
      <dgm:spPr/>
    </dgm:pt>
    <dgm:pt modelId="{86A18A38-E952-ED4A-BCEB-CEC4DB301307}" type="pres">
      <dgm:prSet presAssocID="{F5297FF9-F10C-434B-852F-799D15D3CA66}" presName="node" presStyleLbl="node1" presStyleIdx="5" presStyleCnt="6">
        <dgm:presLayoutVars>
          <dgm:bulletEnabled val="1"/>
        </dgm:presLayoutVars>
      </dgm:prSet>
      <dgm:spPr/>
    </dgm:pt>
  </dgm:ptLst>
  <dgm:cxnLst>
    <dgm:cxn modelId="{07D7C905-D0C7-45FA-A7BB-AC21E98E9223}" srcId="{BB4CB42F-7F8A-4EAA-BC10-CA1928116545}" destId="{57032ACB-734E-4ADF-AC85-44E513AC4CB5}" srcOrd="2" destOrd="0" parTransId="{4999CF09-A8DB-4E67-B83E-AEE8D8105255}" sibTransId="{A3F86848-A64E-4536-A01F-DBEF45B90F2E}"/>
    <dgm:cxn modelId="{858AF50F-8D81-4D8D-B126-B9934FC25AB3}" srcId="{BB4CB42F-7F8A-4EAA-BC10-CA1928116545}" destId="{868C56FF-F839-4201-9297-B2BB770F9278}" srcOrd="1" destOrd="0" parTransId="{F2B2FC42-7D6C-47E4-A894-C54E981F4878}" sibTransId="{96EF205E-875B-473A-AF01-C998DE969820}"/>
    <dgm:cxn modelId="{7F210B10-E81A-4C91-8DAC-C26EE27CAF50}" srcId="{BB4CB42F-7F8A-4EAA-BC10-CA1928116545}" destId="{5ED03CC4-38A8-4553-8B45-300EBFE9F2E7}" srcOrd="0" destOrd="0" parTransId="{E340004F-2E97-4B2D-9576-26C81C77E807}" sibTransId="{AD489B00-7CFD-47A1-B710-717824115937}"/>
    <dgm:cxn modelId="{15E2221B-FC33-604C-8C75-2CB820C69B69}" type="presOf" srcId="{5ED03CC4-38A8-4553-8B45-300EBFE9F2E7}" destId="{1C35CC5A-9B49-0D45-A908-15103DB412BF}" srcOrd="0" destOrd="0" presId="urn:microsoft.com/office/officeart/2005/8/layout/default"/>
    <dgm:cxn modelId="{E5F9502A-FBAD-417A-BA0D-0ABC74FB078B}" srcId="{BB4CB42F-7F8A-4EAA-BC10-CA1928116545}" destId="{F5297FF9-F10C-434B-852F-799D15D3CA66}" srcOrd="5" destOrd="0" parTransId="{4F045422-BA7D-404B-B403-D406945F8B09}" sibTransId="{9D74E3C4-E7DD-4AFB-9B86-128C66CB5F8F}"/>
    <dgm:cxn modelId="{9EEB243E-24E4-E843-AF0C-CA3F2AE94E3D}" type="presOf" srcId="{39ED917F-9B1E-4B70-9396-6C67038E3BE9}" destId="{F132E7EC-D72D-0240-83A2-1B15509CD32C}" srcOrd="0" destOrd="0" presId="urn:microsoft.com/office/officeart/2005/8/layout/default"/>
    <dgm:cxn modelId="{6B59F447-2CAB-9745-9832-0C971ACA2353}" type="presOf" srcId="{F5297FF9-F10C-434B-852F-799D15D3CA66}" destId="{86A18A38-E952-ED4A-BCEB-CEC4DB301307}" srcOrd="0" destOrd="0" presId="urn:microsoft.com/office/officeart/2005/8/layout/default"/>
    <dgm:cxn modelId="{CAFA084A-67A0-4678-AB05-CA6EA77EA6AD}" srcId="{BB4CB42F-7F8A-4EAA-BC10-CA1928116545}" destId="{39ED917F-9B1E-4B70-9396-6C67038E3BE9}" srcOrd="4" destOrd="0" parTransId="{A8F47511-9D92-4CEA-BD93-C429F2F67C4C}" sibTransId="{06E566CB-C24E-48FF-BD16-94AF976050C4}"/>
    <dgm:cxn modelId="{D9FB8689-B042-9D48-AD0D-272F98C0B051}" type="presOf" srcId="{868C56FF-F839-4201-9297-B2BB770F9278}" destId="{3E16479B-ECDC-7343-BAC4-37312CCFBBEE}" srcOrd="0" destOrd="0" presId="urn:microsoft.com/office/officeart/2005/8/layout/default"/>
    <dgm:cxn modelId="{4D5312B3-7961-3247-87B2-36D6A1E8D41F}" type="presOf" srcId="{27125E30-9A52-498D-8817-45BF4A7DF1A6}" destId="{FCF67391-8824-F645-A35E-445D62A7148B}" srcOrd="0" destOrd="0" presId="urn:microsoft.com/office/officeart/2005/8/layout/default"/>
    <dgm:cxn modelId="{0ECE92B7-7870-E140-A3FC-FD50275080CE}" type="presOf" srcId="{BB4CB42F-7F8A-4EAA-BC10-CA1928116545}" destId="{1AE2B287-BB6F-7049-8993-B3ADAC29C5EE}" srcOrd="0" destOrd="0" presId="urn:microsoft.com/office/officeart/2005/8/layout/default"/>
    <dgm:cxn modelId="{823AEECD-D686-9D4E-84C1-793F70051CE5}" type="presOf" srcId="{57032ACB-734E-4ADF-AC85-44E513AC4CB5}" destId="{F8DB8B3E-4532-A241-87B0-F787A53E0476}" srcOrd="0" destOrd="0" presId="urn:microsoft.com/office/officeart/2005/8/layout/default"/>
    <dgm:cxn modelId="{0FD47DFC-FCCA-463B-8BAC-766E4062BA0D}" srcId="{BB4CB42F-7F8A-4EAA-BC10-CA1928116545}" destId="{27125E30-9A52-498D-8817-45BF4A7DF1A6}" srcOrd="3" destOrd="0" parTransId="{FF1C1067-9040-47B9-84BB-A3C3952B0044}" sibTransId="{079CBE20-2D84-4DD3-B09D-FB1F267C54B4}"/>
    <dgm:cxn modelId="{285391A2-C122-7046-9770-4CA9E30516F0}" type="presParOf" srcId="{1AE2B287-BB6F-7049-8993-B3ADAC29C5EE}" destId="{1C35CC5A-9B49-0D45-A908-15103DB412BF}" srcOrd="0" destOrd="0" presId="urn:microsoft.com/office/officeart/2005/8/layout/default"/>
    <dgm:cxn modelId="{C0032A6A-299F-274F-997A-2E7E26CB17E9}" type="presParOf" srcId="{1AE2B287-BB6F-7049-8993-B3ADAC29C5EE}" destId="{659C3528-2B78-514B-832A-E5D27FE155E2}" srcOrd="1" destOrd="0" presId="urn:microsoft.com/office/officeart/2005/8/layout/default"/>
    <dgm:cxn modelId="{F0C22AFB-C179-5549-8A1D-C47F53B8230F}" type="presParOf" srcId="{1AE2B287-BB6F-7049-8993-B3ADAC29C5EE}" destId="{3E16479B-ECDC-7343-BAC4-37312CCFBBEE}" srcOrd="2" destOrd="0" presId="urn:microsoft.com/office/officeart/2005/8/layout/default"/>
    <dgm:cxn modelId="{F9D794EC-3BAB-AB48-9EB5-9C904939FA29}" type="presParOf" srcId="{1AE2B287-BB6F-7049-8993-B3ADAC29C5EE}" destId="{58BA358C-54B1-1240-ACB0-8AA21E1A25C8}" srcOrd="3" destOrd="0" presId="urn:microsoft.com/office/officeart/2005/8/layout/default"/>
    <dgm:cxn modelId="{96462090-F940-804B-82AB-7CC27D18BBB2}" type="presParOf" srcId="{1AE2B287-BB6F-7049-8993-B3ADAC29C5EE}" destId="{F8DB8B3E-4532-A241-87B0-F787A53E0476}" srcOrd="4" destOrd="0" presId="urn:microsoft.com/office/officeart/2005/8/layout/default"/>
    <dgm:cxn modelId="{79A3B2AE-EFCD-6346-A4AF-FEC54D41D5F6}" type="presParOf" srcId="{1AE2B287-BB6F-7049-8993-B3ADAC29C5EE}" destId="{886327DA-C3A5-E84D-9FA4-70892A2D1635}" srcOrd="5" destOrd="0" presId="urn:microsoft.com/office/officeart/2005/8/layout/default"/>
    <dgm:cxn modelId="{46D93E14-0419-F54C-9B07-4D61E9DB696B}" type="presParOf" srcId="{1AE2B287-BB6F-7049-8993-B3ADAC29C5EE}" destId="{FCF67391-8824-F645-A35E-445D62A7148B}" srcOrd="6" destOrd="0" presId="urn:microsoft.com/office/officeart/2005/8/layout/default"/>
    <dgm:cxn modelId="{EEACDAE6-9105-B042-A9F8-6C380BE383CF}" type="presParOf" srcId="{1AE2B287-BB6F-7049-8993-B3ADAC29C5EE}" destId="{5F92B6A8-E34A-784D-8438-A815EE32ECA5}" srcOrd="7" destOrd="0" presId="urn:microsoft.com/office/officeart/2005/8/layout/default"/>
    <dgm:cxn modelId="{E2247721-CAEE-9647-A4F5-82A8206A1004}" type="presParOf" srcId="{1AE2B287-BB6F-7049-8993-B3ADAC29C5EE}" destId="{F132E7EC-D72D-0240-83A2-1B15509CD32C}" srcOrd="8" destOrd="0" presId="urn:microsoft.com/office/officeart/2005/8/layout/default"/>
    <dgm:cxn modelId="{FB558EDA-28D5-0A4F-A081-3BC601C6E223}" type="presParOf" srcId="{1AE2B287-BB6F-7049-8993-B3ADAC29C5EE}" destId="{3EC018AF-F06A-1B47-AFB7-8D95D653CD13}" srcOrd="9" destOrd="0" presId="urn:microsoft.com/office/officeart/2005/8/layout/default"/>
    <dgm:cxn modelId="{44AEF3E7-AE49-0049-99BD-56EA6D13E5FF}" type="presParOf" srcId="{1AE2B287-BB6F-7049-8993-B3ADAC29C5EE}" destId="{86A18A38-E952-ED4A-BCEB-CEC4DB30130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62FDC-58A4-654B-83B2-EF9EE1D796F4}">
      <dsp:nvSpPr>
        <dsp:cNvPr id="0" name=""/>
        <dsp:cNvSpPr/>
      </dsp:nvSpPr>
      <dsp:spPr>
        <a:xfrm>
          <a:off x="0" y="255374"/>
          <a:ext cx="6263640" cy="16204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CPR and AED.</a:t>
          </a:r>
        </a:p>
      </dsp:txBody>
      <dsp:txXfrm>
        <a:off x="79106" y="334480"/>
        <a:ext cx="6105428" cy="1462274"/>
      </dsp:txXfrm>
    </dsp:sp>
    <dsp:sp modelId="{2391D6FE-B6B8-7F47-A8C2-49563B1C6957}">
      <dsp:nvSpPr>
        <dsp:cNvPr id="0" name=""/>
        <dsp:cNvSpPr/>
      </dsp:nvSpPr>
      <dsp:spPr>
        <a:xfrm>
          <a:off x="0" y="1942100"/>
          <a:ext cx="6263640" cy="162048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Performed until higher level of care arrives.</a:t>
          </a:r>
        </a:p>
      </dsp:txBody>
      <dsp:txXfrm>
        <a:off x="79106" y="2021206"/>
        <a:ext cx="6105428" cy="1462274"/>
      </dsp:txXfrm>
    </dsp:sp>
    <dsp:sp modelId="{C99624BD-73F0-564F-A88B-155443906D1A}">
      <dsp:nvSpPr>
        <dsp:cNvPr id="0" name=""/>
        <dsp:cNvSpPr/>
      </dsp:nvSpPr>
      <dsp:spPr>
        <a:xfrm>
          <a:off x="0" y="3628827"/>
          <a:ext cx="6263640" cy="162048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“High-quality CPR gives the child or the infant the greatest chance of survival by providing circulation to the heart, brain, and other organs until return of spontaneous circulation (ROSC).” </a:t>
          </a:r>
        </a:p>
      </dsp:txBody>
      <dsp:txXfrm>
        <a:off x="79106" y="3707933"/>
        <a:ext cx="6105428" cy="14622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17596-6CB9-7444-9A02-44905DBCF3CB}">
      <dsp:nvSpPr>
        <dsp:cNvPr id="0" name=""/>
        <dsp:cNvSpPr/>
      </dsp:nvSpPr>
      <dsp:spPr>
        <a:xfrm>
          <a:off x="0" y="131335"/>
          <a:ext cx="6263640" cy="10069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u="sng" kern="1200"/>
            <a:t>RESPIRATORY COMPLICATIONS </a:t>
          </a:r>
          <a:r>
            <a:rPr lang="en-US" sz="1800" i="1" u="sng" kern="1200"/>
            <a:t>TYPICALLY IMPACT INFANTS AND CHILDREN</a:t>
          </a:r>
          <a:endParaRPr lang="en-US" sz="1800" kern="1200"/>
        </a:p>
      </dsp:txBody>
      <dsp:txXfrm>
        <a:off x="49154" y="180489"/>
        <a:ext cx="6165332" cy="908623"/>
      </dsp:txXfrm>
    </dsp:sp>
    <dsp:sp modelId="{862FA184-65BA-F840-A8C0-0AE5CE908B9E}">
      <dsp:nvSpPr>
        <dsp:cNvPr id="0" name=""/>
        <dsp:cNvSpPr/>
      </dsp:nvSpPr>
      <dsp:spPr>
        <a:xfrm>
          <a:off x="0" y="1190107"/>
          <a:ext cx="6263640" cy="1006931"/>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Oxygenation: The ability to provide oxygen to red cells.</a:t>
          </a:r>
        </a:p>
      </dsp:txBody>
      <dsp:txXfrm>
        <a:off x="49154" y="1239261"/>
        <a:ext cx="6165332" cy="908623"/>
      </dsp:txXfrm>
    </dsp:sp>
    <dsp:sp modelId="{6BC55F27-59A4-B545-B240-AC5B7EDFAFD9}">
      <dsp:nvSpPr>
        <dsp:cNvPr id="0" name=""/>
        <dsp:cNvSpPr/>
      </dsp:nvSpPr>
      <dsp:spPr>
        <a:xfrm>
          <a:off x="0" y="2248878"/>
          <a:ext cx="6263640" cy="1006931"/>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Ventilation: The ability to exchange oxygen for carbon dioxide.</a:t>
          </a:r>
        </a:p>
      </dsp:txBody>
      <dsp:txXfrm>
        <a:off x="49154" y="2298032"/>
        <a:ext cx="6165332" cy="908623"/>
      </dsp:txXfrm>
    </dsp:sp>
    <dsp:sp modelId="{494DDA2B-4A7B-5B44-886A-6CD4B6DB94A9}">
      <dsp:nvSpPr>
        <dsp:cNvPr id="0" name=""/>
        <dsp:cNvSpPr/>
      </dsp:nvSpPr>
      <dsp:spPr>
        <a:xfrm>
          <a:off x="0" y="3307649"/>
          <a:ext cx="6263640" cy="1006931"/>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Respiratory Distress: When the person cannot ventilate.</a:t>
          </a:r>
        </a:p>
      </dsp:txBody>
      <dsp:txXfrm>
        <a:off x="49154" y="3356803"/>
        <a:ext cx="6165332" cy="908623"/>
      </dsp:txXfrm>
    </dsp:sp>
    <dsp:sp modelId="{28CE96EA-C3F7-6E4F-8B3C-13FA75E3AC0B}">
      <dsp:nvSpPr>
        <dsp:cNvPr id="0" name=""/>
        <dsp:cNvSpPr/>
      </dsp:nvSpPr>
      <dsp:spPr>
        <a:xfrm>
          <a:off x="0" y="4366420"/>
          <a:ext cx="6263640" cy="100693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 its simplest form, </a:t>
          </a:r>
          <a:r>
            <a:rPr lang="en-US" sz="1800" b="1" kern="1200"/>
            <a:t>respiratory distress </a:t>
          </a:r>
          <a:r>
            <a:rPr lang="en-US" sz="1800" kern="1200"/>
            <a:t>is a condition in which pulmonary activity is insufficient to bring oxygen to and to remove carbon dioxide from the blood.” </a:t>
          </a:r>
        </a:p>
      </dsp:txBody>
      <dsp:txXfrm>
        <a:off x="49154" y="4415574"/>
        <a:ext cx="6165332" cy="9086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726CF-DE5A-E24A-B6BC-46248582F253}">
      <dsp:nvSpPr>
        <dsp:cNvPr id="0" name=""/>
        <dsp:cNvSpPr/>
      </dsp:nvSpPr>
      <dsp:spPr>
        <a:xfrm>
          <a:off x="0" y="227304"/>
          <a:ext cx="6263640" cy="95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Infection: epiglottitis, croup, bacterial tracheitis, retropharyngeal abscess, mononucleosis</a:t>
          </a:r>
        </a:p>
      </dsp:txBody>
      <dsp:txXfrm>
        <a:off x="46606" y="273910"/>
        <a:ext cx="6170428" cy="861507"/>
      </dsp:txXfrm>
    </dsp:sp>
    <dsp:sp modelId="{6436E555-D697-4C41-9C64-1E1CDE69D564}">
      <dsp:nvSpPr>
        <dsp:cNvPr id="0" name=""/>
        <dsp:cNvSpPr/>
      </dsp:nvSpPr>
      <dsp:spPr>
        <a:xfrm>
          <a:off x="0" y="1251144"/>
          <a:ext cx="6263640" cy="95471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Foreign body</a:t>
          </a:r>
        </a:p>
      </dsp:txBody>
      <dsp:txXfrm>
        <a:off x="46606" y="1297750"/>
        <a:ext cx="6170428" cy="861507"/>
      </dsp:txXfrm>
    </dsp:sp>
    <dsp:sp modelId="{BBC71604-202C-1B47-A58E-76448C659E59}">
      <dsp:nvSpPr>
        <dsp:cNvPr id="0" name=""/>
        <dsp:cNvSpPr/>
      </dsp:nvSpPr>
      <dsp:spPr>
        <a:xfrm>
          <a:off x="0" y="2274984"/>
          <a:ext cx="6263640" cy="95471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Trauma</a:t>
          </a:r>
        </a:p>
      </dsp:txBody>
      <dsp:txXfrm>
        <a:off x="46606" y="2321590"/>
        <a:ext cx="6170428" cy="861507"/>
      </dsp:txXfrm>
    </dsp:sp>
    <dsp:sp modelId="{647489D8-8DDC-5E48-921D-EFC2AFD01CB7}">
      <dsp:nvSpPr>
        <dsp:cNvPr id="0" name=""/>
        <dsp:cNvSpPr/>
      </dsp:nvSpPr>
      <dsp:spPr>
        <a:xfrm>
          <a:off x="0" y="3298824"/>
          <a:ext cx="6263640" cy="95471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Burns</a:t>
          </a:r>
        </a:p>
      </dsp:txBody>
      <dsp:txXfrm>
        <a:off x="46606" y="3345430"/>
        <a:ext cx="6170428" cy="861507"/>
      </dsp:txXfrm>
    </dsp:sp>
    <dsp:sp modelId="{9EB7E31D-C8AA-2347-B89B-B14470F38FAB}">
      <dsp:nvSpPr>
        <dsp:cNvPr id="0" name=""/>
        <dsp:cNvSpPr/>
      </dsp:nvSpPr>
      <dsp:spPr>
        <a:xfrm>
          <a:off x="0" y="4322664"/>
          <a:ext cx="6263640" cy="954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Angioedema/anaphylaxis</a:t>
          </a:r>
        </a:p>
      </dsp:txBody>
      <dsp:txXfrm>
        <a:off x="46606" y="4369270"/>
        <a:ext cx="6170428" cy="8615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5554E-DF99-BA4C-B098-B2877F60872F}">
      <dsp:nvSpPr>
        <dsp:cNvPr id="0" name=""/>
        <dsp:cNvSpPr/>
      </dsp:nvSpPr>
      <dsp:spPr>
        <a:xfrm>
          <a:off x="0" y="416911"/>
          <a:ext cx="6263640" cy="755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The group A streptococcus (GAS) causes a wide diversity of clinical disease in humans</a:t>
          </a:r>
          <a:endParaRPr lang="en-US" sz="1900" kern="1200"/>
        </a:p>
      </dsp:txBody>
      <dsp:txXfrm>
        <a:off x="36896" y="453807"/>
        <a:ext cx="6189848" cy="682028"/>
      </dsp:txXfrm>
    </dsp:sp>
    <dsp:sp modelId="{5D4A9EC0-12E7-8B4B-9D06-C10C7D5B8504}">
      <dsp:nvSpPr>
        <dsp:cNvPr id="0" name=""/>
        <dsp:cNvSpPr/>
      </dsp:nvSpPr>
      <dsp:spPr>
        <a:xfrm>
          <a:off x="0" y="1172731"/>
          <a:ext cx="6263640"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a:t>pharyngitis and impetigo, </a:t>
          </a:r>
          <a:endParaRPr lang="en-US" sz="1500" kern="1200"/>
        </a:p>
        <a:p>
          <a:pPr marL="114300" lvl="1" indent="-114300" algn="l" defTabSz="666750">
            <a:lnSpc>
              <a:spcPct val="90000"/>
            </a:lnSpc>
            <a:spcBef>
              <a:spcPct val="0"/>
            </a:spcBef>
            <a:spcAft>
              <a:spcPct val="20000"/>
            </a:spcAft>
            <a:buChar char="•"/>
          </a:pPr>
          <a:r>
            <a:rPr lang="en-US" sz="1500" b="0" i="0" kern="1200"/>
            <a:t>post-streptococcal sequelae, such as acute rheumatic fever and acute glomerulonephritis, to invasive infections. </a:t>
          </a:r>
          <a:endParaRPr lang="en-US" sz="1500" kern="1200"/>
        </a:p>
      </dsp:txBody>
      <dsp:txXfrm>
        <a:off x="0" y="1172731"/>
        <a:ext cx="6263640" cy="727605"/>
      </dsp:txXfrm>
    </dsp:sp>
    <dsp:sp modelId="{3A3F0364-B6DC-AE47-A55E-BDF11A91FF13}">
      <dsp:nvSpPr>
        <dsp:cNvPr id="0" name=""/>
        <dsp:cNvSpPr/>
      </dsp:nvSpPr>
      <dsp:spPr>
        <a:xfrm>
          <a:off x="0" y="1900336"/>
          <a:ext cx="6263640" cy="7558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The definition of an invasive infection is one in which GAS infects a normally sterile site. </a:t>
          </a:r>
          <a:endParaRPr lang="en-US" sz="1900" kern="1200"/>
        </a:p>
      </dsp:txBody>
      <dsp:txXfrm>
        <a:off x="36896" y="1937232"/>
        <a:ext cx="6189848" cy="682028"/>
      </dsp:txXfrm>
    </dsp:sp>
    <dsp:sp modelId="{923AD475-17D9-094E-83A2-32585525D6F2}">
      <dsp:nvSpPr>
        <dsp:cNvPr id="0" name=""/>
        <dsp:cNvSpPr/>
      </dsp:nvSpPr>
      <dsp:spPr>
        <a:xfrm>
          <a:off x="0" y="2710876"/>
          <a:ext cx="6263640" cy="7558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Invasive infections have a fatality rate, especially when associated with streptococcal toxic shock syndrome (STSS).</a:t>
          </a:r>
          <a:endParaRPr lang="en-US" sz="1900" kern="1200"/>
        </a:p>
      </dsp:txBody>
      <dsp:txXfrm>
        <a:off x="36896" y="2747772"/>
        <a:ext cx="6189848" cy="682028"/>
      </dsp:txXfrm>
    </dsp:sp>
    <dsp:sp modelId="{68678AB9-3269-1A47-8EC7-1307E0F23311}">
      <dsp:nvSpPr>
        <dsp:cNvPr id="0" name=""/>
        <dsp:cNvSpPr/>
      </dsp:nvSpPr>
      <dsp:spPr>
        <a:xfrm>
          <a:off x="0" y="3521416"/>
          <a:ext cx="6263640" cy="7558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NEED TO BE PICKED UP EARLY!</a:t>
          </a:r>
        </a:p>
      </dsp:txBody>
      <dsp:txXfrm>
        <a:off x="36896" y="3558312"/>
        <a:ext cx="6189848" cy="682028"/>
      </dsp:txXfrm>
    </dsp:sp>
    <dsp:sp modelId="{01E441B8-2673-0F4B-8FC6-7460F10E1606}">
      <dsp:nvSpPr>
        <dsp:cNvPr id="0" name=""/>
        <dsp:cNvSpPr/>
      </dsp:nvSpPr>
      <dsp:spPr>
        <a:xfrm>
          <a:off x="0" y="4331956"/>
          <a:ext cx="6263640" cy="755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a:t>https://www.ncbi.nlm.nih.gov/pmc/articles/PMC7100837/</a:t>
          </a:r>
          <a:endParaRPr lang="en-US" sz="1900" kern="1200"/>
        </a:p>
      </dsp:txBody>
      <dsp:txXfrm>
        <a:off x="36896" y="4368852"/>
        <a:ext cx="6189848" cy="6820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2D867-2363-F844-8DA2-7FB9F65B68F0}">
      <dsp:nvSpPr>
        <dsp:cNvPr id="0" name=""/>
        <dsp:cNvSpPr/>
      </dsp:nvSpPr>
      <dsp:spPr>
        <a:xfrm>
          <a:off x="0" y="61824"/>
          <a:ext cx="6263640" cy="17341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Swelling to the epiglottis causing obstruction above the vocal cords.</a:t>
          </a:r>
        </a:p>
      </dsp:txBody>
      <dsp:txXfrm>
        <a:off x="84655" y="146479"/>
        <a:ext cx="6094330" cy="1564849"/>
      </dsp:txXfrm>
    </dsp:sp>
    <dsp:sp modelId="{7AB30FD4-BD7D-2549-AC80-E5A1C4E98C6D}">
      <dsp:nvSpPr>
        <dsp:cNvPr id="0" name=""/>
        <dsp:cNvSpPr/>
      </dsp:nvSpPr>
      <dsp:spPr>
        <a:xfrm>
          <a:off x="0" y="1885264"/>
          <a:ext cx="6263640" cy="173415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Typically has a very rapid onset</a:t>
          </a:r>
        </a:p>
      </dsp:txBody>
      <dsp:txXfrm>
        <a:off x="84655" y="1969919"/>
        <a:ext cx="6094330" cy="1564849"/>
      </dsp:txXfrm>
    </dsp:sp>
    <dsp:sp modelId="{E5261C1D-9D9B-244A-9BC2-6FB628E87A08}">
      <dsp:nvSpPr>
        <dsp:cNvPr id="0" name=""/>
        <dsp:cNvSpPr/>
      </dsp:nvSpPr>
      <dsp:spPr>
        <a:xfrm>
          <a:off x="0" y="3708703"/>
          <a:ext cx="6263640" cy="17341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Has had a major decline since the advent of the Haemophilus Influenza Type B Vaccine</a:t>
          </a:r>
        </a:p>
      </dsp:txBody>
      <dsp:txXfrm>
        <a:off x="84655" y="3793358"/>
        <a:ext cx="6094330" cy="15648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856F6-1273-4942-9669-C7CB923CC4F6}">
      <dsp:nvSpPr>
        <dsp:cNvPr id="0" name=""/>
        <dsp:cNvSpPr/>
      </dsp:nvSpPr>
      <dsp:spPr>
        <a:xfrm>
          <a:off x="0" y="343294"/>
          <a:ext cx="7559504" cy="17913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Bacterial infection of the trachea</a:t>
          </a:r>
        </a:p>
      </dsp:txBody>
      <dsp:txXfrm>
        <a:off x="87447" y="430741"/>
        <a:ext cx="7384610" cy="1616462"/>
      </dsp:txXfrm>
    </dsp:sp>
    <dsp:sp modelId="{6C1E996C-DA65-D346-927A-553E136AE771}">
      <dsp:nvSpPr>
        <dsp:cNvPr id="0" name=""/>
        <dsp:cNvSpPr/>
      </dsp:nvSpPr>
      <dsp:spPr>
        <a:xfrm>
          <a:off x="0" y="2246970"/>
          <a:ext cx="7559504" cy="179135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Generally associated with severe difficulty breathing and high fevers</a:t>
          </a:r>
        </a:p>
      </dsp:txBody>
      <dsp:txXfrm>
        <a:off x="87447" y="2334417"/>
        <a:ext cx="7384610" cy="1616462"/>
      </dsp:txXfrm>
    </dsp:sp>
    <dsp:sp modelId="{AC855E39-8821-524D-8E6A-30D8993D56A9}">
      <dsp:nvSpPr>
        <dsp:cNvPr id="0" name=""/>
        <dsp:cNvSpPr/>
      </dsp:nvSpPr>
      <dsp:spPr>
        <a:xfrm>
          <a:off x="0" y="4150646"/>
          <a:ext cx="7559504" cy="179135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Typically occurs in children older than the </a:t>
          </a:r>
          <a:r>
            <a:rPr lang="ja-JP" sz="3900" kern="1200"/>
            <a:t>“</a:t>
          </a:r>
          <a:r>
            <a:rPr lang="en-US" sz="3900" kern="1200"/>
            <a:t>croupers</a:t>
          </a:r>
          <a:r>
            <a:rPr lang="ja-JP" sz="3900" kern="1200"/>
            <a:t>”</a:t>
          </a:r>
          <a:endParaRPr lang="en-US" sz="3900" kern="1200"/>
        </a:p>
      </dsp:txBody>
      <dsp:txXfrm>
        <a:off x="87447" y="4238093"/>
        <a:ext cx="7384610" cy="16164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4A2A7-6FCE-F147-818A-561600F90E7C}">
      <dsp:nvSpPr>
        <dsp:cNvPr id="0" name=""/>
        <dsp:cNvSpPr/>
      </dsp:nvSpPr>
      <dsp:spPr>
        <a:xfrm>
          <a:off x="0" y="581993"/>
          <a:ext cx="6263640" cy="11907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83184" rIns="48612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Most common under the age of 2</a:t>
          </a:r>
        </a:p>
      </dsp:txBody>
      <dsp:txXfrm>
        <a:off x="0" y="581993"/>
        <a:ext cx="6263640" cy="1190700"/>
      </dsp:txXfrm>
    </dsp:sp>
    <dsp:sp modelId="{89EEC31A-B34A-954C-AF52-9A8C3042A980}">
      <dsp:nvSpPr>
        <dsp:cNvPr id="0" name=""/>
        <dsp:cNvSpPr/>
      </dsp:nvSpPr>
      <dsp:spPr>
        <a:xfrm>
          <a:off x="313182" y="168713"/>
          <a:ext cx="4384548" cy="826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244600">
            <a:lnSpc>
              <a:spcPct val="90000"/>
            </a:lnSpc>
            <a:spcBef>
              <a:spcPct val="0"/>
            </a:spcBef>
            <a:spcAft>
              <a:spcPct val="35000"/>
            </a:spcAft>
            <a:buNone/>
          </a:pPr>
          <a:r>
            <a:rPr lang="en-US" sz="2800" kern="1200"/>
            <a:t>Common in young kids</a:t>
          </a:r>
        </a:p>
      </dsp:txBody>
      <dsp:txXfrm>
        <a:off x="353531" y="209062"/>
        <a:ext cx="4303850" cy="745862"/>
      </dsp:txXfrm>
    </dsp:sp>
    <dsp:sp modelId="{F4FF2460-AFFE-9248-9B63-A46DF96EA2CA}">
      <dsp:nvSpPr>
        <dsp:cNvPr id="0" name=""/>
        <dsp:cNvSpPr/>
      </dsp:nvSpPr>
      <dsp:spPr>
        <a:xfrm>
          <a:off x="0" y="2337173"/>
          <a:ext cx="6263640" cy="2998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83184" rIns="48612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RSV (most common 30%)</a:t>
          </a:r>
        </a:p>
        <a:p>
          <a:pPr marL="285750" lvl="1" indent="-285750" algn="l" defTabSz="1244600">
            <a:lnSpc>
              <a:spcPct val="90000"/>
            </a:lnSpc>
            <a:spcBef>
              <a:spcPct val="0"/>
            </a:spcBef>
            <a:spcAft>
              <a:spcPct val="15000"/>
            </a:spcAft>
            <a:buChar char="•"/>
          </a:pPr>
          <a:r>
            <a:rPr lang="en-US" sz="2800" kern="1200"/>
            <a:t>Human Metapneumovirus</a:t>
          </a:r>
        </a:p>
        <a:p>
          <a:pPr marL="285750" lvl="1" indent="-285750" algn="l" defTabSz="1244600">
            <a:lnSpc>
              <a:spcPct val="90000"/>
            </a:lnSpc>
            <a:spcBef>
              <a:spcPct val="0"/>
            </a:spcBef>
            <a:spcAft>
              <a:spcPct val="15000"/>
            </a:spcAft>
            <a:buChar char="•"/>
          </a:pPr>
          <a:r>
            <a:rPr lang="en-US" sz="2800" kern="1200"/>
            <a:t>Coronavirus</a:t>
          </a:r>
        </a:p>
        <a:p>
          <a:pPr marL="285750" lvl="1" indent="-285750" algn="l" defTabSz="1244600">
            <a:lnSpc>
              <a:spcPct val="90000"/>
            </a:lnSpc>
            <a:spcBef>
              <a:spcPct val="0"/>
            </a:spcBef>
            <a:spcAft>
              <a:spcPct val="15000"/>
            </a:spcAft>
            <a:buChar char="•"/>
          </a:pPr>
          <a:r>
            <a:rPr lang="en-US" sz="2800" kern="1200"/>
            <a:t>Parainfluenza Virus</a:t>
          </a:r>
        </a:p>
        <a:p>
          <a:pPr marL="285750" lvl="1" indent="-285750" algn="l" defTabSz="1244600">
            <a:lnSpc>
              <a:spcPct val="90000"/>
            </a:lnSpc>
            <a:spcBef>
              <a:spcPct val="0"/>
            </a:spcBef>
            <a:spcAft>
              <a:spcPct val="15000"/>
            </a:spcAft>
            <a:buChar char="•"/>
          </a:pPr>
          <a:r>
            <a:rPr lang="en-US" sz="2800" kern="1200"/>
            <a:t>Human Rhinovirus</a:t>
          </a:r>
        </a:p>
      </dsp:txBody>
      <dsp:txXfrm>
        <a:off x="0" y="2337173"/>
        <a:ext cx="6263640" cy="2998800"/>
      </dsp:txXfrm>
    </dsp:sp>
    <dsp:sp modelId="{D65C5EAE-C917-EF4E-85DA-500FFDAC1E8C}">
      <dsp:nvSpPr>
        <dsp:cNvPr id="0" name=""/>
        <dsp:cNvSpPr/>
      </dsp:nvSpPr>
      <dsp:spPr>
        <a:xfrm>
          <a:off x="313182" y="1923894"/>
          <a:ext cx="4384548" cy="8265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244600">
            <a:lnSpc>
              <a:spcPct val="90000"/>
            </a:lnSpc>
            <a:spcBef>
              <a:spcPct val="0"/>
            </a:spcBef>
            <a:spcAft>
              <a:spcPct val="35000"/>
            </a:spcAft>
            <a:buNone/>
          </a:pPr>
          <a:r>
            <a:rPr lang="en-US" sz="2800" kern="1200"/>
            <a:t>Caused by viruses</a:t>
          </a:r>
        </a:p>
      </dsp:txBody>
      <dsp:txXfrm>
        <a:off x="353531" y="1964243"/>
        <a:ext cx="4303850" cy="7458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5E2E3-6002-044E-8D5E-8118A0EDFC66}">
      <dsp:nvSpPr>
        <dsp:cNvPr id="0" name=""/>
        <dsp:cNvSpPr/>
      </dsp:nvSpPr>
      <dsp:spPr>
        <a:xfrm>
          <a:off x="0" y="49805"/>
          <a:ext cx="6489509" cy="13127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Upper (nose &amp; throat) and Lower airway (bronchioles) get plugged up</a:t>
          </a:r>
        </a:p>
      </dsp:txBody>
      <dsp:txXfrm>
        <a:off x="64083" y="113888"/>
        <a:ext cx="6361343" cy="1184574"/>
      </dsp:txXfrm>
    </dsp:sp>
    <dsp:sp modelId="{33CB8CFC-6FBA-9746-97D7-4C2C44D506BD}">
      <dsp:nvSpPr>
        <dsp:cNvPr id="0" name=""/>
        <dsp:cNvSpPr/>
      </dsp:nvSpPr>
      <dsp:spPr>
        <a:xfrm>
          <a:off x="0" y="1362545"/>
          <a:ext cx="6489509" cy="252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04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Large amount of mucous production clog the air passages</a:t>
          </a:r>
        </a:p>
        <a:p>
          <a:pPr marL="228600" lvl="1" indent="-228600" algn="l" defTabSz="1155700">
            <a:lnSpc>
              <a:spcPct val="90000"/>
            </a:lnSpc>
            <a:spcBef>
              <a:spcPct val="0"/>
            </a:spcBef>
            <a:spcAft>
              <a:spcPct val="20000"/>
            </a:spcAft>
            <a:buChar char="•"/>
          </a:pPr>
          <a:r>
            <a:rPr lang="en-US" sz="2600" kern="1200"/>
            <a:t>Air gets trapped</a:t>
          </a:r>
        </a:p>
        <a:p>
          <a:pPr marL="228600" lvl="1" indent="-228600" algn="l" defTabSz="1155700">
            <a:lnSpc>
              <a:spcPct val="90000"/>
            </a:lnSpc>
            <a:spcBef>
              <a:spcPct val="0"/>
            </a:spcBef>
            <a:spcAft>
              <a:spcPct val="20000"/>
            </a:spcAft>
            <a:buChar char="•"/>
          </a:pPr>
          <a:r>
            <a:rPr lang="en-US" sz="2600" kern="1200"/>
            <a:t>Diminished  air exchange (ventilation)</a:t>
          </a:r>
        </a:p>
        <a:p>
          <a:pPr marL="228600" lvl="1" indent="-228600" algn="l" defTabSz="1155700">
            <a:lnSpc>
              <a:spcPct val="90000"/>
            </a:lnSpc>
            <a:spcBef>
              <a:spcPct val="0"/>
            </a:spcBef>
            <a:spcAft>
              <a:spcPct val="20000"/>
            </a:spcAft>
            <a:buChar char="•"/>
          </a:pPr>
          <a:r>
            <a:rPr lang="en-US" sz="2600" kern="1200"/>
            <a:t>Patches of the lungs collapse and don’t function (atelectasis)</a:t>
          </a:r>
        </a:p>
      </dsp:txBody>
      <dsp:txXfrm>
        <a:off x="0" y="1362545"/>
        <a:ext cx="6489509" cy="2527470"/>
      </dsp:txXfrm>
    </dsp:sp>
    <dsp:sp modelId="{7D4FBEAF-91C6-DF46-94C6-7CF68273E396}">
      <dsp:nvSpPr>
        <dsp:cNvPr id="0" name=""/>
        <dsp:cNvSpPr/>
      </dsp:nvSpPr>
      <dsp:spPr>
        <a:xfrm>
          <a:off x="0" y="3890015"/>
          <a:ext cx="6489509" cy="13127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Can be mild to severe</a:t>
          </a:r>
        </a:p>
      </dsp:txBody>
      <dsp:txXfrm>
        <a:off x="64083" y="3954098"/>
        <a:ext cx="6361343" cy="118457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D26DA-2BBE-2041-A31D-DB150CEFE1ED}">
      <dsp:nvSpPr>
        <dsp:cNvPr id="0" name=""/>
        <dsp:cNvSpPr/>
      </dsp:nvSpPr>
      <dsp:spPr>
        <a:xfrm>
          <a:off x="0" y="112167"/>
          <a:ext cx="6263640" cy="7137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TREATMENT: SYMPTOMATIC CARE</a:t>
          </a:r>
        </a:p>
      </dsp:txBody>
      <dsp:txXfrm>
        <a:off x="34841" y="147008"/>
        <a:ext cx="6193958" cy="644040"/>
      </dsp:txXfrm>
    </dsp:sp>
    <dsp:sp modelId="{6AB30146-040B-A640-880F-C3FBD908BC12}">
      <dsp:nvSpPr>
        <dsp:cNvPr id="0" name=""/>
        <dsp:cNvSpPr/>
      </dsp:nvSpPr>
      <dsp:spPr>
        <a:xfrm>
          <a:off x="0" y="840275"/>
          <a:ext cx="6263640" cy="81507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SUCTION, SUCTION, SUCTION………….</a:t>
          </a:r>
        </a:p>
      </dsp:txBody>
      <dsp:txXfrm>
        <a:off x="39789" y="880064"/>
        <a:ext cx="6184062" cy="735500"/>
      </dsp:txXfrm>
    </dsp:sp>
    <dsp:sp modelId="{CC9213F0-33D6-594E-8A94-CD582B6B192B}">
      <dsp:nvSpPr>
        <dsp:cNvPr id="0" name=""/>
        <dsp:cNvSpPr/>
      </dsp:nvSpPr>
      <dsp:spPr>
        <a:xfrm>
          <a:off x="0" y="1669740"/>
          <a:ext cx="6263640" cy="713722"/>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Humidified Oxygen</a:t>
          </a:r>
        </a:p>
      </dsp:txBody>
      <dsp:txXfrm>
        <a:off x="34841" y="1704581"/>
        <a:ext cx="6193958" cy="644040"/>
      </dsp:txXfrm>
    </dsp:sp>
    <dsp:sp modelId="{0843D27C-C589-2B45-976E-23D75596C1D1}">
      <dsp:nvSpPr>
        <dsp:cNvPr id="0" name=""/>
        <dsp:cNvSpPr/>
      </dsp:nvSpPr>
      <dsp:spPr>
        <a:xfrm>
          <a:off x="0" y="2397848"/>
          <a:ext cx="6263640" cy="713722"/>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Hydration</a:t>
          </a:r>
        </a:p>
      </dsp:txBody>
      <dsp:txXfrm>
        <a:off x="34841" y="2432689"/>
        <a:ext cx="6193958" cy="644040"/>
      </dsp:txXfrm>
    </dsp:sp>
    <dsp:sp modelId="{353D94D7-0A03-5A4F-9C29-6893D6FB2487}">
      <dsp:nvSpPr>
        <dsp:cNvPr id="0" name=""/>
        <dsp:cNvSpPr/>
      </dsp:nvSpPr>
      <dsp:spPr>
        <a:xfrm>
          <a:off x="0" y="3125957"/>
          <a:ext cx="6263640" cy="1838076"/>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These children need aggressive hydration. The use of beta-adrenergic agonists like epinephrine or albuterol, or even steroids, has not been shown to be effective in children with bronchiolitis. </a:t>
          </a:r>
          <a:endParaRPr lang="en-US" sz="2800" kern="1200" dirty="0"/>
        </a:p>
      </dsp:txBody>
      <dsp:txXfrm>
        <a:off x="89727" y="3215684"/>
        <a:ext cx="6084186" cy="1658622"/>
      </dsp:txXfrm>
    </dsp:sp>
    <dsp:sp modelId="{1CD015B7-91D2-E740-B127-3789BF5FD8B1}">
      <dsp:nvSpPr>
        <dsp:cNvPr id="0" name=""/>
        <dsp:cNvSpPr/>
      </dsp:nvSpPr>
      <dsp:spPr>
        <a:xfrm>
          <a:off x="0" y="4978419"/>
          <a:ext cx="6263640" cy="1936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i="1" kern="1200" dirty="0"/>
            <a:t>https://</a:t>
          </a:r>
          <a:r>
            <a:rPr lang="en-US" sz="1200" i="1" kern="1200" dirty="0" err="1"/>
            <a:t>www.ncbi.nlm.nih.gov</a:t>
          </a:r>
          <a:r>
            <a:rPr lang="en-US" sz="1200" i="1" kern="1200" dirty="0"/>
            <a:t>/books/NBK441959/</a:t>
          </a:r>
          <a:endParaRPr lang="en-US" sz="1200" kern="1200" dirty="0"/>
        </a:p>
      </dsp:txBody>
      <dsp:txXfrm>
        <a:off x="9454" y="4987873"/>
        <a:ext cx="6244732" cy="17475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0CAB0-7012-8F49-99BA-0087FFC0268E}">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B5370-87FC-BD4C-BF52-96318E39C6AF}">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Most common chronic illness in children (&gt; 6 million in US)</a:t>
          </a:r>
        </a:p>
      </dsp:txBody>
      <dsp:txXfrm>
        <a:off x="0" y="2700"/>
        <a:ext cx="6291714" cy="1841777"/>
      </dsp:txXfrm>
    </dsp:sp>
    <dsp:sp modelId="{06484DAE-A16E-4C4B-BD97-835064EDDAC8}">
      <dsp:nvSpPr>
        <dsp:cNvPr id="0" name=""/>
        <dsp:cNvSpPr/>
      </dsp:nvSpPr>
      <dsp:spPr>
        <a:xfrm>
          <a:off x="0" y="1844478"/>
          <a:ext cx="6291714"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BBBB76-6C9A-754C-B64F-E87B2312D8D1}">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&gt; 700,000 ED visits each year</a:t>
          </a:r>
        </a:p>
      </dsp:txBody>
      <dsp:txXfrm>
        <a:off x="0" y="1844478"/>
        <a:ext cx="6291714" cy="1841777"/>
      </dsp:txXfrm>
    </dsp:sp>
    <dsp:sp modelId="{ECABED03-9F6C-4F40-A3AC-71DCA282967A}">
      <dsp:nvSpPr>
        <dsp:cNvPr id="0" name=""/>
        <dsp:cNvSpPr/>
      </dsp:nvSpPr>
      <dsp:spPr>
        <a:xfrm>
          <a:off x="0" y="3686256"/>
          <a:ext cx="629171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330BF-BBB4-6D42-A9E6-965D4701AAC5}">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2%-5% of all pediatric hospitalization</a:t>
          </a:r>
        </a:p>
      </dsp:txBody>
      <dsp:txXfrm>
        <a:off x="0" y="3686256"/>
        <a:ext cx="6291714" cy="18417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3A267-B3F2-AC40-AB85-D4A0CEF36A80}">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58BA1-4231-3749-A1A1-50DB1C2138E4}">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HISTORY is vital to determine if the child has asthma.</a:t>
          </a:r>
        </a:p>
      </dsp:txBody>
      <dsp:txXfrm>
        <a:off x="0" y="2700"/>
        <a:ext cx="6291714" cy="1841777"/>
      </dsp:txXfrm>
    </dsp:sp>
    <dsp:sp modelId="{10EBDCA5-3299-F04A-BE20-36C099E3F1A8}">
      <dsp:nvSpPr>
        <dsp:cNvPr id="0" name=""/>
        <dsp:cNvSpPr/>
      </dsp:nvSpPr>
      <dsp:spPr>
        <a:xfrm>
          <a:off x="0" y="1844478"/>
          <a:ext cx="629171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CA4F1-B21B-E741-B5F2-645406368A90}">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Not all wheezing is asthma.</a:t>
          </a:r>
        </a:p>
      </dsp:txBody>
      <dsp:txXfrm>
        <a:off x="0" y="1844478"/>
        <a:ext cx="6291714" cy="1841777"/>
      </dsp:txXfrm>
    </dsp:sp>
    <dsp:sp modelId="{5B1CD6FF-6D9D-724D-8D4C-3F607114B380}">
      <dsp:nvSpPr>
        <dsp:cNvPr id="0" name=""/>
        <dsp:cNvSpPr/>
      </dsp:nvSpPr>
      <dsp:spPr>
        <a:xfrm>
          <a:off x="0" y="3686256"/>
          <a:ext cx="629171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B14E9-2B33-E342-9528-4A84EAC28D24}">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Not all coughing is a cold. (Cough Variant Asthma)</a:t>
          </a:r>
        </a:p>
      </dsp:txBody>
      <dsp:txXfrm>
        <a:off x="0" y="3686256"/>
        <a:ext cx="6291714" cy="1841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498FD-90B7-8742-A6A1-C600C1A87D2A}">
      <dsp:nvSpPr>
        <dsp:cNvPr id="0" name=""/>
        <dsp:cNvSpPr/>
      </dsp:nvSpPr>
      <dsp:spPr>
        <a:xfrm>
          <a:off x="0" y="4121538"/>
          <a:ext cx="7037387" cy="135278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 COMPRESSION DEPTH: One-third of the chest depth; approximately 1.5 inches (4 cm). </a:t>
          </a:r>
        </a:p>
      </dsp:txBody>
      <dsp:txXfrm>
        <a:off x="0" y="4121538"/>
        <a:ext cx="7037387" cy="1352780"/>
      </dsp:txXfrm>
    </dsp:sp>
    <dsp:sp modelId="{F77D48DB-0899-BF46-AD9B-6B3948AE57BB}">
      <dsp:nvSpPr>
        <dsp:cNvPr id="0" name=""/>
        <dsp:cNvSpPr/>
      </dsp:nvSpPr>
      <dsp:spPr>
        <a:xfrm rot="10800000">
          <a:off x="0" y="2061253"/>
          <a:ext cx="7037387" cy="2080576"/>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 COMPRESSIONS: 	</a:t>
          </a:r>
        </a:p>
      </dsp:txBody>
      <dsp:txXfrm rot="-10800000">
        <a:off x="0" y="2061253"/>
        <a:ext cx="7037387" cy="730282"/>
      </dsp:txXfrm>
    </dsp:sp>
    <dsp:sp modelId="{C2CBF866-D8B3-D449-B4E6-BAC26C7F2F8F}">
      <dsp:nvSpPr>
        <dsp:cNvPr id="0" name=""/>
        <dsp:cNvSpPr/>
      </dsp:nvSpPr>
      <dsp:spPr>
        <a:xfrm>
          <a:off x="0" y="2791535"/>
          <a:ext cx="3518693" cy="62209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Two fingers (with one rescuer) </a:t>
          </a:r>
        </a:p>
      </dsp:txBody>
      <dsp:txXfrm>
        <a:off x="0" y="2791535"/>
        <a:ext cx="3518693" cy="622092"/>
      </dsp:txXfrm>
    </dsp:sp>
    <dsp:sp modelId="{9590B8A4-803E-9E4D-8F31-7684A5FD9937}">
      <dsp:nvSpPr>
        <dsp:cNvPr id="0" name=""/>
        <dsp:cNvSpPr/>
      </dsp:nvSpPr>
      <dsp:spPr>
        <a:xfrm>
          <a:off x="3518693" y="2791535"/>
          <a:ext cx="3518693" cy="622092"/>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Two thumb-encircling hands (if there are two rescuers and rescuer’s hands are big enough to go around the infant’s chest) </a:t>
          </a:r>
        </a:p>
      </dsp:txBody>
      <dsp:txXfrm>
        <a:off x="3518693" y="2791535"/>
        <a:ext cx="3518693" cy="622092"/>
      </dsp:txXfrm>
    </dsp:sp>
    <dsp:sp modelId="{BA5B94CB-8A67-D842-8FB8-967D3BDC824C}">
      <dsp:nvSpPr>
        <dsp:cNvPr id="0" name=""/>
        <dsp:cNvSpPr/>
      </dsp:nvSpPr>
      <dsp:spPr>
        <a:xfrm rot="10800000">
          <a:off x="0" y="967"/>
          <a:ext cx="7037387" cy="2080576"/>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 Check the pulse in the infant using the brachial artery on the inside of the upper arm between the infant’s elbow and shoulder. </a:t>
          </a:r>
        </a:p>
      </dsp:txBody>
      <dsp:txXfrm rot="10800000">
        <a:off x="0" y="967"/>
        <a:ext cx="7037387" cy="13518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B9A40-1F19-C041-B3B2-505C772B7A32}">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E55829-41AB-114D-98BC-9FB2388EA9EE}">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WHEEZING most common finding</a:t>
          </a:r>
        </a:p>
      </dsp:txBody>
      <dsp:txXfrm>
        <a:off x="0" y="2700"/>
        <a:ext cx="6291714" cy="1841777"/>
      </dsp:txXfrm>
    </dsp:sp>
    <dsp:sp modelId="{74199A65-2CB8-AB4A-8BD5-57F455FA9783}">
      <dsp:nvSpPr>
        <dsp:cNvPr id="0" name=""/>
        <dsp:cNvSpPr/>
      </dsp:nvSpPr>
      <dsp:spPr>
        <a:xfrm>
          <a:off x="0" y="1844478"/>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BFCE5-8D73-BD4D-8D77-1AA2B596E3E1}">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Wheezing typically more prominent on expiratory phase</a:t>
          </a:r>
        </a:p>
      </dsp:txBody>
      <dsp:txXfrm>
        <a:off x="0" y="1844478"/>
        <a:ext cx="6291714" cy="1841777"/>
      </dsp:txXfrm>
    </dsp:sp>
    <dsp:sp modelId="{B694C068-295F-924B-8A37-279BAD7A5A34}">
      <dsp:nvSpPr>
        <dsp:cNvPr id="0" name=""/>
        <dsp:cNvSpPr/>
      </dsp:nvSpPr>
      <dsp:spPr>
        <a:xfrm>
          <a:off x="0" y="3686256"/>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F2305-7BC4-0F40-A26A-B3EBD41270C0}">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Lack of wheezing in asthmatic attack can be a harbinger of respiratory failure</a:t>
          </a:r>
        </a:p>
      </dsp:txBody>
      <dsp:txXfrm>
        <a:off x="0" y="3686256"/>
        <a:ext cx="6291714" cy="184177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F054F-8BEA-7B4C-8962-C321F6CEC31C}">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9424FE-CF0B-474B-93E3-797247133F3A}">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Focus on mental status and respiratory</a:t>
          </a:r>
        </a:p>
      </dsp:txBody>
      <dsp:txXfrm>
        <a:off x="0" y="2700"/>
        <a:ext cx="6291714" cy="1841777"/>
      </dsp:txXfrm>
    </dsp:sp>
    <dsp:sp modelId="{E22C3486-4822-E94D-9566-24E68DE34A7E}">
      <dsp:nvSpPr>
        <dsp:cNvPr id="0" name=""/>
        <dsp:cNvSpPr/>
      </dsp:nvSpPr>
      <dsp:spPr>
        <a:xfrm>
          <a:off x="0" y="1844478"/>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9BF2C-2E3E-6148-8DD8-5ACE5FA8E56D}">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Fussy &amp; crying…reassuring.  Quiet, listless…..get ready for the worst!</a:t>
          </a:r>
        </a:p>
      </dsp:txBody>
      <dsp:txXfrm>
        <a:off x="0" y="1844478"/>
        <a:ext cx="6291714" cy="1841777"/>
      </dsp:txXfrm>
    </dsp:sp>
    <dsp:sp modelId="{C456F76E-7A5D-7C4C-827C-A53DD3FD374A}">
      <dsp:nvSpPr>
        <dsp:cNvPr id="0" name=""/>
        <dsp:cNvSpPr/>
      </dsp:nvSpPr>
      <dsp:spPr>
        <a:xfrm>
          <a:off x="0" y="3686256"/>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EF31E-325E-F84B-A82D-5C0D52621813}">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Respiratory: grunting…nasal flaring..head bobbing….retractions….signs of work of breathing</a:t>
          </a:r>
        </a:p>
      </dsp:txBody>
      <dsp:txXfrm>
        <a:off x="0" y="3686256"/>
        <a:ext cx="6291714" cy="184177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DBFBE-0BD5-0047-9086-3C2054A6CA56}">
      <dsp:nvSpPr>
        <dsp:cNvPr id="0" name=""/>
        <dsp:cNvSpPr/>
      </dsp:nvSpPr>
      <dsp:spPr>
        <a:xfrm>
          <a:off x="1160" y="801186"/>
          <a:ext cx="4224647" cy="21123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t>Next question: How much Ipratropium Bromide is enough?</a:t>
          </a:r>
        </a:p>
      </dsp:txBody>
      <dsp:txXfrm>
        <a:off x="63028" y="863054"/>
        <a:ext cx="4100911" cy="1988587"/>
      </dsp:txXfrm>
    </dsp:sp>
    <dsp:sp modelId="{D3E3A3C3-704E-A74D-82F9-F70A425C3CD3}">
      <dsp:nvSpPr>
        <dsp:cNvPr id="0" name=""/>
        <dsp:cNvSpPr/>
      </dsp:nvSpPr>
      <dsp:spPr>
        <a:xfrm>
          <a:off x="5281969" y="801186"/>
          <a:ext cx="4224647" cy="2112323"/>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t>BTW: There is now a shortage of Duonebs!</a:t>
          </a:r>
        </a:p>
      </dsp:txBody>
      <dsp:txXfrm>
        <a:off x="5343837" y="863054"/>
        <a:ext cx="4100911" cy="198858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5E5E2-986A-364D-8D90-70E71684BCB3}">
      <dsp:nvSpPr>
        <dsp:cNvPr id="0" name=""/>
        <dsp:cNvSpPr/>
      </dsp:nvSpPr>
      <dsp:spPr>
        <a:xfrm>
          <a:off x="0" y="5176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Globally the leading cause of death in children under 5</a:t>
          </a:r>
        </a:p>
      </dsp:txBody>
      <dsp:txXfrm>
        <a:off x="65934" y="117700"/>
        <a:ext cx="10383732" cy="1218787"/>
      </dsp:txXfrm>
    </dsp:sp>
    <dsp:sp modelId="{1A736028-2A60-2B40-86BB-59220111BF8B}">
      <dsp:nvSpPr>
        <dsp:cNvPr id="0" name=""/>
        <dsp:cNvSpPr/>
      </dsp:nvSpPr>
      <dsp:spPr>
        <a:xfrm>
          <a:off x="0" y="1500341"/>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Viral pneumonias are the most common in older infants up to the age of about 5.</a:t>
          </a:r>
        </a:p>
      </dsp:txBody>
      <dsp:txXfrm>
        <a:off x="65934" y="1566275"/>
        <a:ext cx="10383732" cy="1218787"/>
      </dsp:txXfrm>
    </dsp:sp>
    <dsp:sp modelId="{C4D3E10B-C00B-8840-8A05-3E138A317006}">
      <dsp:nvSpPr>
        <dsp:cNvPr id="0" name=""/>
        <dsp:cNvSpPr/>
      </dsp:nvSpPr>
      <dsp:spPr>
        <a:xfrm>
          <a:off x="0" y="294891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i="1" kern="1200"/>
            <a:t>https://www.ncbi.nlm.nih.gov/books/NBK536940/</a:t>
          </a:r>
          <a:endParaRPr lang="en-US" sz="3400" kern="1200"/>
        </a:p>
      </dsp:txBody>
      <dsp:txXfrm>
        <a:off x="65934" y="3014850"/>
        <a:ext cx="10383732" cy="121878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B0FF3-995E-CA48-A3DD-86FB521D17E2}">
      <dsp:nvSpPr>
        <dsp:cNvPr id="0" name=""/>
        <dsp:cNvSpPr/>
      </dsp:nvSpPr>
      <dsp:spPr>
        <a:xfrm>
          <a:off x="0" y="441037"/>
          <a:ext cx="6263640" cy="14698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Uncommon</a:t>
          </a:r>
        </a:p>
      </dsp:txBody>
      <dsp:txXfrm>
        <a:off x="71751" y="512788"/>
        <a:ext cx="6120138" cy="1326328"/>
      </dsp:txXfrm>
    </dsp:sp>
    <dsp:sp modelId="{1EC8DD31-CC1B-904A-A8FF-14F6ED89734C}">
      <dsp:nvSpPr>
        <dsp:cNvPr id="0" name=""/>
        <dsp:cNvSpPr/>
      </dsp:nvSpPr>
      <dsp:spPr>
        <a:xfrm>
          <a:off x="0" y="2017428"/>
          <a:ext cx="6263640" cy="146983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Fluid build up in the lungs</a:t>
          </a:r>
        </a:p>
      </dsp:txBody>
      <dsp:txXfrm>
        <a:off x="71751" y="2089179"/>
        <a:ext cx="6120138" cy="1326328"/>
      </dsp:txXfrm>
    </dsp:sp>
    <dsp:sp modelId="{C003272E-F1CD-8C4A-B9E0-FEA469B6DDF2}">
      <dsp:nvSpPr>
        <dsp:cNvPr id="0" name=""/>
        <dsp:cNvSpPr/>
      </dsp:nvSpPr>
      <dsp:spPr>
        <a:xfrm>
          <a:off x="0" y="3593819"/>
          <a:ext cx="6263640" cy="14698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Non-Cardiogenic and cardiogenic pulmonary edema</a:t>
          </a:r>
        </a:p>
      </dsp:txBody>
      <dsp:txXfrm>
        <a:off x="71751" y="3665570"/>
        <a:ext cx="6120138" cy="132632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27D19-8A57-3947-A1B9-7906DCEAF6B6}">
      <dsp:nvSpPr>
        <dsp:cNvPr id="0" name=""/>
        <dsp:cNvSpPr/>
      </dsp:nvSpPr>
      <dsp:spPr>
        <a:xfrm>
          <a:off x="1662004" y="2217"/>
          <a:ext cx="6183769" cy="37102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a:t>TREATMENT</a:t>
          </a:r>
        </a:p>
        <a:p>
          <a:pPr marL="285750" lvl="1" indent="-285750" algn="l" defTabSz="1689100">
            <a:lnSpc>
              <a:spcPct val="90000"/>
            </a:lnSpc>
            <a:spcBef>
              <a:spcPct val="0"/>
            </a:spcBef>
            <a:spcAft>
              <a:spcPct val="15000"/>
            </a:spcAft>
            <a:buChar char="•"/>
          </a:pPr>
          <a:r>
            <a:rPr lang="en-US" sz="3800" kern="1200"/>
            <a:t>Duoneb x 3</a:t>
          </a:r>
        </a:p>
        <a:p>
          <a:pPr marL="285750" lvl="1" indent="-285750" algn="l" defTabSz="1689100">
            <a:lnSpc>
              <a:spcPct val="90000"/>
            </a:lnSpc>
            <a:spcBef>
              <a:spcPct val="0"/>
            </a:spcBef>
            <a:spcAft>
              <a:spcPct val="15000"/>
            </a:spcAft>
            <a:buChar char="•"/>
          </a:pPr>
          <a:r>
            <a:rPr lang="en-US" sz="3800" kern="1200"/>
            <a:t>Albuterol x 2</a:t>
          </a:r>
        </a:p>
        <a:p>
          <a:pPr marL="285750" lvl="1" indent="-285750" algn="l" defTabSz="1689100">
            <a:lnSpc>
              <a:spcPct val="90000"/>
            </a:lnSpc>
            <a:spcBef>
              <a:spcPct val="0"/>
            </a:spcBef>
            <a:spcAft>
              <a:spcPct val="15000"/>
            </a:spcAft>
            <a:buChar char="•"/>
          </a:pPr>
          <a:r>
            <a:rPr lang="en-US" sz="3800" kern="1200"/>
            <a:t>Magnesium 0.6 grams IV</a:t>
          </a:r>
        </a:p>
        <a:p>
          <a:pPr marL="285750" lvl="1" indent="-285750" algn="l" defTabSz="1689100">
            <a:lnSpc>
              <a:spcPct val="90000"/>
            </a:lnSpc>
            <a:spcBef>
              <a:spcPct val="0"/>
            </a:spcBef>
            <a:spcAft>
              <a:spcPct val="15000"/>
            </a:spcAft>
            <a:buChar char="•"/>
          </a:pPr>
          <a:r>
            <a:rPr lang="en-US" sz="3800" kern="1200"/>
            <a:t>Prednisolone</a:t>
          </a:r>
        </a:p>
      </dsp:txBody>
      <dsp:txXfrm>
        <a:off x="1662004" y="2217"/>
        <a:ext cx="6183769" cy="371026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3D8AD-6F02-C34D-BDE9-44ED9B180E77}">
      <dsp:nvSpPr>
        <dsp:cNvPr id="0" name=""/>
        <dsp:cNvSpPr/>
      </dsp:nvSpPr>
      <dsp:spPr>
        <a:xfrm>
          <a:off x="0" y="223681"/>
          <a:ext cx="6263640"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LABS</a:t>
          </a:r>
        </a:p>
      </dsp:txBody>
      <dsp:txXfrm>
        <a:off x="76105" y="299786"/>
        <a:ext cx="6111430" cy="1406815"/>
      </dsp:txXfrm>
    </dsp:sp>
    <dsp:sp modelId="{6BBA6E85-F829-C142-A3BF-8424B29EBABF}">
      <dsp:nvSpPr>
        <dsp:cNvPr id="0" name=""/>
        <dsp:cNvSpPr/>
      </dsp:nvSpPr>
      <dsp:spPr>
        <a:xfrm>
          <a:off x="0" y="1782706"/>
          <a:ext cx="6263640" cy="349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kern="1200"/>
            <a:t>RSV Neg</a:t>
          </a:r>
        </a:p>
        <a:p>
          <a:pPr marL="285750" lvl="1" indent="-285750" algn="l" defTabSz="2266950">
            <a:lnSpc>
              <a:spcPct val="90000"/>
            </a:lnSpc>
            <a:spcBef>
              <a:spcPct val="0"/>
            </a:spcBef>
            <a:spcAft>
              <a:spcPct val="20000"/>
            </a:spcAft>
            <a:buChar char="•"/>
          </a:pPr>
          <a:r>
            <a:rPr lang="en-US" sz="5100" kern="1200"/>
            <a:t>Covid Neg</a:t>
          </a:r>
        </a:p>
        <a:p>
          <a:pPr marL="285750" lvl="1" indent="-285750" algn="l" defTabSz="2266950">
            <a:lnSpc>
              <a:spcPct val="90000"/>
            </a:lnSpc>
            <a:spcBef>
              <a:spcPct val="0"/>
            </a:spcBef>
            <a:spcAft>
              <a:spcPct val="20000"/>
            </a:spcAft>
            <a:buChar char="•"/>
          </a:pPr>
          <a:r>
            <a:rPr lang="en-US" sz="5100" kern="1200"/>
            <a:t>Flu Neg</a:t>
          </a:r>
        </a:p>
        <a:p>
          <a:pPr marL="285750" lvl="1" indent="-285750" algn="l" defTabSz="2266950">
            <a:lnSpc>
              <a:spcPct val="90000"/>
            </a:lnSpc>
            <a:spcBef>
              <a:spcPct val="0"/>
            </a:spcBef>
            <a:spcAft>
              <a:spcPct val="20000"/>
            </a:spcAft>
            <a:buChar char="•"/>
          </a:pPr>
          <a:r>
            <a:rPr lang="en-US" sz="5100" kern="1200"/>
            <a:t>Chest Neg</a:t>
          </a:r>
        </a:p>
      </dsp:txBody>
      <dsp:txXfrm>
        <a:off x="0" y="1782706"/>
        <a:ext cx="6263640" cy="34983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5C9B2-6A19-7747-87A0-6C1C6D296FC8}">
      <dsp:nvSpPr>
        <dsp:cNvPr id="0" name=""/>
        <dsp:cNvSpPr/>
      </dsp:nvSpPr>
      <dsp:spPr>
        <a:xfrm>
          <a:off x="0" y="1187180"/>
          <a:ext cx="6489509"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7CE3C-1C40-564C-8521-513460B0949C}">
      <dsp:nvSpPr>
        <dsp:cNvPr id="0" name=""/>
        <dsp:cNvSpPr/>
      </dsp:nvSpPr>
      <dsp:spPr>
        <a:xfrm>
          <a:off x="324475" y="965780"/>
          <a:ext cx="4542657"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666750">
            <a:lnSpc>
              <a:spcPct val="90000"/>
            </a:lnSpc>
            <a:spcBef>
              <a:spcPct val="0"/>
            </a:spcBef>
            <a:spcAft>
              <a:spcPct val="35000"/>
            </a:spcAft>
            <a:buNone/>
          </a:pPr>
          <a:r>
            <a:rPr lang="en-US" sz="1500" kern="1200" dirty="0"/>
            <a:t>Temperature	 		99.8 F	 </a:t>
          </a:r>
        </a:p>
      </dsp:txBody>
      <dsp:txXfrm>
        <a:off x="346091" y="987396"/>
        <a:ext cx="4499425" cy="399568"/>
      </dsp:txXfrm>
    </dsp:sp>
    <dsp:sp modelId="{DC1BA2E5-861C-EA40-8943-875A7A36F3A3}">
      <dsp:nvSpPr>
        <dsp:cNvPr id="0" name=""/>
        <dsp:cNvSpPr/>
      </dsp:nvSpPr>
      <dsp:spPr>
        <a:xfrm>
          <a:off x="0" y="1867580"/>
          <a:ext cx="6489509"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C4F839-9612-3241-AF45-FF7407C8FE75}">
      <dsp:nvSpPr>
        <dsp:cNvPr id="0" name=""/>
        <dsp:cNvSpPr/>
      </dsp:nvSpPr>
      <dsp:spPr>
        <a:xfrm>
          <a:off x="324475" y="1646180"/>
          <a:ext cx="4542657" cy="442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666750">
            <a:lnSpc>
              <a:spcPct val="90000"/>
            </a:lnSpc>
            <a:spcBef>
              <a:spcPct val="0"/>
            </a:spcBef>
            <a:spcAft>
              <a:spcPct val="35000"/>
            </a:spcAft>
            <a:buNone/>
          </a:pPr>
          <a:r>
            <a:rPr lang="en-US" sz="1500" kern="1200" dirty="0"/>
            <a:t>Pulse Rate	 		149 H	 </a:t>
          </a:r>
        </a:p>
      </dsp:txBody>
      <dsp:txXfrm>
        <a:off x="346091" y="1667796"/>
        <a:ext cx="4499425" cy="399568"/>
      </dsp:txXfrm>
    </dsp:sp>
    <dsp:sp modelId="{2F47B586-1B0C-8241-AE53-67CE1221319B}">
      <dsp:nvSpPr>
        <dsp:cNvPr id="0" name=""/>
        <dsp:cNvSpPr/>
      </dsp:nvSpPr>
      <dsp:spPr>
        <a:xfrm>
          <a:off x="0" y="2547980"/>
          <a:ext cx="6489509"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E782CC-7715-E049-8AD6-D5236E736AEA}">
      <dsp:nvSpPr>
        <dsp:cNvPr id="0" name=""/>
        <dsp:cNvSpPr/>
      </dsp:nvSpPr>
      <dsp:spPr>
        <a:xfrm>
          <a:off x="324475" y="2326580"/>
          <a:ext cx="4542657" cy="442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666750">
            <a:lnSpc>
              <a:spcPct val="90000"/>
            </a:lnSpc>
            <a:spcBef>
              <a:spcPct val="0"/>
            </a:spcBef>
            <a:spcAft>
              <a:spcPct val="35000"/>
            </a:spcAft>
            <a:buNone/>
          </a:pPr>
          <a:r>
            <a:rPr lang="en-US" sz="1500" kern="1200" dirty="0"/>
            <a:t>Respiratory Rate	 		20	 </a:t>
          </a:r>
        </a:p>
      </dsp:txBody>
      <dsp:txXfrm>
        <a:off x="346091" y="2348196"/>
        <a:ext cx="4499425" cy="399568"/>
      </dsp:txXfrm>
    </dsp:sp>
    <dsp:sp modelId="{B77C8CF0-2B71-5145-8E10-F6C8F20CE5E2}">
      <dsp:nvSpPr>
        <dsp:cNvPr id="0" name=""/>
        <dsp:cNvSpPr/>
      </dsp:nvSpPr>
      <dsp:spPr>
        <a:xfrm>
          <a:off x="0" y="3228380"/>
          <a:ext cx="6489509"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6887D6-7AFC-0A44-B40C-5A52A5CA2F0E}">
      <dsp:nvSpPr>
        <dsp:cNvPr id="0" name=""/>
        <dsp:cNvSpPr/>
      </dsp:nvSpPr>
      <dsp:spPr>
        <a:xfrm>
          <a:off x="324475" y="3006980"/>
          <a:ext cx="4542657"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666750">
            <a:lnSpc>
              <a:spcPct val="90000"/>
            </a:lnSpc>
            <a:spcBef>
              <a:spcPct val="0"/>
            </a:spcBef>
            <a:spcAft>
              <a:spcPct val="35000"/>
            </a:spcAft>
            <a:buNone/>
          </a:pPr>
          <a:r>
            <a:rPr lang="en-US" sz="1500" kern="1200" dirty="0"/>
            <a:t>Blood Pressure	 		138/94 H	</a:t>
          </a:r>
        </a:p>
      </dsp:txBody>
      <dsp:txXfrm>
        <a:off x="346091" y="3028596"/>
        <a:ext cx="4499425" cy="399568"/>
      </dsp:txXfrm>
    </dsp:sp>
    <dsp:sp modelId="{7809A506-92EB-6D44-B548-4E0E92CCC3D6}">
      <dsp:nvSpPr>
        <dsp:cNvPr id="0" name=""/>
        <dsp:cNvSpPr/>
      </dsp:nvSpPr>
      <dsp:spPr>
        <a:xfrm>
          <a:off x="0" y="3908780"/>
          <a:ext cx="6489509"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AED881-A474-E349-8C35-549B5EC15D26}">
      <dsp:nvSpPr>
        <dsp:cNvPr id="0" name=""/>
        <dsp:cNvSpPr/>
      </dsp:nvSpPr>
      <dsp:spPr>
        <a:xfrm>
          <a:off x="324475" y="3687380"/>
          <a:ext cx="4542657"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702" tIns="0" rIns="171702" bIns="0" numCol="1" spcCol="1270" anchor="ctr" anchorCtr="0">
          <a:noAutofit/>
        </a:bodyPr>
        <a:lstStyle/>
        <a:p>
          <a:pPr marL="0" lvl="0" indent="0" algn="l" defTabSz="666750">
            <a:lnSpc>
              <a:spcPct val="90000"/>
            </a:lnSpc>
            <a:spcBef>
              <a:spcPct val="0"/>
            </a:spcBef>
            <a:spcAft>
              <a:spcPct val="35000"/>
            </a:spcAft>
            <a:buNone/>
          </a:pPr>
          <a:r>
            <a:rPr lang="en-US" sz="1500" kern="1200" dirty="0"/>
            <a:t>O2 Sat by Pulse Oximetry	 	100	</a:t>
          </a:r>
        </a:p>
      </dsp:txBody>
      <dsp:txXfrm>
        <a:off x="346091" y="3708996"/>
        <a:ext cx="4499425" cy="39956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51092-C5BF-914D-B6B2-853FF28C0437}">
      <dsp:nvSpPr>
        <dsp:cNvPr id="0" name=""/>
        <dsp:cNvSpPr/>
      </dsp:nvSpPr>
      <dsp:spPr>
        <a:xfrm>
          <a:off x="0" y="57721"/>
          <a:ext cx="626364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LABS</a:t>
          </a:r>
        </a:p>
      </dsp:txBody>
      <dsp:txXfrm>
        <a:off x="48005" y="105726"/>
        <a:ext cx="6167630" cy="887374"/>
      </dsp:txXfrm>
    </dsp:sp>
    <dsp:sp modelId="{75F6BFE0-C8B5-BF43-862D-A13AC83915D4}">
      <dsp:nvSpPr>
        <dsp:cNvPr id="0" name=""/>
        <dsp:cNvSpPr/>
      </dsp:nvSpPr>
      <dsp:spPr>
        <a:xfrm>
          <a:off x="0" y="1159186"/>
          <a:ext cx="6263640" cy="98338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WBC: 22.7</a:t>
          </a:r>
        </a:p>
      </dsp:txBody>
      <dsp:txXfrm>
        <a:off x="48005" y="1207191"/>
        <a:ext cx="6167630" cy="887374"/>
      </dsp:txXfrm>
    </dsp:sp>
    <dsp:sp modelId="{36453BD8-3B43-354E-9160-09FB87FD383A}">
      <dsp:nvSpPr>
        <dsp:cNvPr id="0" name=""/>
        <dsp:cNvSpPr/>
      </dsp:nvSpPr>
      <dsp:spPr>
        <a:xfrm>
          <a:off x="0" y="2260651"/>
          <a:ext cx="6263640" cy="98338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VBG: 7.14/66 CO2/58 O2</a:t>
          </a:r>
        </a:p>
      </dsp:txBody>
      <dsp:txXfrm>
        <a:off x="48005" y="2308656"/>
        <a:ext cx="6167630" cy="887374"/>
      </dsp:txXfrm>
    </dsp:sp>
    <dsp:sp modelId="{88D2DA38-ABAC-AA4B-95E6-337843DA6F31}">
      <dsp:nvSpPr>
        <dsp:cNvPr id="0" name=""/>
        <dsp:cNvSpPr/>
      </dsp:nvSpPr>
      <dsp:spPr>
        <a:xfrm>
          <a:off x="0" y="3362116"/>
          <a:ext cx="6263640" cy="98338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GLUCOSE 311</a:t>
          </a:r>
        </a:p>
      </dsp:txBody>
      <dsp:txXfrm>
        <a:off x="48005" y="3410121"/>
        <a:ext cx="6167630" cy="887374"/>
      </dsp:txXfrm>
    </dsp:sp>
    <dsp:sp modelId="{65BFA1F6-9E66-BC4E-8ACF-04B15CD60038}">
      <dsp:nvSpPr>
        <dsp:cNvPr id="0" name=""/>
        <dsp:cNvSpPr/>
      </dsp:nvSpPr>
      <dsp:spPr>
        <a:xfrm>
          <a:off x="0" y="4463581"/>
          <a:ext cx="6263640" cy="98338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CXR NEG</a:t>
          </a:r>
        </a:p>
      </dsp:txBody>
      <dsp:txXfrm>
        <a:off x="48005" y="4511586"/>
        <a:ext cx="6167630" cy="88737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196F6-F97E-754D-8977-021D2B5D188D}">
      <dsp:nvSpPr>
        <dsp:cNvPr id="0" name=""/>
        <dsp:cNvSpPr/>
      </dsp:nvSpPr>
      <dsp:spPr>
        <a:xfrm>
          <a:off x="0" y="98459"/>
          <a:ext cx="626364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Medication Administration</a:t>
          </a:r>
        </a:p>
      </dsp:txBody>
      <dsp:txXfrm>
        <a:off x="40724" y="139183"/>
        <a:ext cx="6182192" cy="752780"/>
      </dsp:txXfrm>
    </dsp:sp>
    <dsp:sp modelId="{56A2CF33-7DE2-F94A-9848-6B59799EEFB4}">
      <dsp:nvSpPr>
        <dsp:cNvPr id="0" name=""/>
        <dsp:cNvSpPr/>
      </dsp:nvSpPr>
      <dsp:spPr>
        <a:xfrm>
          <a:off x="0" y="993167"/>
          <a:ext cx="6263640" cy="8342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Ketamine HCl 100 mg/ Sodium (Chloride)  100 mls @ 1.27 mls/hr IV TITRATE SCH; Protocol</a:t>
          </a:r>
        </a:p>
      </dsp:txBody>
      <dsp:txXfrm>
        <a:off x="40724" y="1033891"/>
        <a:ext cx="6182192" cy="752780"/>
      </dsp:txXfrm>
    </dsp:sp>
    <dsp:sp modelId="{F1734108-08FD-6244-B456-06A7F4A1C39F}">
      <dsp:nvSpPr>
        <dsp:cNvPr id="0" name=""/>
        <dsp:cNvSpPr/>
      </dsp:nvSpPr>
      <dsp:spPr>
        <a:xfrm>
          <a:off x="0" y="1887875"/>
          <a:ext cx="6263640" cy="8342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Ketamine HCl 100 mg/ Sodium (Chloride)  100 mls @ 6.35 mls/hr IV TITRATE SCH; Protocol</a:t>
          </a:r>
        </a:p>
      </dsp:txBody>
      <dsp:txXfrm>
        <a:off x="40724" y="1928599"/>
        <a:ext cx="6182192" cy="752780"/>
      </dsp:txXfrm>
    </dsp:sp>
    <dsp:sp modelId="{3039C122-6C2D-9849-8746-F32D2B6A72BB}">
      <dsp:nvSpPr>
        <dsp:cNvPr id="0" name=""/>
        <dsp:cNvSpPr/>
      </dsp:nvSpPr>
      <dsp:spPr>
        <a:xfrm>
          <a:off x="0" y="2782584"/>
          <a:ext cx="6263640" cy="8342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Epinephrine HCl (Epinephrine 1 Mg/Ml 1:1000 Inj)  0.2 mg IM </a:t>
          </a:r>
        </a:p>
      </dsp:txBody>
      <dsp:txXfrm>
        <a:off x="40724" y="2823308"/>
        <a:ext cx="6182192" cy="752780"/>
      </dsp:txXfrm>
    </dsp:sp>
    <dsp:sp modelId="{73006F27-E47E-3845-BF87-CCEF4541EB57}">
      <dsp:nvSpPr>
        <dsp:cNvPr id="0" name=""/>
        <dsp:cNvSpPr/>
      </dsp:nvSpPr>
      <dsp:spPr>
        <a:xfrm>
          <a:off x="0" y="3677292"/>
          <a:ext cx="6263640" cy="8342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Magnesium Sulfate (Magnesium Sulfate)  1 gm in 100 mls @ 100 mls/hr IV </a:t>
          </a:r>
        </a:p>
      </dsp:txBody>
      <dsp:txXfrm>
        <a:off x="40724" y="3718016"/>
        <a:ext cx="6182192" cy="752780"/>
      </dsp:txXfrm>
    </dsp:sp>
    <dsp:sp modelId="{D1C1D60E-F2A3-8844-A642-646BAA460C82}">
      <dsp:nvSpPr>
        <dsp:cNvPr id="0" name=""/>
        <dsp:cNvSpPr/>
      </dsp:nvSpPr>
      <dsp:spPr>
        <a:xfrm>
          <a:off x="0" y="4572000"/>
          <a:ext cx="626364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Sugammadex Sodium (Sugammadex Sodium 200 Mg/2 Ml Vial)  50.8 mg 4 mg/kg (50.8 mg) IV 	</a:t>
          </a:r>
        </a:p>
      </dsp:txBody>
      <dsp:txXfrm>
        <a:off x="40724" y="4612724"/>
        <a:ext cx="6182192"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CA1E6-32BB-EC45-B92C-B5173DB44AAF}">
      <dsp:nvSpPr>
        <dsp:cNvPr id="0" name=""/>
        <dsp:cNvSpPr/>
      </dsp:nvSpPr>
      <dsp:spPr>
        <a:xfrm>
          <a:off x="0" y="216830"/>
          <a:ext cx="6263640" cy="12202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i="1" kern="1200"/>
            <a:t>INTRAOSSEOUS ACCESS </a:t>
          </a:r>
          <a:endParaRPr lang="en-US" sz="2200" kern="1200"/>
        </a:p>
      </dsp:txBody>
      <dsp:txXfrm>
        <a:off x="59567" y="276397"/>
        <a:ext cx="6144506" cy="1101102"/>
      </dsp:txXfrm>
    </dsp:sp>
    <dsp:sp modelId="{00D10D17-92AB-224E-89FE-352F1FC58D07}">
      <dsp:nvSpPr>
        <dsp:cNvPr id="0" name=""/>
        <dsp:cNvSpPr/>
      </dsp:nvSpPr>
      <dsp:spPr>
        <a:xfrm>
          <a:off x="0" y="1500427"/>
          <a:ext cx="6263640" cy="122023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Useful means to administer fluids and medications in emergency situations when intravenous access cannot be performed quickly or efficiently. </a:t>
          </a:r>
        </a:p>
      </dsp:txBody>
      <dsp:txXfrm>
        <a:off x="59567" y="1559994"/>
        <a:ext cx="6144506" cy="1101102"/>
      </dsp:txXfrm>
    </dsp:sp>
    <dsp:sp modelId="{AAA46967-24ED-3241-9333-C1A8F7E2FC68}">
      <dsp:nvSpPr>
        <dsp:cNvPr id="0" name=""/>
        <dsp:cNvSpPr/>
      </dsp:nvSpPr>
      <dsp:spPr>
        <a:xfrm>
          <a:off x="0" y="2784024"/>
          <a:ext cx="6263640" cy="122023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ANY medication that can be given through a vein can be administered into the bone marrow without dose adjustment. </a:t>
          </a:r>
        </a:p>
      </dsp:txBody>
      <dsp:txXfrm>
        <a:off x="59567" y="2843591"/>
        <a:ext cx="6144506" cy="1101102"/>
      </dsp:txXfrm>
    </dsp:sp>
    <dsp:sp modelId="{24EC745E-47C6-7C41-8205-8D14E188E441}">
      <dsp:nvSpPr>
        <dsp:cNvPr id="0" name=""/>
        <dsp:cNvSpPr/>
      </dsp:nvSpPr>
      <dsp:spPr>
        <a:xfrm>
          <a:off x="0" y="4067620"/>
          <a:ext cx="6263640" cy="122023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Contraindications include bone fracture, history of bony malformation, and insertion site infection. </a:t>
          </a:r>
        </a:p>
      </dsp:txBody>
      <dsp:txXfrm>
        <a:off x="59567" y="4127187"/>
        <a:ext cx="6144506" cy="11011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92591-E429-9447-A5F2-BF56E2A7F145}">
      <dsp:nvSpPr>
        <dsp:cNvPr id="0" name=""/>
        <dsp:cNvSpPr/>
      </dsp:nvSpPr>
      <dsp:spPr>
        <a:xfrm>
          <a:off x="0" y="19423"/>
          <a:ext cx="7559504" cy="164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Varies with age.   “defined as a heart rate that is slower than what is considered normal for a child’s age”</a:t>
          </a:r>
        </a:p>
      </dsp:txBody>
      <dsp:txXfrm>
        <a:off x="80532" y="99955"/>
        <a:ext cx="7398440" cy="1488636"/>
      </dsp:txXfrm>
    </dsp:sp>
    <dsp:sp modelId="{4425F48C-8CB9-0D44-97ED-DEE54324BE34}">
      <dsp:nvSpPr>
        <dsp:cNvPr id="0" name=""/>
        <dsp:cNvSpPr/>
      </dsp:nvSpPr>
      <dsp:spPr>
        <a:xfrm>
          <a:off x="0" y="1755523"/>
          <a:ext cx="7559504" cy="16497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Address only symptomatic bradycardia.</a:t>
          </a:r>
        </a:p>
      </dsp:txBody>
      <dsp:txXfrm>
        <a:off x="80532" y="1836055"/>
        <a:ext cx="7398440" cy="1488636"/>
      </dsp:txXfrm>
    </dsp:sp>
    <dsp:sp modelId="{25433241-D6C1-034F-A333-281489224559}">
      <dsp:nvSpPr>
        <dsp:cNvPr id="0" name=""/>
        <dsp:cNvSpPr/>
      </dsp:nvSpPr>
      <dsp:spPr>
        <a:xfrm>
          <a:off x="0" y="3405223"/>
          <a:ext cx="7559504"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Low blood pressure and shock</a:t>
          </a:r>
        </a:p>
        <a:p>
          <a:pPr marL="228600" lvl="1" indent="-228600" algn="l" defTabSz="1022350">
            <a:lnSpc>
              <a:spcPct val="90000"/>
            </a:lnSpc>
            <a:spcBef>
              <a:spcPct val="0"/>
            </a:spcBef>
            <a:spcAft>
              <a:spcPct val="20000"/>
            </a:spcAft>
            <a:buChar char="•"/>
          </a:pPr>
          <a:r>
            <a:rPr lang="en-US" sz="2300" kern="1200"/>
            <a:t>Poor tissue perfusion</a:t>
          </a:r>
        </a:p>
        <a:p>
          <a:pPr marL="228600" lvl="1" indent="-228600" algn="l" defTabSz="1022350">
            <a:lnSpc>
              <a:spcPct val="90000"/>
            </a:lnSpc>
            <a:spcBef>
              <a:spcPct val="0"/>
            </a:spcBef>
            <a:spcAft>
              <a:spcPct val="20000"/>
            </a:spcAft>
            <a:buChar char="•"/>
          </a:pPr>
          <a:r>
            <a:rPr lang="en-US" sz="2300" kern="1200"/>
            <a:t>Change in mental status</a:t>
          </a:r>
        </a:p>
      </dsp:txBody>
      <dsp:txXfrm>
        <a:off x="0" y="3405223"/>
        <a:ext cx="7559504" cy="1210950"/>
      </dsp:txXfrm>
    </dsp:sp>
    <dsp:sp modelId="{2F1F260F-4132-3D48-A83F-089169F9F892}">
      <dsp:nvSpPr>
        <dsp:cNvPr id="0" name=""/>
        <dsp:cNvSpPr/>
      </dsp:nvSpPr>
      <dsp:spPr>
        <a:xfrm>
          <a:off x="0" y="4616173"/>
          <a:ext cx="7559504" cy="1649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Symptomatic bradycardia and less than 60 in infants and small children: BEGIN CPR</a:t>
          </a:r>
        </a:p>
      </dsp:txBody>
      <dsp:txXfrm>
        <a:off x="80532" y="4696705"/>
        <a:ext cx="7398440" cy="148863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0701B-9A39-9444-8C17-6D40CDA9DEAE}">
      <dsp:nvSpPr>
        <dsp:cNvPr id="0" name=""/>
        <dsp:cNvSpPr/>
      </dsp:nvSpPr>
      <dsp:spPr>
        <a:xfrm>
          <a:off x="0" y="714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The primary goal of symptomatic bradycardia treatment is to make sure the heart is adequately pumping blood to the body (adequate perfusion).</a:t>
          </a:r>
          <a:endParaRPr lang="en-US" sz="2000" kern="1200"/>
        </a:p>
      </dsp:txBody>
      <dsp:txXfrm>
        <a:off x="38838" y="110307"/>
        <a:ext cx="10437924" cy="717924"/>
      </dsp:txXfrm>
    </dsp:sp>
    <dsp:sp modelId="{2A07A848-0DFA-8B47-AFD5-1B8CE3C8C564}">
      <dsp:nvSpPr>
        <dsp:cNvPr id="0" name=""/>
        <dsp:cNvSpPr/>
      </dsp:nvSpPr>
      <dsp:spPr>
        <a:xfrm>
          <a:off x="0" y="9246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Treatment is not necessarily aimed at increasing the heart rate. Treatment should continue until symptoms/signs resolve.</a:t>
          </a:r>
          <a:endParaRPr lang="en-US" sz="2000" kern="1200"/>
        </a:p>
      </dsp:txBody>
      <dsp:txXfrm>
        <a:off x="38838" y="963507"/>
        <a:ext cx="10437924" cy="717924"/>
      </dsp:txXfrm>
    </dsp:sp>
    <dsp:sp modelId="{5C1A84E9-B3AF-FA42-A21C-B06803558B24}">
      <dsp:nvSpPr>
        <dsp:cNvPr id="0" name=""/>
        <dsp:cNvSpPr/>
      </dsp:nvSpPr>
      <dsp:spPr>
        <a:xfrm>
          <a:off x="0" y="17778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If the person stops having a pulse, move to the Cardiac Arrest Protocol.</a:t>
          </a:r>
          <a:endParaRPr lang="en-US" sz="2000" kern="1200"/>
        </a:p>
      </dsp:txBody>
      <dsp:txXfrm>
        <a:off x="38838" y="1816707"/>
        <a:ext cx="10437924" cy="717924"/>
      </dsp:txXfrm>
    </dsp:sp>
    <dsp:sp modelId="{13B28AAA-69A8-C448-87AF-8E33689B3C7D}">
      <dsp:nvSpPr>
        <dsp:cNvPr id="0" name=""/>
        <dsp:cNvSpPr/>
      </dsp:nvSpPr>
      <dsp:spPr>
        <a:xfrm>
          <a:off x="0" y="26310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Always consider the reversible causes of bradycardia in pediatrics and treat if possible.</a:t>
          </a:r>
          <a:endParaRPr lang="en-US" sz="2000" kern="1200"/>
        </a:p>
      </dsp:txBody>
      <dsp:txXfrm>
        <a:off x="38838" y="2669907"/>
        <a:ext cx="10437924" cy="717924"/>
      </dsp:txXfrm>
    </dsp:sp>
    <dsp:sp modelId="{745C3FC7-2BB8-344D-9A97-CB7D627EF872}">
      <dsp:nvSpPr>
        <dsp:cNvPr id="0" name=""/>
        <dsp:cNvSpPr/>
      </dsp:nvSpPr>
      <dsp:spPr>
        <a:xfrm>
          <a:off x="0" y="34842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t>Atropine in doses less than 0.1 mg may worsen bradycardia (paradoxical bradycardia).</a:t>
          </a:r>
          <a:endParaRPr lang="en-US" sz="2000" kern="1200"/>
        </a:p>
      </dsp:txBody>
      <dsp:txXfrm>
        <a:off x="38838" y="3523107"/>
        <a:ext cx="10437924" cy="71792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31C94-34BA-2448-8D23-1AD1D02A5863}">
      <dsp:nvSpPr>
        <dsp:cNvPr id="0" name=""/>
        <dsp:cNvSpPr/>
      </dsp:nvSpPr>
      <dsp:spPr>
        <a:xfrm>
          <a:off x="0" y="266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51364C0-3A82-1F44-A4C9-1C0A418FD6AF}">
      <dsp:nvSpPr>
        <dsp:cNvPr id="0" name=""/>
        <dsp:cNvSpPr/>
      </dsp:nvSpPr>
      <dsp:spPr>
        <a:xfrm>
          <a:off x="0" y="2663"/>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1" kern="1200"/>
            <a:t>Signs and symptoms of tachycardia</a:t>
          </a:r>
          <a:endParaRPr lang="en-US" sz="2600" kern="1200"/>
        </a:p>
      </dsp:txBody>
      <dsp:txXfrm>
        <a:off x="0" y="2663"/>
        <a:ext cx="6666833" cy="908098"/>
      </dsp:txXfrm>
    </dsp:sp>
    <dsp:sp modelId="{FF80E509-3A0C-CF44-9A2A-F158ADA3C2AB}">
      <dsp:nvSpPr>
        <dsp:cNvPr id="0" name=""/>
        <dsp:cNvSpPr/>
      </dsp:nvSpPr>
      <dsp:spPr>
        <a:xfrm>
          <a:off x="0" y="910762"/>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A39BC70-47D8-844F-9980-5EFDCEFA841A}">
      <dsp:nvSpPr>
        <dsp:cNvPr id="0" name=""/>
        <dsp:cNvSpPr/>
      </dsp:nvSpPr>
      <dsp:spPr>
        <a:xfrm>
          <a:off x="0" y="910762"/>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Respiratory distress/failure </a:t>
          </a:r>
        </a:p>
      </dsp:txBody>
      <dsp:txXfrm>
        <a:off x="0" y="910762"/>
        <a:ext cx="6666833" cy="908098"/>
      </dsp:txXfrm>
    </dsp:sp>
    <dsp:sp modelId="{BC137F72-0895-C24B-81F4-38E7165CC4B1}">
      <dsp:nvSpPr>
        <dsp:cNvPr id="0" name=""/>
        <dsp:cNvSpPr/>
      </dsp:nvSpPr>
      <dsp:spPr>
        <a:xfrm>
          <a:off x="0" y="181886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72303B-4BF7-414D-A318-9B272FAAC658}">
      <dsp:nvSpPr>
        <dsp:cNvPr id="0" name=""/>
        <dsp:cNvSpPr/>
      </dsp:nvSpPr>
      <dsp:spPr>
        <a:xfrm>
          <a:off x="0" y="1818861"/>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Poor tissue perfusion (e.g. low urine output) </a:t>
          </a:r>
        </a:p>
      </dsp:txBody>
      <dsp:txXfrm>
        <a:off x="0" y="1818861"/>
        <a:ext cx="6666833" cy="908098"/>
      </dsp:txXfrm>
    </dsp:sp>
    <dsp:sp modelId="{D16F4FAF-FADC-CD44-A6F7-533015FD4D11}">
      <dsp:nvSpPr>
        <dsp:cNvPr id="0" name=""/>
        <dsp:cNvSpPr/>
      </dsp:nvSpPr>
      <dsp:spPr>
        <a:xfrm>
          <a:off x="0" y="272696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60F8180-7E4D-604D-A148-24272C9FA38B}">
      <dsp:nvSpPr>
        <dsp:cNvPr id="0" name=""/>
        <dsp:cNvSpPr/>
      </dsp:nvSpPr>
      <dsp:spPr>
        <a:xfrm>
          <a:off x="0" y="2726960"/>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Altered mental state </a:t>
          </a:r>
        </a:p>
      </dsp:txBody>
      <dsp:txXfrm>
        <a:off x="0" y="2726960"/>
        <a:ext cx="6666833" cy="908098"/>
      </dsp:txXfrm>
    </dsp:sp>
    <dsp:sp modelId="{CC3C3EFA-0053-C344-949D-D06E8D8D44FC}">
      <dsp:nvSpPr>
        <dsp:cNvPr id="0" name=""/>
        <dsp:cNvSpPr/>
      </dsp:nvSpPr>
      <dsp:spPr>
        <a:xfrm>
          <a:off x="0" y="363505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CCCD2F2-A738-EF47-AB36-09702B9849BD}">
      <dsp:nvSpPr>
        <dsp:cNvPr id="0" name=""/>
        <dsp:cNvSpPr/>
      </dsp:nvSpPr>
      <dsp:spPr>
        <a:xfrm>
          <a:off x="0" y="3635058"/>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 Pulmonary edema/congestion </a:t>
          </a:r>
        </a:p>
      </dsp:txBody>
      <dsp:txXfrm>
        <a:off x="0" y="3635058"/>
        <a:ext cx="6666833" cy="908098"/>
      </dsp:txXfrm>
    </dsp:sp>
    <dsp:sp modelId="{049AD2CC-A5BA-9444-8931-6690361D171F}">
      <dsp:nvSpPr>
        <dsp:cNvPr id="0" name=""/>
        <dsp:cNvSpPr/>
      </dsp:nvSpPr>
      <dsp:spPr>
        <a:xfrm>
          <a:off x="0" y="4543157"/>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3519231-3376-0944-B21D-74DFFC39E2E3}">
      <dsp:nvSpPr>
        <dsp:cNvPr id="0" name=""/>
        <dsp:cNvSpPr/>
      </dsp:nvSpPr>
      <dsp:spPr>
        <a:xfrm>
          <a:off x="0" y="4543157"/>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 Weak, rapid pulse </a:t>
          </a:r>
        </a:p>
      </dsp:txBody>
      <dsp:txXfrm>
        <a:off x="0" y="4543157"/>
        <a:ext cx="6666833" cy="90809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5F989-F6E0-AF48-A77A-C020509845BF}">
      <dsp:nvSpPr>
        <dsp:cNvPr id="0" name=""/>
        <dsp:cNvSpPr/>
      </dsp:nvSpPr>
      <dsp:spPr>
        <a:xfrm>
          <a:off x="0" y="94413"/>
          <a:ext cx="10039472" cy="7820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hlinkClick xmlns:r="http://schemas.openxmlformats.org/officeDocument/2006/relationships" r:id="rId1"/>
            </a:rPr>
            <a:t>Wolff-Parkinson-White Syndrome</a:t>
          </a:r>
          <a:endParaRPr lang="en-US" sz="1400" kern="1200"/>
        </a:p>
      </dsp:txBody>
      <dsp:txXfrm>
        <a:off x="38178" y="132591"/>
        <a:ext cx="9963116" cy="705733"/>
      </dsp:txXfrm>
    </dsp:sp>
    <dsp:sp modelId="{78DF4C6E-1601-B449-A0E7-2FC05595EF4B}">
      <dsp:nvSpPr>
        <dsp:cNvPr id="0" name=""/>
        <dsp:cNvSpPr/>
      </dsp:nvSpPr>
      <dsp:spPr>
        <a:xfrm>
          <a:off x="0" y="916822"/>
          <a:ext cx="10039472" cy="78208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WPW syndrome </a:t>
          </a:r>
          <a:r>
            <a:rPr lang="en-US" sz="1400" kern="1200"/>
            <a:t>is characterized by the occurrence of SVT plus specific ECG findings in sinus rhythm. The characteristic pre-excitation is evidenced by a short PR interval and widened QRS with a slurred upstroke or delta wave.</a:t>
          </a:r>
        </a:p>
      </dsp:txBody>
      <dsp:txXfrm>
        <a:off x="38178" y="955000"/>
        <a:ext cx="9963116" cy="705733"/>
      </dsp:txXfrm>
    </dsp:sp>
    <dsp:sp modelId="{152BDA14-3BA6-DD4A-8A5D-99489B69A55A}">
      <dsp:nvSpPr>
        <dsp:cNvPr id="0" name=""/>
        <dsp:cNvSpPr/>
      </dsp:nvSpPr>
      <dsp:spPr>
        <a:xfrm>
          <a:off x="0" y="1739232"/>
          <a:ext cx="10039472" cy="78208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It is caused by ventricular excitation occurring earlier via the accessory pathway than it would have occurred via the normal AV node alone. With the onset of SVT, conduction reverses (becomes V to A) in the accessory pathway as part of the circular rhythm.</a:t>
          </a:r>
        </a:p>
      </dsp:txBody>
      <dsp:txXfrm>
        <a:off x="38178" y="1777410"/>
        <a:ext cx="9963116" cy="705733"/>
      </dsp:txXfrm>
    </dsp:sp>
    <dsp:sp modelId="{F134575B-8150-4348-B4EE-2F965F56F77E}">
      <dsp:nvSpPr>
        <dsp:cNvPr id="0" name=""/>
        <dsp:cNvSpPr/>
      </dsp:nvSpPr>
      <dsp:spPr>
        <a:xfrm>
          <a:off x="0" y="2561641"/>
          <a:ext cx="10039472" cy="78208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 a small number of patients with WPW, accessory pathway conduction is A to V in SVT (and reversed to become V to A in the AV node). This results in an anomalous ventricular activation sequence and a wide complex QRS (&gt; 120 msec) followed by retrograde P waves which may be difficult to differentiate from VT.</a:t>
          </a:r>
        </a:p>
      </dsp:txBody>
      <dsp:txXfrm>
        <a:off x="38178" y="2599819"/>
        <a:ext cx="9963116" cy="70573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02CC9-771B-6D42-AF03-15C6CA73102E}">
      <dsp:nvSpPr>
        <dsp:cNvPr id="0" name=""/>
        <dsp:cNvSpPr/>
      </dsp:nvSpPr>
      <dsp:spPr>
        <a:xfrm>
          <a:off x="0" y="69508"/>
          <a:ext cx="7559504" cy="1979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Cardiac arrest in pediatrics is TYPICALLY the consequence of respiratory failure or shock. </a:t>
          </a:r>
        </a:p>
      </dsp:txBody>
      <dsp:txXfrm>
        <a:off x="96638" y="166146"/>
        <a:ext cx="7366228" cy="1786364"/>
      </dsp:txXfrm>
    </dsp:sp>
    <dsp:sp modelId="{DE089935-7D54-794D-8914-A581B4ABCF3D}">
      <dsp:nvSpPr>
        <dsp:cNvPr id="0" name=""/>
        <dsp:cNvSpPr/>
      </dsp:nvSpPr>
      <dsp:spPr>
        <a:xfrm>
          <a:off x="0" y="2152828"/>
          <a:ext cx="7559504" cy="19796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Need to focus on respiratory status and reversible causes</a:t>
          </a:r>
        </a:p>
      </dsp:txBody>
      <dsp:txXfrm>
        <a:off x="96638" y="2249466"/>
        <a:ext cx="7366228" cy="1786364"/>
      </dsp:txXfrm>
    </dsp:sp>
    <dsp:sp modelId="{96774DB8-2C1C-E64A-AC97-DC504A8CF761}">
      <dsp:nvSpPr>
        <dsp:cNvPr id="0" name=""/>
        <dsp:cNvSpPr/>
      </dsp:nvSpPr>
      <dsp:spPr>
        <a:xfrm>
          <a:off x="0" y="4236148"/>
          <a:ext cx="7559504" cy="19796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Less than 10% of the time cardiac arrest is caused by ventricular arrhythmia and occurs suddenly</a:t>
          </a:r>
        </a:p>
      </dsp:txBody>
      <dsp:txXfrm>
        <a:off x="96638" y="4332786"/>
        <a:ext cx="7366228" cy="178636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54412-76BB-6A44-86CB-6FE3725D4CCA}">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DEC425-8C49-DD48-8687-0E8C7A944D32}">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Recommendation—Updated 2019 1. </a:t>
          </a:r>
        </a:p>
      </dsp:txBody>
      <dsp:txXfrm>
        <a:off x="696297" y="538547"/>
        <a:ext cx="4171627" cy="2590157"/>
      </dsp:txXfrm>
    </dsp:sp>
    <dsp:sp modelId="{1A6F50A7-A0C7-6C41-A008-20D1342DA4C2}">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DC836-D942-614F-8CC9-F4D5612586A8}">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BMV is reasonable compared with advanced airway interventions (endotracheal intubation or SGA) in the management of children during cardiac arrest in the out-of-hospital setting (Class 2a; Level of Evidence C-LD).</a:t>
          </a:r>
        </a:p>
      </dsp:txBody>
      <dsp:txXfrm>
        <a:off x="5991936" y="538547"/>
        <a:ext cx="4171627" cy="259015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59FA6-01BF-5D4B-A6F6-F6284B5B87B6}">
      <dsp:nvSpPr>
        <dsp:cNvPr id="0" name=""/>
        <dsp:cNvSpPr/>
      </dsp:nvSpPr>
      <dsp:spPr>
        <a:xfrm>
          <a:off x="0" y="46309"/>
          <a:ext cx="6666833" cy="127120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20 MILLION DOLLAR QUESTION</a:t>
          </a:r>
        </a:p>
      </dsp:txBody>
      <dsp:txXfrm>
        <a:off x="62055" y="108364"/>
        <a:ext cx="6542723" cy="1147095"/>
      </dsp:txXfrm>
    </dsp:sp>
    <dsp:sp modelId="{7064022F-080F-7F42-BCF1-C7DAF99D7C35}">
      <dsp:nvSpPr>
        <dsp:cNvPr id="0" name=""/>
        <dsp:cNvSpPr/>
      </dsp:nvSpPr>
      <dsp:spPr>
        <a:xfrm>
          <a:off x="0" y="1409674"/>
          <a:ext cx="6666833" cy="1271205"/>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Is BVM as good as ETT and/or SGA in OHCA?</a:t>
          </a:r>
        </a:p>
      </dsp:txBody>
      <dsp:txXfrm>
        <a:off x="62055" y="1471729"/>
        <a:ext cx="6542723" cy="1147095"/>
      </dsp:txXfrm>
    </dsp:sp>
    <dsp:sp modelId="{AF851772-61A5-464C-8F34-3C5FCF3375BF}">
      <dsp:nvSpPr>
        <dsp:cNvPr id="0" name=""/>
        <dsp:cNvSpPr/>
      </dsp:nvSpPr>
      <dsp:spPr>
        <a:xfrm>
          <a:off x="0" y="2773040"/>
          <a:ext cx="6666833" cy="1271205"/>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OR</a:t>
          </a:r>
        </a:p>
      </dsp:txBody>
      <dsp:txXfrm>
        <a:off x="62055" y="2835095"/>
        <a:ext cx="6542723" cy="1147095"/>
      </dsp:txXfrm>
    </dsp:sp>
    <dsp:sp modelId="{7E01E5A9-A5E0-D448-B050-EC63CE1D0633}">
      <dsp:nvSpPr>
        <dsp:cNvPr id="0" name=""/>
        <dsp:cNvSpPr/>
      </dsp:nvSpPr>
      <dsp:spPr>
        <a:xfrm>
          <a:off x="0" y="4136405"/>
          <a:ext cx="6666833" cy="127120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Do we suck at OHCA resuscitations?</a:t>
          </a:r>
        </a:p>
      </dsp:txBody>
      <dsp:txXfrm>
        <a:off x="62055" y="4198460"/>
        <a:ext cx="6542723" cy="114709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5D685-A1AA-3B47-87AF-B8570C570B70}">
      <dsp:nvSpPr>
        <dsp:cNvPr id="0" name=""/>
        <dsp:cNvSpPr/>
      </dsp:nvSpPr>
      <dsp:spPr>
        <a:xfrm>
          <a:off x="0" y="29944"/>
          <a:ext cx="6666833" cy="13109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Most common type.</a:t>
          </a:r>
        </a:p>
      </dsp:txBody>
      <dsp:txXfrm>
        <a:off x="63994" y="93938"/>
        <a:ext cx="6538845" cy="1182942"/>
      </dsp:txXfrm>
    </dsp:sp>
    <dsp:sp modelId="{5BABEC3A-3D89-5942-A3BD-5A8513ED0559}">
      <dsp:nvSpPr>
        <dsp:cNvPr id="0" name=""/>
        <dsp:cNvSpPr/>
      </dsp:nvSpPr>
      <dsp:spPr>
        <a:xfrm>
          <a:off x="0" y="1435914"/>
          <a:ext cx="6666833" cy="131093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Insufficient blood flow </a:t>
          </a:r>
        </a:p>
      </dsp:txBody>
      <dsp:txXfrm>
        <a:off x="63994" y="1499908"/>
        <a:ext cx="6538845" cy="1182942"/>
      </dsp:txXfrm>
    </dsp:sp>
    <dsp:sp modelId="{4194FDDB-CCFA-D043-B7A6-66A08F9C6E5F}">
      <dsp:nvSpPr>
        <dsp:cNvPr id="0" name=""/>
        <dsp:cNvSpPr/>
      </dsp:nvSpPr>
      <dsp:spPr>
        <a:xfrm>
          <a:off x="0" y="2746845"/>
          <a:ext cx="6666833"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Blood loss: Trauma</a:t>
          </a:r>
        </a:p>
        <a:p>
          <a:pPr marL="228600" lvl="1" indent="-228600" algn="l" defTabSz="1155700">
            <a:lnSpc>
              <a:spcPct val="90000"/>
            </a:lnSpc>
            <a:spcBef>
              <a:spcPct val="0"/>
            </a:spcBef>
            <a:spcAft>
              <a:spcPct val="20000"/>
            </a:spcAft>
            <a:buChar char="•"/>
          </a:pPr>
          <a:r>
            <a:rPr lang="en-US" sz="2600" kern="1200"/>
            <a:t>“Fluid loss”: Diarrhea, vomiting, perspiration</a:t>
          </a:r>
        </a:p>
        <a:p>
          <a:pPr marL="228600" lvl="1" indent="-228600" algn="l" defTabSz="1155700">
            <a:lnSpc>
              <a:spcPct val="90000"/>
            </a:lnSpc>
            <a:spcBef>
              <a:spcPct val="0"/>
            </a:spcBef>
            <a:spcAft>
              <a:spcPct val="20000"/>
            </a:spcAft>
            <a:buChar char="•"/>
          </a:pPr>
          <a:r>
            <a:rPr lang="en-US" sz="2600" kern="1200"/>
            <a:t>Third spacing: goes into the tissue</a:t>
          </a:r>
        </a:p>
      </dsp:txBody>
      <dsp:txXfrm>
        <a:off x="0" y="2746845"/>
        <a:ext cx="6666833" cy="1366200"/>
      </dsp:txXfrm>
    </dsp:sp>
    <dsp:sp modelId="{37B7AE20-EC1E-E543-B0FE-D07348E84A33}">
      <dsp:nvSpPr>
        <dsp:cNvPr id="0" name=""/>
        <dsp:cNvSpPr/>
      </dsp:nvSpPr>
      <dsp:spPr>
        <a:xfrm>
          <a:off x="0" y="4113045"/>
          <a:ext cx="6666833" cy="131093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Loss of preload: Less volume goes into the heart</a:t>
          </a:r>
        </a:p>
      </dsp:txBody>
      <dsp:txXfrm>
        <a:off x="63994" y="4177039"/>
        <a:ext cx="6538845" cy="118294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BAE7C-3938-034F-9AEC-702261C2D93B}">
      <dsp:nvSpPr>
        <dsp:cNvPr id="0" name=""/>
        <dsp:cNvSpPr/>
      </dsp:nvSpPr>
      <dsp:spPr>
        <a:xfrm>
          <a:off x="0" y="69508"/>
          <a:ext cx="7559504" cy="1979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DISTRIBUTIVE SHOCK: Blood is inappropriately distributed in the vasculature.</a:t>
          </a:r>
        </a:p>
      </dsp:txBody>
      <dsp:txXfrm>
        <a:off x="96638" y="166146"/>
        <a:ext cx="7366228" cy="1786364"/>
      </dsp:txXfrm>
    </dsp:sp>
    <dsp:sp modelId="{2BC8EB38-AE3C-D04B-A898-229D9BF214C4}">
      <dsp:nvSpPr>
        <dsp:cNvPr id="0" name=""/>
        <dsp:cNvSpPr/>
      </dsp:nvSpPr>
      <dsp:spPr>
        <a:xfrm>
          <a:off x="0" y="2152828"/>
          <a:ext cx="7559504" cy="19796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Floppy heart: strength of contraction decreases</a:t>
          </a:r>
        </a:p>
      </dsp:txBody>
      <dsp:txXfrm>
        <a:off x="96638" y="2249466"/>
        <a:ext cx="7366228" cy="1786364"/>
      </dsp:txXfrm>
    </dsp:sp>
    <dsp:sp modelId="{5CEA3505-0FBE-6340-ACBC-468878038654}">
      <dsp:nvSpPr>
        <dsp:cNvPr id="0" name=""/>
        <dsp:cNvSpPr/>
      </dsp:nvSpPr>
      <dsp:spPr>
        <a:xfrm>
          <a:off x="0" y="4236148"/>
          <a:ext cx="7559504" cy="19796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Dilated vessels: Resistance decreases and vessels dilate; venous and arterial</a:t>
          </a:r>
        </a:p>
      </dsp:txBody>
      <dsp:txXfrm>
        <a:off x="96638" y="4332786"/>
        <a:ext cx="7366228" cy="178636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4AB36-2C7F-1549-827C-F6AA045364EB}">
      <dsp:nvSpPr>
        <dsp:cNvPr id="0" name=""/>
        <dsp:cNvSpPr/>
      </dsp:nvSpPr>
      <dsp:spPr>
        <a:xfrm>
          <a:off x="0" y="836848"/>
          <a:ext cx="7559504" cy="8394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FLOPPY HEART: Diminished contractility</a:t>
          </a:r>
        </a:p>
      </dsp:txBody>
      <dsp:txXfrm>
        <a:off x="40980" y="877828"/>
        <a:ext cx="7477544" cy="757514"/>
      </dsp:txXfrm>
    </dsp:sp>
    <dsp:sp modelId="{16BAF561-EE50-FB4C-A55A-4D2C91AEB982}">
      <dsp:nvSpPr>
        <dsp:cNvPr id="0" name=""/>
        <dsp:cNvSpPr/>
      </dsp:nvSpPr>
      <dsp:spPr>
        <a:xfrm>
          <a:off x="0" y="1777123"/>
          <a:ext cx="7559504" cy="83947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WORK OF BREATHING: </a:t>
          </a:r>
        </a:p>
      </dsp:txBody>
      <dsp:txXfrm>
        <a:off x="40980" y="1818103"/>
        <a:ext cx="7477544" cy="757514"/>
      </dsp:txXfrm>
    </dsp:sp>
    <dsp:sp modelId="{764746D1-4869-E743-80A1-35001CC5CB4B}">
      <dsp:nvSpPr>
        <dsp:cNvPr id="0" name=""/>
        <dsp:cNvSpPr/>
      </dsp:nvSpPr>
      <dsp:spPr>
        <a:xfrm>
          <a:off x="0" y="2616598"/>
          <a:ext cx="7559504"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Grunting</a:t>
          </a:r>
        </a:p>
        <a:p>
          <a:pPr marL="228600" lvl="1" indent="-228600" algn="l" defTabSz="1200150">
            <a:lnSpc>
              <a:spcPct val="90000"/>
            </a:lnSpc>
            <a:spcBef>
              <a:spcPct val="0"/>
            </a:spcBef>
            <a:spcAft>
              <a:spcPct val="20000"/>
            </a:spcAft>
            <a:buChar char="•"/>
          </a:pPr>
          <a:r>
            <a:rPr lang="en-US" sz="2700" kern="1200"/>
            <a:t>Nasal Flaring</a:t>
          </a:r>
        </a:p>
        <a:p>
          <a:pPr marL="228600" lvl="1" indent="-228600" algn="l" defTabSz="1200150">
            <a:lnSpc>
              <a:spcPct val="90000"/>
            </a:lnSpc>
            <a:spcBef>
              <a:spcPct val="0"/>
            </a:spcBef>
            <a:spcAft>
              <a:spcPct val="20000"/>
            </a:spcAft>
            <a:buChar char="•"/>
          </a:pPr>
          <a:r>
            <a:rPr lang="en-US" sz="2700" kern="1200"/>
            <a:t>Accessory Muscle Use</a:t>
          </a:r>
        </a:p>
      </dsp:txBody>
      <dsp:txXfrm>
        <a:off x="0" y="2616598"/>
        <a:ext cx="7559504" cy="1412775"/>
      </dsp:txXfrm>
    </dsp:sp>
    <dsp:sp modelId="{A339B9C7-1CDE-8943-9B3A-44AFDD392207}">
      <dsp:nvSpPr>
        <dsp:cNvPr id="0" name=""/>
        <dsp:cNvSpPr/>
      </dsp:nvSpPr>
      <dsp:spPr>
        <a:xfrm>
          <a:off x="0" y="4029373"/>
          <a:ext cx="7559504" cy="8394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PULMONARY CONGESTION</a:t>
          </a:r>
        </a:p>
      </dsp:txBody>
      <dsp:txXfrm>
        <a:off x="40980" y="4070353"/>
        <a:ext cx="7477544" cy="757514"/>
      </dsp:txXfrm>
    </dsp:sp>
    <dsp:sp modelId="{D85F6D09-B65F-544E-B4B1-192E88B39BA4}">
      <dsp:nvSpPr>
        <dsp:cNvPr id="0" name=""/>
        <dsp:cNvSpPr/>
      </dsp:nvSpPr>
      <dsp:spPr>
        <a:xfrm>
          <a:off x="0" y="4868848"/>
          <a:ext cx="7559504"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CARDIAC CONDITIONS TYPICALLY CONGENITAL</a:t>
          </a:r>
        </a:p>
      </dsp:txBody>
      <dsp:txXfrm>
        <a:off x="0" y="4868848"/>
        <a:ext cx="7559504" cy="579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BC457-DBA2-A349-B2DD-BCD4F4076D41}">
      <dsp:nvSpPr>
        <dsp:cNvPr id="0" name=""/>
        <dsp:cNvSpPr/>
      </dsp:nvSpPr>
      <dsp:spPr>
        <a:xfrm>
          <a:off x="0" y="20298"/>
          <a:ext cx="6263640" cy="2677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i="1" kern="1200"/>
            <a:t>INTRAOSSEOUS ACCESS </a:t>
          </a:r>
          <a:endParaRPr lang="en-US" sz="3800" kern="1200"/>
        </a:p>
      </dsp:txBody>
      <dsp:txXfrm>
        <a:off x="130696" y="150994"/>
        <a:ext cx="6002248" cy="2415933"/>
      </dsp:txXfrm>
    </dsp:sp>
    <dsp:sp modelId="{2A6CD39E-A2D4-4440-BBA2-EAED91A3B266}">
      <dsp:nvSpPr>
        <dsp:cNvPr id="0" name=""/>
        <dsp:cNvSpPr/>
      </dsp:nvSpPr>
      <dsp:spPr>
        <a:xfrm>
          <a:off x="0" y="2807063"/>
          <a:ext cx="6263640" cy="26773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Contraindications include bone fracture, history of bony malformation, and insertion site infection. </a:t>
          </a:r>
        </a:p>
      </dsp:txBody>
      <dsp:txXfrm>
        <a:off x="130696" y="2937759"/>
        <a:ext cx="6002248" cy="241593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41F5B-ABB0-AC47-9D4F-3B098D51EB50}">
      <dsp:nvSpPr>
        <dsp:cNvPr id="0" name=""/>
        <dsp:cNvSpPr/>
      </dsp:nvSpPr>
      <dsp:spPr>
        <a:xfrm rot="5400000">
          <a:off x="5753801" y="-1400502"/>
          <a:ext cx="3354244" cy="699381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a:t>Cardiac Tamponade. </a:t>
          </a:r>
        </a:p>
        <a:p>
          <a:pPr marL="285750" lvl="1" indent="-285750" algn="l" defTabSz="1644650">
            <a:lnSpc>
              <a:spcPct val="90000"/>
            </a:lnSpc>
            <a:spcBef>
              <a:spcPct val="0"/>
            </a:spcBef>
            <a:spcAft>
              <a:spcPct val="15000"/>
            </a:spcAft>
            <a:buChar char="•"/>
          </a:pPr>
          <a:r>
            <a:rPr lang="en-US" sz="3700" kern="1200"/>
            <a:t>Tension Pneumothorax. </a:t>
          </a:r>
        </a:p>
        <a:p>
          <a:pPr marL="285750" lvl="1" indent="-285750" algn="l" defTabSz="1644650">
            <a:lnSpc>
              <a:spcPct val="90000"/>
            </a:lnSpc>
            <a:spcBef>
              <a:spcPct val="0"/>
            </a:spcBef>
            <a:spcAft>
              <a:spcPct val="15000"/>
            </a:spcAft>
            <a:buChar char="•"/>
          </a:pPr>
          <a:r>
            <a:rPr lang="en-US" sz="3700" kern="1200"/>
            <a:t>Congenital Heart Malformations. </a:t>
          </a:r>
        </a:p>
        <a:p>
          <a:pPr marL="285750" lvl="1" indent="-285750" algn="l" defTabSz="1644650">
            <a:lnSpc>
              <a:spcPct val="90000"/>
            </a:lnSpc>
            <a:spcBef>
              <a:spcPct val="0"/>
            </a:spcBef>
            <a:spcAft>
              <a:spcPct val="15000"/>
            </a:spcAft>
            <a:buChar char="•"/>
          </a:pPr>
          <a:r>
            <a:rPr lang="en-US" sz="3700" kern="1200"/>
            <a:t>Pulmonary Embolism.</a:t>
          </a:r>
        </a:p>
      </dsp:txBody>
      <dsp:txXfrm rot="-5400000">
        <a:off x="3934019" y="583021"/>
        <a:ext cx="6830069" cy="3026762"/>
      </dsp:txXfrm>
    </dsp:sp>
    <dsp:sp modelId="{8BA9A9C6-5AE5-D54A-9547-D5A110427BFC}">
      <dsp:nvSpPr>
        <dsp:cNvPr id="0" name=""/>
        <dsp:cNvSpPr/>
      </dsp:nvSpPr>
      <dsp:spPr>
        <a:xfrm>
          <a:off x="0" y="0"/>
          <a:ext cx="3934018" cy="4192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OBSTRUCTIVE SHOCK: HEART CAN’T BEAT PROPERLY.</a:t>
          </a:r>
        </a:p>
      </dsp:txBody>
      <dsp:txXfrm>
        <a:off x="192043" y="192043"/>
        <a:ext cx="3549932" cy="380871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DCED6-AB1B-0944-8281-4E53C9CB3520}">
      <dsp:nvSpPr>
        <dsp:cNvPr id="0" name=""/>
        <dsp:cNvSpPr/>
      </dsp:nvSpPr>
      <dsp:spPr>
        <a:xfrm>
          <a:off x="0" y="2124"/>
          <a:ext cx="378561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INITIAL MANAGEMENT: 20mL/kg of fluid over 5-10 minutes…….not an hour!</a:t>
          </a:r>
        </a:p>
      </dsp:txBody>
      <dsp:txXfrm>
        <a:off x="68454" y="70578"/>
        <a:ext cx="3648708" cy="1265378"/>
      </dsp:txXfrm>
    </dsp:sp>
    <dsp:sp modelId="{F6B52673-5495-8E41-B55C-BC90236105B8}">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Aggressive fluid management</a:t>
          </a:r>
        </a:p>
        <a:p>
          <a:pPr marL="228600" lvl="1" indent="-228600" algn="l" defTabSz="889000">
            <a:lnSpc>
              <a:spcPct val="90000"/>
            </a:lnSpc>
            <a:spcBef>
              <a:spcPct val="0"/>
            </a:spcBef>
            <a:spcAft>
              <a:spcPct val="15000"/>
            </a:spcAft>
            <a:buChar char="•"/>
          </a:pPr>
          <a:r>
            <a:rPr lang="en-US" sz="2000" kern="1200" dirty="0"/>
            <a:t>Pressors</a:t>
          </a:r>
        </a:p>
      </dsp:txBody>
      <dsp:txXfrm rot="-5400000">
        <a:off x="3785616" y="1669517"/>
        <a:ext cx="6675221" cy="1012303"/>
      </dsp:txXfrm>
    </dsp:sp>
    <dsp:sp modelId="{04594E65-0D06-894C-87B8-95D52B0679C3}">
      <dsp:nvSpPr>
        <dsp:cNvPr id="0" name=""/>
        <dsp:cNvSpPr/>
      </dsp:nvSpPr>
      <dsp:spPr>
        <a:xfrm>
          <a:off x="0" y="1474525"/>
          <a:ext cx="378561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SEPTIC SHOCK:</a:t>
          </a:r>
        </a:p>
      </dsp:txBody>
      <dsp:txXfrm>
        <a:off x="68454" y="1542979"/>
        <a:ext cx="3648708" cy="1265378"/>
      </dsp:txXfrm>
    </dsp:sp>
    <dsp:sp modelId="{605677C0-5643-434C-97A0-98E4F84C9931}">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IM Epinephrine</a:t>
          </a:r>
        </a:p>
        <a:p>
          <a:pPr marL="228600" lvl="1" indent="-228600" algn="l" defTabSz="889000">
            <a:lnSpc>
              <a:spcPct val="90000"/>
            </a:lnSpc>
            <a:spcBef>
              <a:spcPct val="0"/>
            </a:spcBef>
            <a:spcAft>
              <a:spcPct val="15000"/>
            </a:spcAft>
            <a:buChar char="•"/>
          </a:pPr>
          <a:r>
            <a:rPr lang="en-US" sz="2000" kern="1200" dirty="0"/>
            <a:t>Second Dose of Epinephrine</a:t>
          </a:r>
        </a:p>
        <a:p>
          <a:pPr marL="228600" lvl="1" indent="-228600" algn="l" defTabSz="889000">
            <a:lnSpc>
              <a:spcPct val="90000"/>
            </a:lnSpc>
            <a:spcBef>
              <a:spcPct val="0"/>
            </a:spcBef>
            <a:spcAft>
              <a:spcPct val="15000"/>
            </a:spcAft>
            <a:buChar char="•"/>
          </a:pPr>
          <a:r>
            <a:rPr lang="en-US" sz="2000" kern="1200" dirty="0"/>
            <a:t>Cautious use of fluids</a:t>
          </a:r>
        </a:p>
        <a:p>
          <a:pPr marL="228600" lvl="1" indent="-228600" algn="l" defTabSz="889000">
            <a:lnSpc>
              <a:spcPct val="90000"/>
            </a:lnSpc>
            <a:spcBef>
              <a:spcPct val="0"/>
            </a:spcBef>
            <a:spcAft>
              <a:spcPct val="15000"/>
            </a:spcAft>
            <a:buChar char="•"/>
          </a:pPr>
          <a:r>
            <a:rPr lang="en-US" sz="2000" kern="1200" dirty="0"/>
            <a:t>Benadryl and Steroids</a:t>
          </a:r>
        </a:p>
      </dsp:txBody>
      <dsp:txXfrm rot="-5400000">
        <a:off x="3785616" y="3141918"/>
        <a:ext cx="6675221" cy="1012303"/>
      </dsp:txXfrm>
    </dsp:sp>
    <dsp:sp modelId="{53E868B9-0859-F74C-B7CE-AD50A04EE6C7}">
      <dsp:nvSpPr>
        <dsp:cNvPr id="0" name=""/>
        <dsp:cNvSpPr/>
      </dsp:nvSpPr>
      <dsp:spPr>
        <a:xfrm>
          <a:off x="0" y="2946926"/>
          <a:ext cx="378561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ANAPHYLACTIC SHOCK:</a:t>
          </a:r>
        </a:p>
      </dsp:txBody>
      <dsp:txXfrm>
        <a:off x="68454" y="3015380"/>
        <a:ext cx="3648708" cy="126537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CFAD3-171E-A649-B8A3-ECB01AFC0F49}">
      <dsp:nvSpPr>
        <dsp:cNvPr id="0" name=""/>
        <dsp:cNvSpPr/>
      </dsp:nvSpPr>
      <dsp:spPr>
        <a:xfrm>
          <a:off x="0" y="726910"/>
          <a:ext cx="6666833" cy="40000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ANAPHYLACTIC SHOCK:</a:t>
          </a:r>
        </a:p>
        <a:p>
          <a:pPr marL="285750" lvl="1" indent="-285750" algn="l" defTabSz="1555750">
            <a:lnSpc>
              <a:spcPct val="90000"/>
            </a:lnSpc>
            <a:spcBef>
              <a:spcPct val="0"/>
            </a:spcBef>
            <a:spcAft>
              <a:spcPct val="15000"/>
            </a:spcAft>
            <a:buChar char="•"/>
          </a:pPr>
          <a:r>
            <a:rPr lang="en-US" sz="3500" kern="1200"/>
            <a:t>IM Epinephrine</a:t>
          </a:r>
        </a:p>
        <a:p>
          <a:pPr marL="285750" lvl="1" indent="-285750" algn="l" defTabSz="1555750">
            <a:lnSpc>
              <a:spcPct val="90000"/>
            </a:lnSpc>
            <a:spcBef>
              <a:spcPct val="0"/>
            </a:spcBef>
            <a:spcAft>
              <a:spcPct val="15000"/>
            </a:spcAft>
            <a:buChar char="•"/>
          </a:pPr>
          <a:r>
            <a:rPr lang="en-US" sz="3500" kern="1200"/>
            <a:t>Second Dose of Epinephrine</a:t>
          </a:r>
        </a:p>
        <a:p>
          <a:pPr marL="285750" lvl="1" indent="-285750" algn="l" defTabSz="1555750">
            <a:lnSpc>
              <a:spcPct val="90000"/>
            </a:lnSpc>
            <a:spcBef>
              <a:spcPct val="0"/>
            </a:spcBef>
            <a:spcAft>
              <a:spcPct val="15000"/>
            </a:spcAft>
            <a:buChar char="•"/>
          </a:pPr>
          <a:r>
            <a:rPr lang="en-US" sz="3500" kern="1200"/>
            <a:t>Cautious use of fluids</a:t>
          </a:r>
        </a:p>
        <a:p>
          <a:pPr marL="285750" lvl="1" indent="-285750" algn="l" defTabSz="1555750">
            <a:lnSpc>
              <a:spcPct val="90000"/>
            </a:lnSpc>
            <a:spcBef>
              <a:spcPct val="0"/>
            </a:spcBef>
            <a:spcAft>
              <a:spcPct val="15000"/>
            </a:spcAft>
            <a:buChar char="•"/>
          </a:pPr>
          <a:r>
            <a:rPr lang="en-US" sz="3500" kern="1200"/>
            <a:t>Benadryl and Steroids</a:t>
          </a:r>
        </a:p>
        <a:p>
          <a:pPr marL="285750" lvl="1" indent="-285750" algn="l" defTabSz="1555750">
            <a:lnSpc>
              <a:spcPct val="90000"/>
            </a:lnSpc>
            <a:spcBef>
              <a:spcPct val="0"/>
            </a:spcBef>
            <a:spcAft>
              <a:spcPct val="15000"/>
            </a:spcAft>
            <a:buChar char="•"/>
          </a:pPr>
          <a:r>
            <a:rPr lang="en-US" sz="3500" kern="1200"/>
            <a:t>Epinephrine Drip</a:t>
          </a:r>
        </a:p>
      </dsp:txBody>
      <dsp:txXfrm>
        <a:off x="0" y="726910"/>
        <a:ext cx="6666833" cy="400009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5BD1B-5311-514E-9314-8712CB624436}">
      <dsp:nvSpPr>
        <dsp:cNvPr id="0" name=""/>
        <dsp:cNvSpPr/>
      </dsp:nvSpPr>
      <dsp:spPr>
        <a:xfrm rot="5400000">
          <a:off x="5410072" y="-1189323"/>
          <a:ext cx="3481070"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n-US" sz="3200" kern="1200"/>
            <a:t>Caused by injury to autonomic pathways in the spinal cord</a:t>
          </a:r>
        </a:p>
        <a:p>
          <a:pPr marL="285750" lvl="1" indent="-285750" algn="l" defTabSz="1422400">
            <a:lnSpc>
              <a:spcPct val="90000"/>
            </a:lnSpc>
            <a:spcBef>
              <a:spcPct val="0"/>
            </a:spcBef>
            <a:spcAft>
              <a:spcPct val="15000"/>
            </a:spcAft>
            <a:buChar char="•"/>
          </a:pPr>
          <a:r>
            <a:rPr lang="en-US" sz="3200" kern="1200"/>
            <a:t>Typically with spinal cord fracture</a:t>
          </a:r>
        </a:p>
        <a:p>
          <a:pPr marL="285750" lvl="1" indent="-285750" algn="l" defTabSz="1422400">
            <a:lnSpc>
              <a:spcPct val="90000"/>
            </a:lnSpc>
            <a:spcBef>
              <a:spcPct val="0"/>
            </a:spcBef>
            <a:spcAft>
              <a:spcPct val="15000"/>
            </a:spcAft>
            <a:buChar char="•"/>
          </a:pPr>
          <a:r>
            <a:rPr lang="en-US" sz="3200" kern="1200"/>
            <a:t>Vessels can’t constrict and dilate</a:t>
          </a:r>
        </a:p>
        <a:p>
          <a:pPr marL="285750" lvl="1" indent="-285750" algn="l" defTabSz="1422400">
            <a:lnSpc>
              <a:spcPct val="90000"/>
            </a:lnSpc>
            <a:spcBef>
              <a:spcPct val="0"/>
            </a:spcBef>
            <a:spcAft>
              <a:spcPct val="15000"/>
            </a:spcAft>
            <a:buChar char="•"/>
          </a:pPr>
          <a:r>
            <a:rPr lang="en-US" sz="3200" kern="1200"/>
            <a:t>Heart Rate usually low</a:t>
          </a:r>
        </a:p>
        <a:p>
          <a:pPr marL="285750" lvl="1" indent="-285750" algn="l" defTabSz="1422400">
            <a:lnSpc>
              <a:spcPct val="90000"/>
            </a:lnSpc>
            <a:spcBef>
              <a:spcPct val="0"/>
            </a:spcBef>
            <a:spcAft>
              <a:spcPct val="15000"/>
            </a:spcAft>
            <a:buChar char="•"/>
          </a:pPr>
          <a:r>
            <a:rPr lang="en-US" sz="3200" kern="1200"/>
            <a:t>Fluid boluses followed by pressors</a:t>
          </a:r>
        </a:p>
      </dsp:txBody>
      <dsp:txXfrm rot="-5400000">
        <a:off x="3785615" y="605066"/>
        <a:ext cx="6560052" cy="3141206"/>
      </dsp:txXfrm>
    </dsp:sp>
    <dsp:sp modelId="{F51F7C4F-50D8-AC45-9D72-B2625654B636}">
      <dsp:nvSpPr>
        <dsp:cNvPr id="0" name=""/>
        <dsp:cNvSpPr/>
      </dsp:nvSpPr>
      <dsp:spPr>
        <a:xfrm>
          <a:off x="0" y="0"/>
          <a:ext cx="3785616" cy="435133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NEUROGENIC SHOCK:</a:t>
          </a:r>
        </a:p>
      </dsp:txBody>
      <dsp:txXfrm>
        <a:off x="184799" y="184799"/>
        <a:ext cx="3416018" cy="398174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5BA2D-09B4-4244-91F0-6CB61CB97A51}">
      <dsp:nvSpPr>
        <dsp:cNvPr id="0" name=""/>
        <dsp:cNvSpPr/>
      </dsp:nvSpPr>
      <dsp:spPr>
        <a:xfrm>
          <a:off x="0" y="665"/>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7AAB7AE-147E-7047-8962-50DFBCBB0BC8}">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THINK CONGENITAL</a:t>
          </a:r>
        </a:p>
      </dsp:txBody>
      <dsp:txXfrm>
        <a:off x="0" y="665"/>
        <a:ext cx="6666833" cy="1090517"/>
      </dsp:txXfrm>
    </dsp:sp>
    <dsp:sp modelId="{EC41CDE6-B136-C54A-B28C-A58CD62882D6}">
      <dsp:nvSpPr>
        <dsp:cNvPr id="0" name=""/>
        <dsp:cNvSpPr/>
      </dsp:nvSpPr>
      <dsp:spPr>
        <a:xfrm>
          <a:off x="0" y="1091183"/>
          <a:ext cx="6666833" cy="0"/>
        </a:xfrm>
        <a:prstGeom prst="lin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w="6350" cap="flat" cmpd="sng" algn="ctr">
          <a:solidFill>
            <a:schemeClr val="accent5">
              <a:hueOff val="-1689636"/>
              <a:satOff val="-4355"/>
              <a:lumOff val="-294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3441FB-3B51-C343-AC35-B5BAA700B737}">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POOR CONTRACTILITY</a:t>
          </a:r>
        </a:p>
      </dsp:txBody>
      <dsp:txXfrm>
        <a:off x="0" y="1091183"/>
        <a:ext cx="6666833" cy="1090517"/>
      </dsp:txXfrm>
    </dsp:sp>
    <dsp:sp modelId="{6BE3B5E8-2034-2C47-BA9E-837EA5C2B7DB}">
      <dsp:nvSpPr>
        <dsp:cNvPr id="0" name=""/>
        <dsp:cNvSpPr/>
      </dsp:nvSpPr>
      <dsp:spPr>
        <a:xfrm>
          <a:off x="0" y="2181701"/>
          <a:ext cx="6666833"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B4E6E8F-36EF-BD47-B475-8B2C163064C9}">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Need to address the cause and symptoms</a:t>
          </a:r>
        </a:p>
      </dsp:txBody>
      <dsp:txXfrm>
        <a:off x="0" y="2181701"/>
        <a:ext cx="6666833" cy="1090517"/>
      </dsp:txXfrm>
    </dsp:sp>
    <dsp:sp modelId="{E83CA857-4224-C145-89FF-DC1B9F086CFB}">
      <dsp:nvSpPr>
        <dsp:cNvPr id="0" name=""/>
        <dsp:cNvSpPr/>
      </dsp:nvSpPr>
      <dsp:spPr>
        <a:xfrm>
          <a:off x="0" y="3272218"/>
          <a:ext cx="6666833" cy="0"/>
        </a:xfrm>
        <a:prstGeom prst="lin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C1D1278-6047-A84C-9D19-33EAF829EBDE}">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CHF: Diuretics, Vasodilators</a:t>
          </a:r>
        </a:p>
      </dsp:txBody>
      <dsp:txXfrm>
        <a:off x="0" y="3272218"/>
        <a:ext cx="6666833" cy="1090517"/>
      </dsp:txXfrm>
    </dsp:sp>
    <dsp:sp modelId="{CD794F5F-18EF-4D40-AB19-9943A87AFDB8}">
      <dsp:nvSpPr>
        <dsp:cNvPr id="0" name=""/>
        <dsp:cNvSpPr/>
      </dsp:nvSpPr>
      <dsp:spPr>
        <a:xfrm>
          <a:off x="0" y="4362736"/>
          <a:ext cx="6666833"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5446F7-E640-3D4C-A2B0-83ADC41D4E4E}">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Hypotension: Pressors</a:t>
          </a:r>
        </a:p>
      </dsp:txBody>
      <dsp:txXfrm>
        <a:off x="0" y="4362736"/>
        <a:ext cx="6666833" cy="109051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4D475-537F-5644-8527-B89876C94122}">
      <dsp:nvSpPr>
        <dsp:cNvPr id="0" name=""/>
        <dsp:cNvSpPr/>
      </dsp:nvSpPr>
      <dsp:spPr>
        <a:xfrm>
          <a:off x="0" y="2663"/>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72F400C-D0FA-B04E-99E2-EC9DF30094E5}">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Drugs?</a:t>
          </a:r>
        </a:p>
      </dsp:txBody>
      <dsp:txXfrm>
        <a:off x="0" y="2663"/>
        <a:ext cx="6666833" cy="1816197"/>
      </dsp:txXfrm>
    </dsp:sp>
    <dsp:sp modelId="{F411BF2E-C2CC-9045-BE6A-C386A5CE9838}">
      <dsp:nvSpPr>
        <dsp:cNvPr id="0" name=""/>
        <dsp:cNvSpPr/>
      </dsp:nvSpPr>
      <dsp:spPr>
        <a:xfrm>
          <a:off x="0" y="1818861"/>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B776343-5B01-9147-9FD4-B3A7C71CB447}">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Endocrine?</a:t>
          </a:r>
        </a:p>
      </dsp:txBody>
      <dsp:txXfrm>
        <a:off x="0" y="1818861"/>
        <a:ext cx="6666833" cy="1816197"/>
      </dsp:txXfrm>
    </dsp:sp>
    <dsp:sp modelId="{9E4E25EB-32BF-314F-9E05-06A60F3252EF}">
      <dsp:nvSpPr>
        <dsp:cNvPr id="0" name=""/>
        <dsp:cNvSpPr/>
      </dsp:nvSpPr>
      <dsp:spPr>
        <a:xfrm>
          <a:off x="0" y="3635058"/>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99B3281-B217-5A4A-9091-A9404D562334}">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a:t>
          </a:r>
        </a:p>
      </dsp:txBody>
      <dsp:txXfrm>
        <a:off x="0" y="3635058"/>
        <a:ext cx="6666833" cy="1816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467AB-E73B-A347-BD95-39A57AA1E8EF}">
      <dsp:nvSpPr>
        <dsp:cNvPr id="0" name=""/>
        <dsp:cNvSpPr/>
      </dsp:nvSpPr>
      <dsp:spPr>
        <a:xfrm>
          <a:off x="3364992" y="2124"/>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The two types of bag-masks: self-inflating and flow-inflating. </a:t>
          </a:r>
        </a:p>
      </dsp:txBody>
      <dsp:txXfrm>
        <a:off x="3433446" y="70578"/>
        <a:ext cx="3648708" cy="1265378"/>
      </dsp:txXfrm>
    </dsp:sp>
    <dsp:sp modelId="{624D1BD5-ACD0-594A-AA5A-11B6D5012C5A}">
      <dsp:nvSpPr>
        <dsp:cNvPr id="0" name=""/>
        <dsp:cNvSpPr/>
      </dsp:nvSpPr>
      <dsp:spPr>
        <a:xfrm>
          <a:off x="3364992" y="1474525"/>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Self-inflating bag-mask should be the first choice in resuscitations, it should not be used in children or infants who are breathing spontaneously. </a:t>
          </a:r>
        </a:p>
      </dsp:txBody>
      <dsp:txXfrm>
        <a:off x="3433446" y="1542979"/>
        <a:ext cx="3648708" cy="1265378"/>
      </dsp:txXfrm>
    </dsp:sp>
    <dsp:sp modelId="{59B759DE-B113-434B-9D7D-1A87F52DF099}">
      <dsp:nvSpPr>
        <dsp:cNvPr id="0" name=""/>
        <dsp:cNvSpPr/>
      </dsp:nvSpPr>
      <dsp:spPr>
        <a:xfrm>
          <a:off x="3364992" y="2946926"/>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Flow-inflating bag-masks require more training and experience to operate properly </a:t>
          </a:r>
        </a:p>
      </dsp:txBody>
      <dsp:txXfrm>
        <a:off x="3433446" y="3015380"/>
        <a:ext cx="3648708" cy="12653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24A1D-14A4-5A45-BC46-B268D3C3BE2F}">
      <dsp:nvSpPr>
        <dsp:cNvPr id="0" name=""/>
        <dsp:cNvSpPr/>
      </dsp:nvSpPr>
      <dsp:spPr>
        <a:xfrm>
          <a:off x="0" y="706671"/>
          <a:ext cx="3073451" cy="19516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B4D04-ABC5-A14D-89FB-465088D5785D}">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a:t>Oropharyngeal Airway </a:t>
          </a:r>
          <a:endParaRPr lang="en-US" sz="2000" kern="1200"/>
        </a:p>
      </dsp:txBody>
      <dsp:txXfrm>
        <a:off x="398656" y="1088253"/>
        <a:ext cx="2959127" cy="1837317"/>
      </dsp:txXfrm>
    </dsp:sp>
    <dsp:sp modelId="{6AD3F554-5869-1D47-8A25-BF2705F29004}">
      <dsp:nvSpPr>
        <dsp:cNvPr id="0" name=""/>
        <dsp:cNvSpPr/>
      </dsp:nvSpPr>
      <dsp:spPr>
        <a:xfrm>
          <a:off x="3756441" y="706671"/>
          <a:ext cx="3073451" cy="19516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444ADC-D028-E14D-A1D5-EE13E9A1FF61}">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oropharyngeal airway (OPA) keeps the soft hypopharyngeal structures and the tongue away from flopping back onto the posterior pharynx</a:t>
          </a:r>
        </a:p>
      </dsp:txBody>
      <dsp:txXfrm>
        <a:off x="4155097" y="1088253"/>
        <a:ext cx="2959127" cy="1837317"/>
      </dsp:txXfrm>
    </dsp:sp>
    <dsp:sp modelId="{38A52CA6-0019-D444-BB09-BD03AFF8A561}">
      <dsp:nvSpPr>
        <dsp:cNvPr id="0" name=""/>
        <dsp:cNvSpPr/>
      </dsp:nvSpPr>
      <dsp:spPr>
        <a:xfrm>
          <a:off x="7512882" y="706671"/>
          <a:ext cx="3073451" cy="19516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D48CB-BDB5-564E-B922-6867793F4514}">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Used on unconscious patients who don’t gag or cough when placed.</a:t>
          </a:r>
        </a:p>
      </dsp:txBody>
      <dsp:txXfrm>
        <a:off x="7911539" y="1088253"/>
        <a:ext cx="2959127" cy="18373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B688B-F351-274F-BEFA-A42A8D6D6A3E}">
      <dsp:nvSpPr>
        <dsp:cNvPr id="0" name=""/>
        <dsp:cNvSpPr/>
      </dsp:nvSpPr>
      <dsp:spPr>
        <a:xfrm>
          <a:off x="10879" y="231950"/>
          <a:ext cx="5273183" cy="1581955"/>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5328" tIns="195328" rIns="195328" bIns="195328" numCol="1" spcCol="1270" anchor="ctr" anchorCtr="0">
          <a:noAutofit/>
        </a:bodyPr>
        <a:lstStyle/>
        <a:p>
          <a:pPr marL="0" lvl="0" indent="0" algn="ctr" defTabSz="1244600">
            <a:lnSpc>
              <a:spcPct val="90000"/>
            </a:lnSpc>
            <a:spcBef>
              <a:spcPct val="0"/>
            </a:spcBef>
            <a:spcAft>
              <a:spcPct val="35000"/>
            </a:spcAft>
            <a:buNone/>
          </a:pPr>
          <a:r>
            <a:rPr lang="en-US" sz="2800" kern="1200"/>
            <a:t>Open</a:t>
          </a:r>
        </a:p>
      </dsp:txBody>
      <dsp:txXfrm>
        <a:off x="485466" y="231950"/>
        <a:ext cx="4324010" cy="1581955"/>
      </dsp:txXfrm>
    </dsp:sp>
    <dsp:sp modelId="{ECE53862-1C83-AE4E-8E16-E8BD51F3F933}">
      <dsp:nvSpPr>
        <dsp:cNvPr id="0" name=""/>
        <dsp:cNvSpPr/>
      </dsp:nvSpPr>
      <dsp:spPr>
        <a:xfrm>
          <a:off x="10879" y="1813905"/>
          <a:ext cx="4798597" cy="230548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96" tIns="379196" rIns="379196" bIns="758392" numCol="1" spcCol="1270" anchor="t" anchorCtr="0">
          <a:noAutofit/>
        </a:bodyPr>
        <a:lstStyle/>
        <a:p>
          <a:pPr marL="0" lvl="0" indent="0" algn="l" defTabSz="889000">
            <a:lnSpc>
              <a:spcPct val="90000"/>
            </a:lnSpc>
            <a:spcBef>
              <a:spcPct val="0"/>
            </a:spcBef>
            <a:spcAft>
              <a:spcPct val="35000"/>
            </a:spcAft>
            <a:buNone/>
          </a:pPr>
          <a:r>
            <a:rPr lang="en-US" sz="2000" kern="1200" dirty="0"/>
            <a:t>Open the pediatric AED pads </a:t>
          </a:r>
        </a:p>
      </dsp:txBody>
      <dsp:txXfrm>
        <a:off x="10879" y="1813905"/>
        <a:ext cx="4798597" cy="2305482"/>
      </dsp:txXfrm>
    </dsp:sp>
    <dsp:sp modelId="{7DB683FE-4418-C945-8E2C-D548DFC89777}">
      <dsp:nvSpPr>
        <dsp:cNvPr id="0" name=""/>
        <dsp:cNvSpPr/>
      </dsp:nvSpPr>
      <dsp:spPr>
        <a:xfrm>
          <a:off x="5231536" y="231950"/>
          <a:ext cx="5273183" cy="1581955"/>
        </a:xfrm>
        <a:prstGeom prst="chevron">
          <a:avLst>
            <a:gd name="adj" fmla="val 30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5328" tIns="195328" rIns="195328" bIns="195328" numCol="1" spcCol="1270" anchor="ctr" anchorCtr="0">
          <a:noAutofit/>
        </a:bodyPr>
        <a:lstStyle/>
        <a:p>
          <a:pPr marL="0" lvl="0" indent="0" algn="ctr" defTabSz="1244600">
            <a:lnSpc>
              <a:spcPct val="90000"/>
            </a:lnSpc>
            <a:spcBef>
              <a:spcPct val="0"/>
            </a:spcBef>
            <a:spcAft>
              <a:spcPct val="35000"/>
            </a:spcAft>
            <a:buNone/>
          </a:pPr>
          <a:r>
            <a:rPr lang="en-US" sz="2800" kern="1200"/>
            <a:t>Use</a:t>
          </a:r>
        </a:p>
      </dsp:txBody>
      <dsp:txXfrm>
        <a:off x="5706123" y="231950"/>
        <a:ext cx="4324010" cy="1581955"/>
      </dsp:txXfrm>
    </dsp:sp>
    <dsp:sp modelId="{66E2C67B-0DA6-FD46-B087-1C042CCE3161}">
      <dsp:nvSpPr>
        <dsp:cNvPr id="0" name=""/>
        <dsp:cNvSpPr/>
      </dsp:nvSpPr>
      <dsp:spPr>
        <a:xfrm>
          <a:off x="5231536" y="1813905"/>
          <a:ext cx="4798597" cy="2305482"/>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96" tIns="379196" rIns="379196" bIns="758392"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FF0000"/>
              </a:solidFill>
            </a:rPr>
            <a:t>If pediatric pads are not available, use adult pads. </a:t>
          </a:r>
        </a:p>
        <a:p>
          <a:pPr marL="0" lvl="0" indent="0" algn="l" defTabSz="889000">
            <a:lnSpc>
              <a:spcPct val="90000"/>
            </a:lnSpc>
            <a:spcBef>
              <a:spcPct val="0"/>
            </a:spcBef>
            <a:spcAft>
              <a:spcPct val="35000"/>
            </a:spcAft>
            <a:buFont typeface="Arial" panose="020B0604020202020204" pitchFamily="34" charset="0"/>
            <a:buNone/>
          </a:pPr>
          <a:r>
            <a:rPr lang="en-US" sz="2000" kern="1200" dirty="0"/>
            <a:t>Ensure that the pads do not touch. </a:t>
          </a:r>
        </a:p>
        <a:p>
          <a:pPr marL="171450" lvl="1" indent="-171450" algn="l" defTabSz="800100">
            <a:lnSpc>
              <a:spcPct val="90000"/>
            </a:lnSpc>
            <a:spcBef>
              <a:spcPct val="0"/>
            </a:spcBef>
            <a:spcAft>
              <a:spcPct val="15000"/>
            </a:spcAft>
            <a:buChar char="•"/>
          </a:pPr>
          <a:r>
            <a:rPr lang="en-US" sz="1800" kern="1200" dirty="0"/>
            <a:t>Peel off backing. </a:t>
          </a:r>
        </a:p>
        <a:p>
          <a:pPr marL="171450" lvl="1" indent="-171450" algn="l" defTabSz="800100">
            <a:lnSpc>
              <a:spcPct val="90000"/>
            </a:lnSpc>
            <a:spcBef>
              <a:spcPct val="0"/>
            </a:spcBef>
            <a:spcAft>
              <a:spcPct val="15000"/>
            </a:spcAft>
            <a:buChar char="•"/>
          </a:pPr>
          <a:r>
            <a:rPr lang="en-US" sz="1800" kern="1200" dirty="0"/>
            <a:t>Check for pacemaker or defibrillator; if present, do not apply patches over the device. </a:t>
          </a:r>
        </a:p>
      </dsp:txBody>
      <dsp:txXfrm>
        <a:off x="5231536" y="1813905"/>
        <a:ext cx="4798597" cy="2305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A5352-84B9-4496-8FF8-0ABC9A3EB58A}">
      <dsp:nvSpPr>
        <dsp:cNvPr id="0" name=""/>
        <dsp:cNvSpPr/>
      </dsp:nvSpPr>
      <dsp:spPr>
        <a:xfrm>
          <a:off x="0" y="531"/>
          <a:ext cx="5181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47A86-835A-4566-A9E8-26197CD62A2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36437-36D8-4B7C-8781-5229776A934A}">
      <dsp:nvSpPr>
        <dsp:cNvPr id="0" name=""/>
        <dsp:cNvSpPr/>
      </dsp:nvSpPr>
      <dsp:spPr>
        <a:xfrm>
          <a:off x="1435590" y="53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1700" kern="1200"/>
            <a:t>INITIATE RESCUE BREATHING if the problem is respiratory</a:t>
          </a:r>
        </a:p>
      </dsp:txBody>
      <dsp:txXfrm>
        <a:off x="1435590" y="531"/>
        <a:ext cx="3746009" cy="1242935"/>
      </dsp:txXfrm>
    </dsp:sp>
    <dsp:sp modelId="{CF7744AA-F437-438D-AAE1-555C27DBAFBF}">
      <dsp:nvSpPr>
        <dsp:cNvPr id="0" name=""/>
        <dsp:cNvSpPr/>
      </dsp:nvSpPr>
      <dsp:spPr>
        <a:xfrm>
          <a:off x="0" y="1554201"/>
          <a:ext cx="5181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FCD85E-99E1-4740-9D87-69D590EC719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120E4E-345D-4930-AD6D-F277897CED83}">
      <dsp:nvSpPr>
        <dsp:cNvPr id="0" name=""/>
        <dsp:cNvSpPr/>
      </dsp:nvSpPr>
      <dsp:spPr>
        <a:xfrm>
          <a:off x="1435590" y="155420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1700" kern="1200"/>
            <a:t>BEGIN HIGH-QUALITY CPR if breathing is ineffective and pulses are inadequate. </a:t>
          </a:r>
        </a:p>
      </dsp:txBody>
      <dsp:txXfrm>
        <a:off x="1435590" y="1554201"/>
        <a:ext cx="3746009" cy="1242935"/>
      </dsp:txXfrm>
    </dsp:sp>
    <dsp:sp modelId="{0ADA0598-1CA3-40E4-895E-AEE7D307F3FD}">
      <dsp:nvSpPr>
        <dsp:cNvPr id="0" name=""/>
        <dsp:cNvSpPr/>
      </dsp:nvSpPr>
      <dsp:spPr>
        <a:xfrm>
          <a:off x="0" y="3107870"/>
          <a:ext cx="5181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1B647-375B-4FD1-B8B2-2EB092C1AE2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B0684-02F0-4FA9-85F0-99C3D4544476}">
      <dsp:nvSpPr>
        <dsp:cNvPr id="0" name=""/>
        <dsp:cNvSpPr/>
      </dsp:nvSpPr>
      <dsp:spPr>
        <a:xfrm>
          <a:off x="1435590" y="3107870"/>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1700" i="1" kern="1200"/>
            <a:t>60 beats per minute is required to maintain adequate perfusion in a child or an infant..any less, begin CPR </a:t>
          </a:r>
          <a:endParaRPr lang="en-US" sz="1700" kern="1200"/>
        </a:p>
      </dsp:txBody>
      <dsp:txXfrm>
        <a:off x="1435590" y="3107870"/>
        <a:ext cx="374600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5CC5A-9B49-0D45-A908-15103DB412BF}">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i="1" kern="1200" dirty="0"/>
            <a:t>EXPOSURE</a:t>
          </a:r>
          <a:r>
            <a:rPr lang="en-US" sz="2200" i="1" kern="1200" dirty="0"/>
            <a:t> </a:t>
          </a:r>
          <a:endParaRPr lang="en-US" sz="2200" kern="1200" dirty="0"/>
        </a:p>
      </dsp:txBody>
      <dsp:txXfrm>
        <a:off x="307345" y="1546"/>
        <a:ext cx="3222855" cy="1933713"/>
      </dsp:txXfrm>
    </dsp:sp>
    <dsp:sp modelId="{3E16479B-ECDC-7343-BAC4-37312CCFBBEE}">
      <dsp:nvSpPr>
        <dsp:cNvPr id="0" name=""/>
        <dsp:cNvSpPr/>
      </dsp:nvSpPr>
      <dsp:spPr>
        <a:xfrm>
          <a:off x="3852486" y="1546"/>
          <a:ext cx="3222855" cy="19337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Trauma…..burns, fractures, and any other obvious sign that might provide a clue as to the cause of the current problem. </a:t>
          </a:r>
        </a:p>
      </dsp:txBody>
      <dsp:txXfrm>
        <a:off x="3852486" y="1546"/>
        <a:ext cx="3222855" cy="1933713"/>
      </dsp:txXfrm>
    </dsp:sp>
    <dsp:sp modelId="{F8DB8B3E-4532-A241-87B0-F787A53E0476}">
      <dsp:nvSpPr>
        <dsp:cNvPr id="0" name=""/>
        <dsp:cNvSpPr/>
      </dsp:nvSpPr>
      <dsp:spPr>
        <a:xfrm>
          <a:off x="7397627" y="1546"/>
          <a:ext cx="3222855" cy="19337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Skin temperature…fever, hypothermia</a:t>
          </a:r>
        </a:p>
      </dsp:txBody>
      <dsp:txXfrm>
        <a:off x="7397627" y="1546"/>
        <a:ext cx="3222855" cy="1933713"/>
      </dsp:txXfrm>
    </dsp:sp>
    <dsp:sp modelId="{FCF67391-8824-F645-A35E-445D62A7148B}">
      <dsp:nvSpPr>
        <dsp:cNvPr id="0" name=""/>
        <dsp:cNvSpPr/>
      </dsp:nvSpPr>
      <dsp:spPr>
        <a:xfrm>
          <a:off x="307345" y="2257545"/>
          <a:ext cx="3222855" cy="19337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Skin color… cardiovascular system, tissue perfusion: mottling, cyanosis</a:t>
          </a:r>
        </a:p>
      </dsp:txBody>
      <dsp:txXfrm>
        <a:off x="307345" y="2257545"/>
        <a:ext cx="3222855" cy="1933713"/>
      </dsp:txXfrm>
    </dsp:sp>
    <dsp:sp modelId="{F132E7EC-D72D-0240-83A2-1B15509CD32C}">
      <dsp:nvSpPr>
        <dsp:cNvPr id="0" name=""/>
        <dsp:cNvSpPr/>
      </dsp:nvSpPr>
      <dsp:spPr>
        <a:xfrm>
          <a:off x="3852486" y="2257545"/>
          <a:ext cx="3222855" cy="193371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Skin changes…..petechiae or bruising. </a:t>
          </a:r>
        </a:p>
      </dsp:txBody>
      <dsp:txXfrm>
        <a:off x="3852486" y="2257545"/>
        <a:ext cx="3222855" cy="1933713"/>
      </dsp:txXfrm>
    </dsp:sp>
    <dsp:sp modelId="{86A18A38-E952-ED4A-BCEB-CEC4DB301307}">
      <dsp:nvSpPr>
        <dsp:cNvPr id="0" name=""/>
        <dsp:cNvSpPr/>
      </dsp:nvSpPr>
      <dsp:spPr>
        <a:xfrm>
          <a:off x="7397627" y="2257545"/>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Exposure to the elements….Keep warm</a:t>
          </a:r>
        </a:p>
      </dsp:txBody>
      <dsp:txXfrm>
        <a:off x="7397627" y="2257545"/>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8204A-3E06-564B-BBBD-E2FF12AC5273}" type="datetimeFigureOut">
              <a:rPr lang="en-US" smtClean="0"/>
              <a:t>4/6/23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FC416-2714-CF4D-8DA2-813BBA9C2829}" type="slidenum">
              <a:rPr lang="en-US" smtClean="0"/>
              <a:t>‹#›</a:t>
            </a:fld>
            <a:endParaRPr lang="en-US"/>
          </a:p>
        </p:txBody>
      </p:sp>
    </p:spTree>
    <p:extLst>
      <p:ext uri="{BB962C8B-B14F-4D97-AF65-F5344CB8AC3E}">
        <p14:creationId xmlns:p14="http://schemas.microsoft.com/office/powerpoint/2010/main" val="3445825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7</a:t>
            </a:fld>
            <a:endParaRPr lang="en-US"/>
          </a:p>
        </p:txBody>
      </p:sp>
    </p:spTree>
    <p:extLst>
      <p:ext uri="{BB962C8B-B14F-4D97-AF65-F5344CB8AC3E}">
        <p14:creationId xmlns:p14="http://schemas.microsoft.com/office/powerpoint/2010/main" val="167753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57</a:t>
            </a:fld>
            <a:endParaRPr lang="en-US"/>
          </a:p>
        </p:txBody>
      </p:sp>
    </p:spTree>
    <p:extLst>
      <p:ext uri="{BB962C8B-B14F-4D97-AF65-F5344CB8AC3E}">
        <p14:creationId xmlns:p14="http://schemas.microsoft.com/office/powerpoint/2010/main" val="89576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98</a:t>
            </a:fld>
            <a:endParaRPr lang="en-US"/>
          </a:p>
        </p:txBody>
      </p:sp>
    </p:spTree>
    <p:extLst>
      <p:ext uri="{BB962C8B-B14F-4D97-AF65-F5344CB8AC3E}">
        <p14:creationId xmlns:p14="http://schemas.microsoft.com/office/powerpoint/2010/main" val="374592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130</a:t>
            </a:fld>
            <a:endParaRPr lang="en-US"/>
          </a:p>
        </p:txBody>
      </p:sp>
    </p:spTree>
    <p:extLst>
      <p:ext uri="{BB962C8B-B14F-4D97-AF65-F5344CB8AC3E}">
        <p14:creationId xmlns:p14="http://schemas.microsoft.com/office/powerpoint/2010/main" val="755130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132</a:t>
            </a:fld>
            <a:endParaRPr lang="en-US"/>
          </a:p>
        </p:txBody>
      </p:sp>
    </p:spTree>
    <p:extLst>
      <p:ext uri="{BB962C8B-B14F-4D97-AF65-F5344CB8AC3E}">
        <p14:creationId xmlns:p14="http://schemas.microsoft.com/office/powerpoint/2010/main" val="1566249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133</a:t>
            </a:fld>
            <a:endParaRPr lang="en-US"/>
          </a:p>
        </p:txBody>
      </p:sp>
    </p:spTree>
    <p:extLst>
      <p:ext uri="{BB962C8B-B14F-4D97-AF65-F5344CB8AC3E}">
        <p14:creationId xmlns:p14="http://schemas.microsoft.com/office/powerpoint/2010/main" val="3947539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134</a:t>
            </a:fld>
            <a:endParaRPr lang="en-US"/>
          </a:p>
        </p:txBody>
      </p:sp>
    </p:spTree>
    <p:extLst>
      <p:ext uri="{BB962C8B-B14F-4D97-AF65-F5344CB8AC3E}">
        <p14:creationId xmlns:p14="http://schemas.microsoft.com/office/powerpoint/2010/main" val="844737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FC416-2714-CF4D-8DA2-813BBA9C2829}" type="slidenum">
              <a:rPr lang="en-US" smtClean="0"/>
              <a:t>142</a:t>
            </a:fld>
            <a:endParaRPr lang="en-US"/>
          </a:p>
        </p:txBody>
      </p:sp>
    </p:spTree>
    <p:extLst>
      <p:ext uri="{BB962C8B-B14F-4D97-AF65-F5344CB8AC3E}">
        <p14:creationId xmlns:p14="http://schemas.microsoft.com/office/powerpoint/2010/main" val="277555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8DD2-2771-4230-507B-A4E678627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2A1666-1BE7-6D3A-D735-789F347C6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FA54CC-EE45-1BAF-4DF5-690C83423C91}"/>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5" name="Footer Placeholder 4">
            <a:extLst>
              <a:ext uri="{FF2B5EF4-FFF2-40B4-BE49-F238E27FC236}">
                <a16:creationId xmlns:a16="http://schemas.microsoft.com/office/drawing/2014/main" id="{1DE5F0AF-9C94-9465-5AC0-E6FE95C8C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D7F67-67F5-75CC-980F-D9F9A3E9C148}"/>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384772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3BC1-998F-9045-359E-F6E4B6AB7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55EC67-621D-6E03-C511-B09DFB583C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927E1-16D0-6506-E548-07EE5806D779}"/>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5" name="Footer Placeholder 4">
            <a:extLst>
              <a:ext uri="{FF2B5EF4-FFF2-40B4-BE49-F238E27FC236}">
                <a16:creationId xmlns:a16="http://schemas.microsoft.com/office/drawing/2014/main" id="{C9B3C065-B199-7619-B4D4-C1E787F21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EE5A5-A0F7-F00E-8262-EC04F4707317}"/>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268991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70749-F634-3988-FFB9-B429E872B1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C0A753-72CA-D0D1-FAE2-A1FE8998CF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DB8F7-AEAD-0649-9305-BA067CFCA992}"/>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5" name="Footer Placeholder 4">
            <a:extLst>
              <a:ext uri="{FF2B5EF4-FFF2-40B4-BE49-F238E27FC236}">
                <a16:creationId xmlns:a16="http://schemas.microsoft.com/office/drawing/2014/main" id="{C076CF1D-3C5E-22E0-A2B6-861AA2951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0B600-E48A-F7B6-7196-38CDCF796A41}"/>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3076002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46BF409-23EB-82EB-DB8E-05452F319BC4}"/>
              </a:ext>
            </a:extLst>
          </p:cNvPr>
          <p:cNvSpPr>
            <a:spLocks noGrp="1"/>
          </p:cNvSpPr>
          <p:nvPr>
            <p:ph type="dt" sz="half" idx="15"/>
          </p:nvPr>
        </p:nvSpPr>
        <p:spPr/>
        <p:txBody>
          <a:bodyPr/>
          <a:lstStyle>
            <a:lvl1pPr>
              <a:defRPr/>
            </a:lvl1pPr>
          </a:lstStyle>
          <a:p>
            <a:pPr>
              <a:defRPr/>
            </a:pPr>
            <a:fld id="{0719AF3F-2EAD-FC42-B36D-558A5B25E18A}" type="datetime1">
              <a:rPr lang="en-US" altLang="en-US"/>
              <a:pPr>
                <a:defRPr/>
              </a:pPr>
              <a:t>4/6/23</a:t>
            </a:fld>
            <a:endParaRPr lang="en-US" altLang="en-US"/>
          </a:p>
        </p:txBody>
      </p:sp>
      <p:sp>
        <p:nvSpPr>
          <p:cNvPr id="4" name="Footer Placeholder 4">
            <a:extLst>
              <a:ext uri="{FF2B5EF4-FFF2-40B4-BE49-F238E27FC236}">
                <a16:creationId xmlns:a16="http://schemas.microsoft.com/office/drawing/2014/main" id="{3C2F42C1-24DB-1075-3674-BC392AB1347E}"/>
              </a:ext>
            </a:extLst>
          </p:cNvPr>
          <p:cNvSpPr>
            <a:spLocks noGrp="1"/>
          </p:cNvSpPr>
          <p:nvPr>
            <p:ph type="ftr" sz="quarter" idx="16"/>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DAA544E-40F5-CB3D-B125-4A9DBC3E07C7}"/>
              </a:ext>
            </a:extLst>
          </p:cNvPr>
          <p:cNvSpPr>
            <a:spLocks noGrp="1"/>
          </p:cNvSpPr>
          <p:nvPr>
            <p:ph type="sldNum" sz="quarter" idx="17"/>
          </p:nvPr>
        </p:nvSpPr>
        <p:spPr/>
        <p:txBody>
          <a:bodyPr/>
          <a:lstStyle>
            <a:lvl1pPr>
              <a:defRPr/>
            </a:lvl1pPr>
          </a:lstStyle>
          <a:p>
            <a:pPr>
              <a:defRPr/>
            </a:pPr>
            <a:fld id="{6948CAA8-1ACD-EF4C-B310-830D87B48F7E}" type="slidenum">
              <a:rPr lang="en-US" altLang="en-US"/>
              <a:pPr>
                <a:defRPr/>
              </a:pPr>
              <a:t>‹#›</a:t>
            </a:fld>
            <a:endParaRPr lang="en-US" altLang="en-US"/>
          </a:p>
        </p:txBody>
      </p:sp>
    </p:spTree>
    <p:extLst>
      <p:ext uri="{BB962C8B-B14F-4D97-AF65-F5344CB8AC3E}">
        <p14:creationId xmlns:p14="http://schemas.microsoft.com/office/powerpoint/2010/main" val="205993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F6E4-BA1C-522F-E052-142B73F42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9C7DC-5E11-C2B9-1B0E-371B53755E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51874-5A3D-4153-9698-9B67623E7340}"/>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5" name="Footer Placeholder 4">
            <a:extLst>
              <a:ext uri="{FF2B5EF4-FFF2-40B4-BE49-F238E27FC236}">
                <a16:creationId xmlns:a16="http://schemas.microsoft.com/office/drawing/2014/main" id="{65FF3162-4813-8A5A-EDC6-5B10D2800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C2D5F-2C4E-84EE-CE2C-A14E8D65F050}"/>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254055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0D154-5D5B-FD03-7538-6982E13BA5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A5898-9EE4-1BFF-F4C3-5804FE0A5A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4F90F8-16BE-BD7C-F1CA-1F91DD7461D2}"/>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5" name="Footer Placeholder 4">
            <a:extLst>
              <a:ext uri="{FF2B5EF4-FFF2-40B4-BE49-F238E27FC236}">
                <a16:creationId xmlns:a16="http://schemas.microsoft.com/office/drawing/2014/main" id="{34D3EC31-7F3F-D600-28F3-D22EE083C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32A6C-6E23-5A57-7BD2-4B9EE4086629}"/>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343835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78B2D-E291-725F-38D2-98A464CB74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511C2-9D70-6DCC-4D71-5A928CD9E5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0FF614-422E-2586-A22F-AA79A5B1BF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2ABCD-2A31-61C3-A053-E202FB024B0A}"/>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6" name="Footer Placeholder 5">
            <a:extLst>
              <a:ext uri="{FF2B5EF4-FFF2-40B4-BE49-F238E27FC236}">
                <a16:creationId xmlns:a16="http://schemas.microsoft.com/office/drawing/2014/main" id="{9D582CCF-FAE6-81E2-FD66-126EE6D2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F90DC-0645-3F4D-5AD7-53EE06B61EE6}"/>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416110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DFEA-9D66-2CF3-5D80-2C12074438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F24D5E-8C9F-A552-DD9E-A09E1B2B1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B245E4-F05D-A3C5-9830-991CA0022F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56003B-BAA9-7406-801D-EB5DA3A4C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F5C54F-B1BB-4CA1-A55B-1E3BB112B3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740C7-0DBC-FC67-D55A-A31C7AFABEC0}"/>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8" name="Footer Placeholder 7">
            <a:extLst>
              <a:ext uri="{FF2B5EF4-FFF2-40B4-BE49-F238E27FC236}">
                <a16:creationId xmlns:a16="http://schemas.microsoft.com/office/drawing/2014/main" id="{6B1952EC-E96F-38DD-3432-A9724C6164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BA70A-FCA6-3982-4CA9-C17F05DE6587}"/>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1802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BE40-3B4E-D3FC-EE98-1D7BF7CBD4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13C62A-AD2F-2C9B-B133-7EE79EE66155}"/>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4" name="Footer Placeholder 3">
            <a:extLst>
              <a:ext uri="{FF2B5EF4-FFF2-40B4-BE49-F238E27FC236}">
                <a16:creationId xmlns:a16="http://schemas.microsoft.com/office/drawing/2014/main" id="{C1086A50-BC2F-23E5-C9ED-2721A17238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BBE200-1D14-7137-6CC0-BB9F4A2451BE}"/>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3464397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5D4E6-10E6-7FEB-B242-7635C7BCA29F}"/>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3" name="Footer Placeholder 2">
            <a:extLst>
              <a:ext uri="{FF2B5EF4-FFF2-40B4-BE49-F238E27FC236}">
                <a16:creationId xmlns:a16="http://schemas.microsoft.com/office/drawing/2014/main" id="{7ACAE14F-A9C4-5838-AA3A-038035E3FF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0EC93D-7B82-AE12-FDCD-9E743E4C7853}"/>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227229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293-871F-1F40-E581-93D71272EF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5ABC79-B8FB-3153-7C40-F3BDFA8A4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D9C25E-CA89-C233-DE90-3FA3B576A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EA3B0-207F-D5EA-FCDF-553B2997920D}"/>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6" name="Footer Placeholder 5">
            <a:extLst>
              <a:ext uri="{FF2B5EF4-FFF2-40B4-BE49-F238E27FC236}">
                <a16:creationId xmlns:a16="http://schemas.microsoft.com/office/drawing/2014/main" id="{B420F9BE-60E7-E5C9-0D19-9C9832A25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CD339-BFF6-588B-41E0-B1CE3CC3453D}"/>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161569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162D2-B884-F56E-8996-19D280550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2801BB-78AD-1B55-AEF3-2D68847A3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E01D5C-BE0A-158D-4172-4B876F9DA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BF8E7-B14C-E5D5-43AF-D918D2437507}"/>
              </a:ext>
            </a:extLst>
          </p:cNvPr>
          <p:cNvSpPr>
            <a:spLocks noGrp="1"/>
          </p:cNvSpPr>
          <p:nvPr>
            <p:ph type="dt" sz="half" idx="10"/>
          </p:nvPr>
        </p:nvSpPr>
        <p:spPr/>
        <p:txBody>
          <a:bodyPr/>
          <a:lstStyle/>
          <a:p>
            <a:fld id="{81FA0C43-EEF8-7B4E-8663-A72BAF45EBA5}" type="datetimeFigureOut">
              <a:rPr lang="en-US" smtClean="0"/>
              <a:t>4/6/23</a:t>
            </a:fld>
            <a:endParaRPr lang="en-US"/>
          </a:p>
        </p:txBody>
      </p:sp>
      <p:sp>
        <p:nvSpPr>
          <p:cNvPr id="6" name="Footer Placeholder 5">
            <a:extLst>
              <a:ext uri="{FF2B5EF4-FFF2-40B4-BE49-F238E27FC236}">
                <a16:creationId xmlns:a16="http://schemas.microsoft.com/office/drawing/2014/main" id="{3D5796DB-C827-CB6C-4128-FE6E3FB18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D5D97-643D-8CD9-88FB-692AA8C8852C}"/>
              </a:ext>
            </a:extLst>
          </p:cNvPr>
          <p:cNvSpPr>
            <a:spLocks noGrp="1"/>
          </p:cNvSpPr>
          <p:nvPr>
            <p:ph type="sldNum" sz="quarter" idx="12"/>
          </p:nvPr>
        </p:nvSpPr>
        <p:spPr/>
        <p:txBody>
          <a:bodyPr/>
          <a:lstStyle/>
          <a:p>
            <a:fld id="{E6EC9C9A-9E3E-1C4B-A67F-A2AFEA941F15}" type="slidenum">
              <a:rPr lang="en-US" smtClean="0"/>
              <a:t>‹#›</a:t>
            </a:fld>
            <a:endParaRPr lang="en-US"/>
          </a:p>
        </p:txBody>
      </p:sp>
    </p:spTree>
    <p:extLst>
      <p:ext uri="{BB962C8B-B14F-4D97-AF65-F5344CB8AC3E}">
        <p14:creationId xmlns:p14="http://schemas.microsoft.com/office/powerpoint/2010/main" val="41684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DCC09-6230-F43B-2FE7-4EC3CA620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27594-27FE-94A7-A0D7-5137939FD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CD058-5D93-A9FF-3B14-9E1922B728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A0C43-EEF8-7B4E-8663-A72BAF45EBA5}" type="datetimeFigureOut">
              <a:rPr lang="en-US" smtClean="0"/>
              <a:t>4/6/23</a:t>
            </a:fld>
            <a:endParaRPr lang="en-US"/>
          </a:p>
        </p:txBody>
      </p:sp>
      <p:sp>
        <p:nvSpPr>
          <p:cNvPr id="5" name="Footer Placeholder 4">
            <a:extLst>
              <a:ext uri="{FF2B5EF4-FFF2-40B4-BE49-F238E27FC236}">
                <a16:creationId xmlns:a16="http://schemas.microsoft.com/office/drawing/2014/main" id="{D3B78988-9658-52B8-7B41-75BA6E28A7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3635A8-AD2C-B10A-7334-D0B17B65C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C9C9A-9E3E-1C4B-A67F-A2AFEA941F15}" type="slidenum">
              <a:rPr lang="en-US" smtClean="0"/>
              <a:t>‹#›</a:t>
            </a:fld>
            <a:endParaRPr lang="en-US"/>
          </a:p>
        </p:txBody>
      </p:sp>
    </p:spTree>
    <p:extLst>
      <p:ext uri="{BB962C8B-B14F-4D97-AF65-F5344CB8AC3E}">
        <p14:creationId xmlns:p14="http://schemas.microsoft.com/office/powerpoint/2010/main" val="160791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C1q6ATkMtm0?feature=oembed"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www.youtube.com/embed/9EZuhlSNUv0?feature=oembed" TargetMode="Externa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hyperlink" Target="https://pubmed.ncbi.nlm.nih.gov/?term=Inoue+N&amp;cauthor_id=28824036" TargetMode="External"/><Relationship Id="rId13" Type="http://schemas.openxmlformats.org/officeDocument/2006/relationships/hyperlink" Target="https://doi.org/10.15036/arerugi.66.945" TargetMode="External"/><Relationship Id="rId3" Type="http://schemas.openxmlformats.org/officeDocument/2006/relationships/hyperlink" Target="https://pubmed.ncbi.nlm.nih.gov/28824036/#affiliation-1" TargetMode="External"/><Relationship Id="rId7" Type="http://schemas.openxmlformats.org/officeDocument/2006/relationships/hyperlink" Target="https://pubmed.ncbi.nlm.nih.gov/?term=Ihara+T&amp;cauthor_id=28824036" TargetMode="External"/><Relationship Id="rId12" Type="http://schemas.openxmlformats.org/officeDocument/2006/relationships/hyperlink" Target="https://pubmed.ncbi.nlm.nih.gov/28824036/#affiliation-4" TargetMode="External"/><Relationship Id="rId2" Type="http://schemas.openxmlformats.org/officeDocument/2006/relationships/hyperlink" Target="https://pubmed.ncbi.nlm.nih.gov/?term=Nomura+O&amp;cauthor_id=28824036" TargetMode="External"/><Relationship Id="rId1" Type="http://schemas.openxmlformats.org/officeDocument/2006/relationships/slideLayout" Target="../slideLayouts/slideLayout2.xml"/><Relationship Id="rId6" Type="http://schemas.openxmlformats.org/officeDocument/2006/relationships/hyperlink" Target="https://pubmed.ncbi.nlm.nih.gov/?term=Hagiwara+Y&amp;cauthor_id=28824036" TargetMode="External"/><Relationship Id="rId11" Type="http://schemas.openxmlformats.org/officeDocument/2006/relationships/hyperlink" Target="https://pubmed.ncbi.nlm.nih.gov/?term=Akasawa+A&amp;cauthor_id=28824036" TargetMode="External"/><Relationship Id="rId5" Type="http://schemas.openxmlformats.org/officeDocument/2006/relationships/hyperlink" Target="https://pubmed.ncbi.nlm.nih.gov/28824036/#affiliation-2" TargetMode="External"/><Relationship Id="rId10" Type="http://schemas.openxmlformats.org/officeDocument/2006/relationships/hyperlink" Target="https://pubmed.ncbi.nlm.nih.gov/28824036/#affiliation-3" TargetMode="External"/><Relationship Id="rId4" Type="http://schemas.openxmlformats.org/officeDocument/2006/relationships/hyperlink" Target="https://pubmed.ncbi.nlm.nih.gov/?term=Morikawa+Y&amp;cauthor_id=28824036" TargetMode="External"/><Relationship Id="rId9" Type="http://schemas.openxmlformats.org/officeDocument/2006/relationships/hyperlink" Target="https://pubmed.ncbi.nlm.nih.gov/?term=Sakakibara+H&amp;cauthor_id=28824036"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pubmed.ncbi.nlm.nih.gov/11714074/#affiliation-1" TargetMode="External"/><Relationship Id="rId2" Type="http://schemas.openxmlformats.org/officeDocument/2006/relationships/hyperlink" Target="https://pubmed.ncbi.nlm.nih.gov/?term=Aaron+SD&amp;cauthor_id=11714074" TargetMode="External"/><Relationship Id="rId1" Type="http://schemas.openxmlformats.org/officeDocument/2006/relationships/slideLayout" Target="../slideLayouts/slideLayout2.xml"/><Relationship Id="rId4" Type="http://schemas.openxmlformats.org/officeDocument/2006/relationships/hyperlink" Target="https://doi.org/10.1081/jas-100107116"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www.sciencedirect.com/science/article/abs/pii/S0196064497702695#aep-article-footnote-id2" TargetMode="External"/><Relationship Id="rId2" Type="http://schemas.openxmlformats.org/officeDocument/2006/relationships/hyperlink" Target="https://www.sciencedirect.com/science/article/abs/pii/S0196064497702695#aep-article-footnote-id1" TargetMode="External"/><Relationship Id="rId1" Type="http://schemas.openxmlformats.org/officeDocument/2006/relationships/slideLayout" Target="../slideLayouts/slideLayout2.xml"/><Relationship Id="rId6" Type="http://schemas.openxmlformats.org/officeDocument/2006/relationships/hyperlink" Target="https://www.sciencedirect.com/journal/annals-of-emergency-medicine/vol/29/issue/2" TargetMode="External"/><Relationship Id="rId5" Type="http://schemas.openxmlformats.org/officeDocument/2006/relationships/hyperlink" Target="https://www.sciencedirect.com/journal/annals-of-emergency-medicine" TargetMode="External"/><Relationship Id="rId4" Type="http://schemas.openxmlformats.org/officeDocument/2006/relationships/hyperlink" Target="https://www.sciencedirect.com/science/article/abs/pii/S0196064497702695#aep-article-footnote-id3" TargetMode="Externa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29.xml.rels><?xml version="1.0" encoding="UTF-8" standalone="yes"?>
<Relationships xmlns="http://schemas.openxmlformats.org/package/2006/relationships"><Relationship Id="rId3" Type="http://schemas.openxmlformats.org/officeDocument/2006/relationships/hyperlink" Target="https://jamanetwork.com/searchresults?author=David+Brousseau&amp;q=David+Brousseau" TargetMode="External"/><Relationship Id="rId2" Type="http://schemas.openxmlformats.org/officeDocument/2006/relationships/hyperlink" Target="https://jamanetwork.com/searchresults?author=Lydia+Ciarallo&amp;q=Lydia+Ciarallo" TargetMode="External"/><Relationship Id="rId1" Type="http://schemas.openxmlformats.org/officeDocument/2006/relationships/slideLayout" Target="../slideLayouts/slideLayout2.xml"/><Relationship Id="rId4" Type="http://schemas.openxmlformats.org/officeDocument/2006/relationships/hyperlink" Target="https://jamanetwork.com/searchresults?author=Steven+Reinert&amp;q=Steven+Reinert" TargetMode="Externa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https://www.youtube.com/embed/hRvQfkIFFkc?feature=oembed"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Eue-aPxQ6us?feature=oembed"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https://www.youtube.com/embed/KR2j6ghC030?feature=oembed"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rgKEKCiFuzY?feature=oembed"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32ONdZ6Kw-0?feature=oembed"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hyperlink" Target="https://litfl.com/right-ventricular-strain-ecg-library/"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hyperlink" Target="https://litfl.com/right-axis-deviation-rad-ecg-library/" TargetMode="External"/><Relationship Id="rId2" Type="http://schemas.openxmlformats.org/officeDocument/2006/relationships/hyperlink" Target="https://litfl.com/right-ventricular-strain-ecg-library/"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57KAIkJ6aag?feature=oembed"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hyperlink" Target="https://litfl.com/supraventricular-tachycardia-svt-ecg-library/"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hyperlink" Target="https://litfl.com/supraventricular-tachycardia-svt-ecg-library/"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8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BcDmlq-KJGU?feature=oembed"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J3csLGObf-Y?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ohydtbrZmQc?feature=oembed"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T-nc9vIqu4E?feature=oembed"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hyperlink" Target="https://www.google.com/imgres?imgurl=https://d3i71xaburhd42.cloudfront.net/74df4f654b8ce9e5fbefd2fe5f5dd9f054c29c15/2-Figure1-1.png&amp;imgrefurl=https://www.semanticscholar.org/paper/Designing-preterm-neonatal-cyanosis-simulation-Peters-Delbressine/74df4f654b8ce9e5fbefd2fe5f5dd9f054c29c15&amp;tbnid=AjimUXYLCK7bzM&amp;vet=12ahUKEwir18TSkdf9AhWrAVkFHeXwBAsQMygQegUIARCPAg..i&amp;docid=Jic9DZS4NNK6QM&amp;w=926&amp;h=312&amp;q=central%20cyanosis&amp;ved=2ahUKEwir18TSkdf9AhWrAVkFHeXwBAsQMygQegUIARCPAg" TargetMode="External"/><Relationship Id="rId4" Type="http://schemas.openxmlformats.org/officeDocument/2006/relationships/image" Target="../media/image89.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1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223.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227.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228.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229.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vhaYVAhNWik?feature=oembed" TargetMode="External"/><Relationship Id="rId5" Type="http://schemas.openxmlformats.org/officeDocument/2006/relationships/image" Target="../media/image8.jpeg"/><Relationship Id="rId4" Type="http://schemas.openxmlformats.org/officeDocument/2006/relationships/image" Target="../media/image3.png"/></Relationships>
</file>

<file path=ppt/slides/_rels/slide2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99DVtJSKi6k?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5.xml"/><Relationship Id="rId7" Type="http://schemas.openxmlformats.org/officeDocument/2006/relationships/image" Target="../media/image1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Eue-aPxQ6us?feature=oembe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7L7fBx-6dFA?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wE3QN1IMFfg?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ljAmkMZno6w?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video" Target="https://www.youtube.com/embed/KQTEu1mpRY8?feature=oembed" TargetMode="External"/><Relationship Id="rId7" Type="http://schemas.openxmlformats.org/officeDocument/2006/relationships/image" Target="../media/image43.jpeg"/><Relationship Id="rId2" Type="http://schemas.openxmlformats.org/officeDocument/2006/relationships/video" Target="https://www.youtube.com/embed/uyGWR-Vd5sM?feature=oembed" TargetMode="External"/><Relationship Id="rId1" Type="http://schemas.openxmlformats.org/officeDocument/2006/relationships/video" Target="https://www.youtube.com/embed/vDdJo0RPKa8?feature=oembed" TargetMode="External"/><Relationship Id="rId6" Type="http://schemas.openxmlformats.org/officeDocument/2006/relationships/slideLayout" Target="../slideLayouts/slideLayout2.xml"/><Relationship Id="rId11" Type="http://schemas.openxmlformats.org/officeDocument/2006/relationships/image" Target="../media/image47.jpeg"/><Relationship Id="rId5" Type="http://schemas.openxmlformats.org/officeDocument/2006/relationships/video" Target="https://www.youtube.com/embed/z2Ra9UxndI0?feature=oembed" TargetMode="External"/><Relationship Id="rId10" Type="http://schemas.openxmlformats.org/officeDocument/2006/relationships/image" Target="../media/image46.jpeg"/><Relationship Id="rId4" Type="http://schemas.openxmlformats.org/officeDocument/2006/relationships/video" Target="https://www.youtube.com/embed/QNrsjDzD0QM?feature=oembed" TargetMode="External"/><Relationship Id="rId9" Type="http://schemas.openxmlformats.org/officeDocument/2006/relationships/image" Target="../media/image4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9.xml.rels><?xml version="1.0" encoding="UTF-8" standalone="yes"?>
<Relationships xmlns="http://schemas.openxmlformats.org/package/2006/relationships"><Relationship Id="rId2" Type="http://schemas.openxmlformats.org/officeDocument/2006/relationships/hyperlink" Target="https://www.ncbi.nlm.nih.gov/pmc/articles/PMC2828231/table/t1-pch04073/#tfn1-pch0407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7DBE011-CDA7-FAE8-D791-B99EA8DD231B}"/>
              </a:ext>
            </a:extLst>
          </p:cNvPr>
          <p:cNvSpPr>
            <a:spLocks noGrp="1"/>
          </p:cNvSpPr>
          <p:nvPr>
            <p:ph type="ctrTitle"/>
          </p:nvPr>
        </p:nvSpPr>
        <p:spPr>
          <a:xfrm>
            <a:off x="1870997" y="1607809"/>
            <a:ext cx="9236026" cy="2876680"/>
          </a:xfrm>
        </p:spPr>
        <p:txBody>
          <a:bodyPr anchor="b">
            <a:normAutofit/>
          </a:bodyPr>
          <a:lstStyle/>
          <a:p>
            <a:pPr algn="l"/>
            <a:r>
              <a:rPr lang="en-US" sz="6600">
                <a:solidFill>
                  <a:srgbClr val="FFFFFF"/>
                </a:solidFill>
              </a:rPr>
              <a:t>PEDIATRIC ADVANCE LIFE SUPPORT</a:t>
            </a:r>
            <a:br>
              <a:rPr lang="en-US" sz="6600">
                <a:solidFill>
                  <a:srgbClr val="FFFFFF"/>
                </a:solidFill>
              </a:rPr>
            </a:br>
            <a:r>
              <a:rPr lang="en-US" sz="6600">
                <a:solidFill>
                  <a:srgbClr val="FFFFFF"/>
                </a:solidFill>
              </a:rPr>
              <a:t>PART 1</a:t>
            </a:r>
          </a:p>
        </p:txBody>
      </p:sp>
      <p:sp>
        <p:nvSpPr>
          <p:cNvPr id="3" name="Subtitle 2">
            <a:extLst>
              <a:ext uri="{FF2B5EF4-FFF2-40B4-BE49-F238E27FC236}">
                <a16:creationId xmlns:a16="http://schemas.microsoft.com/office/drawing/2014/main" id="{9FB07FBC-8D6C-4CF7-88C0-8A60DC250A7B}"/>
              </a:ext>
            </a:extLst>
          </p:cNvPr>
          <p:cNvSpPr>
            <a:spLocks noGrp="1"/>
          </p:cNvSpPr>
          <p:nvPr>
            <p:ph type="subTitle" idx="1"/>
          </p:nvPr>
        </p:nvSpPr>
        <p:spPr>
          <a:xfrm>
            <a:off x="1987499" y="4810308"/>
            <a:ext cx="9003022" cy="1076551"/>
          </a:xfrm>
        </p:spPr>
        <p:txBody>
          <a:bodyPr>
            <a:normAutofit/>
          </a:bodyPr>
          <a:lstStyle/>
          <a:p>
            <a:pPr algn="l"/>
            <a:r>
              <a:rPr lang="en-US" dirty="0"/>
              <a:t>DAN MUSE, MD</a:t>
            </a:r>
            <a:endParaRPr lang="en-US"/>
          </a:p>
        </p:txBody>
      </p:sp>
    </p:spTree>
    <p:extLst>
      <p:ext uri="{BB962C8B-B14F-4D97-AF65-F5344CB8AC3E}">
        <p14:creationId xmlns:p14="http://schemas.microsoft.com/office/powerpoint/2010/main" val="2124119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CE7B46-6003-9DE0-3E32-600D419980AC}"/>
              </a:ext>
            </a:extLst>
          </p:cNvPr>
          <p:cNvGraphicFramePr>
            <a:graphicFrameLocks noGrp="1"/>
          </p:cNvGraphicFramePr>
          <p:nvPr>
            <p:extLst>
              <p:ext uri="{D42A27DB-BD31-4B8C-83A1-F6EECF244321}">
                <p14:modId xmlns:p14="http://schemas.microsoft.com/office/powerpoint/2010/main" val="3462780557"/>
              </p:ext>
            </p:extLst>
          </p:nvPr>
        </p:nvGraphicFramePr>
        <p:xfrm>
          <a:off x="987972" y="756745"/>
          <a:ext cx="10089931" cy="4897235"/>
        </p:xfrm>
        <a:graphic>
          <a:graphicData uri="http://schemas.openxmlformats.org/drawingml/2006/table">
            <a:tbl>
              <a:tblPr firstRow="1" firstCol="1" lastRow="1" lastCol="1" bandRow="1" bandCol="1">
                <a:tableStyleId>{5C22544A-7EE6-4342-B048-85BDC9FD1C3A}</a:tableStyleId>
              </a:tblPr>
              <a:tblGrid>
                <a:gridCol w="5717628">
                  <a:extLst>
                    <a:ext uri="{9D8B030D-6E8A-4147-A177-3AD203B41FA5}">
                      <a16:colId xmlns:a16="http://schemas.microsoft.com/office/drawing/2014/main" val="546896294"/>
                    </a:ext>
                  </a:extLst>
                </a:gridCol>
                <a:gridCol w="120869">
                  <a:extLst>
                    <a:ext uri="{9D8B030D-6E8A-4147-A177-3AD203B41FA5}">
                      <a16:colId xmlns:a16="http://schemas.microsoft.com/office/drawing/2014/main" val="2403756337"/>
                    </a:ext>
                  </a:extLst>
                </a:gridCol>
                <a:gridCol w="4251434">
                  <a:extLst>
                    <a:ext uri="{9D8B030D-6E8A-4147-A177-3AD203B41FA5}">
                      <a16:colId xmlns:a16="http://schemas.microsoft.com/office/drawing/2014/main" val="4277108192"/>
                    </a:ext>
                  </a:extLst>
                </a:gridCol>
              </a:tblGrid>
              <a:tr h="377564">
                <a:tc gridSpan="2">
                  <a:txBody>
                    <a:bodyPr/>
                    <a:lstStyle/>
                    <a:p>
                      <a:pPr marL="711200" marR="0">
                        <a:spcBef>
                          <a:spcPts val="750"/>
                        </a:spcBef>
                        <a:spcAft>
                          <a:spcPts val="0"/>
                        </a:spcAft>
                      </a:pPr>
                      <a:r>
                        <a:rPr lang="en-US" sz="1800" spc="-40" dirty="0">
                          <a:effectLst/>
                        </a:rPr>
                        <a:t>INFANTS</a:t>
                      </a:r>
                      <a:r>
                        <a:rPr lang="en-US" sz="1800" spc="-120" dirty="0">
                          <a:effectLst/>
                        </a:rPr>
                        <a:t> </a:t>
                      </a:r>
                      <a:r>
                        <a:rPr lang="en-US" sz="1800" spc="-40" dirty="0">
                          <a:effectLst/>
                        </a:rPr>
                        <a:t>(0</a:t>
                      </a:r>
                      <a:r>
                        <a:rPr lang="en-US" sz="1800" spc="-115" dirty="0">
                          <a:effectLst/>
                        </a:rPr>
                        <a:t> </a:t>
                      </a:r>
                      <a:r>
                        <a:rPr lang="en-US" sz="1800" spc="-40" dirty="0">
                          <a:effectLst/>
                        </a:rPr>
                        <a:t>to</a:t>
                      </a:r>
                      <a:r>
                        <a:rPr lang="en-US" sz="1800" spc="-120" dirty="0">
                          <a:effectLst/>
                        </a:rPr>
                        <a:t> </a:t>
                      </a:r>
                      <a:r>
                        <a:rPr lang="en-US" sz="1800" spc="-40" dirty="0">
                          <a:effectLst/>
                        </a:rPr>
                        <a:t>12</a:t>
                      </a:r>
                      <a:r>
                        <a:rPr lang="en-US" sz="1800" spc="-115" dirty="0">
                          <a:effectLst/>
                        </a:rPr>
                        <a:t> </a:t>
                      </a:r>
                      <a:r>
                        <a:rPr lang="en-US" sz="1800" spc="-40" dirty="0">
                          <a:effectLst/>
                        </a:rPr>
                        <a:t>months)</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pPr marL="711200" marR="0">
                        <a:spcBef>
                          <a:spcPts val="750"/>
                        </a:spcBef>
                        <a:spcAft>
                          <a:spcPts val="0"/>
                        </a:spcAft>
                      </a:pP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598805" marR="0">
                        <a:spcBef>
                          <a:spcPts val="750"/>
                        </a:spcBef>
                        <a:spcAft>
                          <a:spcPts val="0"/>
                        </a:spcAft>
                      </a:pPr>
                      <a:r>
                        <a:rPr lang="en-US" sz="1800" spc="-10">
                          <a:effectLst/>
                        </a:rPr>
                        <a:t>CHILDREN</a:t>
                      </a:r>
                      <a:r>
                        <a:rPr lang="en-US" sz="1800" spc="-125">
                          <a:effectLst/>
                        </a:rPr>
                        <a:t> </a:t>
                      </a:r>
                      <a:r>
                        <a:rPr lang="en-US" sz="1800" spc="-10">
                          <a:effectLst/>
                        </a:rPr>
                        <a:t>(</a:t>
                      </a:r>
                      <a:r>
                        <a:rPr lang="en-US" sz="1800" spc="-125">
                          <a:effectLst/>
                        </a:rPr>
                        <a:t> </a:t>
                      </a:r>
                      <a:r>
                        <a:rPr lang="en-US" sz="1800" spc="-10">
                          <a:effectLst/>
                        </a:rPr>
                        <a:t>1</a:t>
                      </a:r>
                      <a:r>
                        <a:rPr lang="en-US" sz="1800" spc="-105">
                          <a:effectLst/>
                        </a:rPr>
                        <a:t> </a:t>
                      </a:r>
                      <a:r>
                        <a:rPr lang="en-US" sz="1800" spc="-10">
                          <a:effectLst/>
                        </a:rPr>
                        <a:t>year</a:t>
                      </a:r>
                      <a:r>
                        <a:rPr lang="en-US" sz="1800" spc="-125">
                          <a:effectLst/>
                        </a:rPr>
                        <a:t> </a:t>
                      </a:r>
                      <a:r>
                        <a:rPr lang="en-US" sz="1800" spc="-10">
                          <a:effectLst/>
                        </a:rPr>
                        <a:t>to</a:t>
                      </a:r>
                      <a:r>
                        <a:rPr lang="en-US" sz="1800" spc="-120">
                          <a:effectLst/>
                        </a:rPr>
                        <a:t> </a:t>
                      </a:r>
                      <a:r>
                        <a:rPr lang="en-US" sz="1800" spc="-10">
                          <a:effectLst/>
                        </a:rPr>
                        <a:t>puberty)</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715532217"/>
                  </a:ext>
                </a:extLst>
              </a:tr>
              <a:tr h="584591">
                <a:tc gridSpan="3">
                  <a:txBody>
                    <a:bodyPr/>
                    <a:lstStyle/>
                    <a:p>
                      <a:pPr marL="431800" marR="22860" indent="399415">
                        <a:lnSpc>
                          <a:spcPct val="96000"/>
                        </a:lnSpc>
                        <a:spcBef>
                          <a:spcPts val="700"/>
                        </a:spcBef>
                        <a:spcAft>
                          <a:spcPts val="0"/>
                        </a:spcAft>
                      </a:pPr>
                      <a:r>
                        <a:rPr lang="en-US" sz="1800" spc="-20" dirty="0">
                          <a:effectLst/>
                        </a:rPr>
                        <a:t>According</a:t>
                      </a:r>
                      <a:r>
                        <a:rPr lang="en-US" sz="1800" spc="-35" dirty="0">
                          <a:effectLst/>
                        </a:rPr>
                        <a:t> </a:t>
                      </a:r>
                      <a:r>
                        <a:rPr lang="en-US" sz="1800" spc="-20" dirty="0">
                          <a:effectLst/>
                        </a:rPr>
                        <a:t>to</a:t>
                      </a:r>
                      <a:r>
                        <a:rPr lang="en-US" sz="1800" spc="-35" dirty="0">
                          <a:effectLst/>
                        </a:rPr>
                        <a:t> </a:t>
                      </a:r>
                      <a:r>
                        <a:rPr lang="en-US" sz="1800" spc="-20" dirty="0">
                          <a:effectLst/>
                        </a:rPr>
                        <a:t>the</a:t>
                      </a:r>
                      <a:r>
                        <a:rPr lang="en-US" sz="1800" spc="-35" dirty="0">
                          <a:effectLst/>
                        </a:rPr>
                        <a:t> </a:t>
                      </a:r>
                      <a:r>
                        <a:rPr lang="en-US" sz="1800" spc="-20" dirty="0">
                          <a:effectLst/>
                        </a:rPr>
                        <a:t>2020</a:t>
                      </a:r>
                      <a:r>
                        <a:rPr lang="en-US" sz="1800" spc="-35" dirty="0">
                          <a:effectLst/>
                        </a:rPr>
                        <a:t> </a:t>
                      </a:r>
                      <a:r>
                        <a:rPr lang="en-US" sz="1800" spc="-20" dirty="0">
                          <a:effectLst/>
                        </a:rPr>
                        <a:t>CPR</a:t>
                      </a:r>
                      <a:r>
                        <a:rPr lang="en-US" sz="1800" spc="-35" dirty="0">
                          <a:effectLst/>
                        </a:rPr>
                        <a:t> </a:t>
                      </a:r>
                      <a:r>
                        <a:rPr lang="en-US" sz="1800" spc="-20" dirty="0">
                          <a:effectLst/>
                        </a:rPr>
                        <a:t>guidelines,</a:t>
                      </a:r>
                      <a:r>
                        <a:rPr lang="en-US" sz="1800" spc="-80" dirty="0">
                          <a:effectLst/>
                        </a:rPr>
                        <a:t> </a:t>
                      </a:r>
                      <a:r>
                        <a:rPr lang="en-US" sz="1800" spc="-20" dirty="0">
                          <a:effectLst/>
                        </a:rPr>
                        <a:t>for</a:t>
                      </a:r>
                      <a:r>
                        <a:rPr lang="en-US" sz="1800" spc="-35" dirty="0">
                          <a:effectLst/>
                        </a:rPr>
                        <a:t> </a:t>
                      </a:r>
                      <a:r>
                        <a:rPr lang="en-US" sz="1800" spc="-20" dirty="0">
                          <a:effectLst/>
                        </a:rPr>
                        <a:t>all</a:t>
                      </a:r>
                      <a:r>
                        <a:rPr lang="en-US" sz="1800" spc="-35" dirty="0">
                          <a:effectLst/>
                        </a:rPr>
                        <a:t> </a:t>
                      </a:r>
                      <a:r>
                        <a:rPr lang="en-US" sz="1800" spc="-20" dirty="0">
                          <a:effectLst/>
                        </a:rPr>
                        <a:t>ages</a:t>
                      </a:r>
                      <a:r>
                        <a:rPr lang="en-US" sz="1800" spc="-35" dirty="0">
                          <a:effectLst/>
                        </a:rPr>
                        <a:t> </a:t>
                      </a:r>
                      <a:r>
                        <a:rPr lang="en-US" sz="1800" spc="-20" dirty="0">
                          <a:effectLst/>
                        </a:rPr>
                        <a:t>of</a:t>
                      </a:r>
                      <a:r>
                        <a:rPr lang="en-US" sz="1800" spc="-35" dirty="0">
                          <a:effectLst/>
                        </a:rPr>
                        <a:t> </a:t>
                      </a:r>
                      <a:r>
                        <a:rPr lang="en-US" sz="1800" spc="-20" dirty="0">
                          <a:effectLst/>
                        </a:rPr>
                        <a:t>children,</a:t>
                      </a:r>
                      <a:r>
                        <a:rPr lang="en-US" sz="1800" spc="-80" dirty="0">
                          <a:effectLst/>
                        </a:rPr>
                        <a:t> </a:t>
                      </a:r>
                      <a:r>
                        <a:rPr lang="en-US" sz="1800" spc="-20" dirty="0">
                          <a:effectLst/>
                        </a:rPr>
                        <a:t>the</a:t>
                      </a:r>
                      <a:r>
                        <a:rPr lang="en-US" sz="1800" spc="-35" dirty="0">
                          <a:effectLst/>
                        </a:rPr>
                        <a:t> </a:t>
                      </a:r>
                      <a:r>
                        <a:rPr lang="en-US" sz="1800" spc="-20" dirty="0">
                          <a:effectLst/>
                        </a:rPr>
                        <a:t>ratio</a:t>
                      </a:r>
                      <a:r>
                        <a:rPr lang="en-US" sz="1800" spc="-35" dirty="0">
                          <a:effectLst/>
                        </a:rPr>
                        <a:t> </a:t>
                      </a:r>
                      <a:r>
                        <a:rPr lang="en-US" sz="1800" spc="-20" dirty="0">
                          <a:effectLst/>
                        </a:rPr>
                        <a:t>of </a:t>
                      </a:r>
                      <a:r>
                        <a:rPr lang="en-US" sz="1800" spc="-10" dirty="0">
                          <a:effectLst/>
                        </a:rPr>
                        <a:t>compressions</a:t>
                      </a:r>
                      <a:r>
                        <a:rPr lang="en-US" sz="1800" spc="-30" dirty="0">
                          <a:effectLst/>
                        </a:rPr>
                        <a:t> </a:t>
                      </a:r>
                      <a:r>
                        <a:rPr lang="en-US" sz="1800" spc="-10" dirty="0">
                          <a:effectLst/>
                        </a:rPr>
                        <a:t>to</a:t>
                      </a:r>
                      <a:r>
                        <a:rPr lang="en-US" sz="1800" spc="-30" dirty="0">
                          <a:effectLst/>
                        </a:rPr>
                        <a:t>   </a:t>
                      </a:r>
                      <a:r>
                        <a:rPr lang="en-US" sz="1800" spc="-10" dirty="0">
                          <a:effectLst/>
                        </a:rPr>
                        <a:t>ventilations</a:t>
                      </a:r>
                      <a:r>
                        <a:rPr lang="en-US" sz="1800" spc="-30" dirty="0">
                          <a:effectLst/>
                        </a:rPr>
                        <a:t> </a:t>
                      </a:r>
                      <a:r>
                        <a:rPr lang="en-US" sz="1800" spc="-10" dirty="0">
                          <a:effectLst/>
                        </a:rPr>
                        <a:t>should</a:t>
                      </a:r>
                      <a:r>
                        <a:rPr lang="en-US" sz="1800" spc="-30" dirty="0">
                          <a:effectLst/>
                        </a:rPr>
                        <a:t> </a:t>
                      </a:r>
                      <a:r>
                        <a:rPr lang="en-US" sz="1800" spc="-10" dirty="0">
                          <a:effectLst/>
                        </a:rPr>
                        <a:t>be</a:t>
                      </a:r>
                      <a:r>
                        <a:rPr lang="en-US" sz="1800" spc="-30" dirty="0">
                          <a:effectLst/>
                        </a:rPr>
                        <a:t> </a:t>
                      </a:r>
                      <a:r>
                        <a:rPr lang="en-US" sz="1800" spc="-10" dirty="0">
                          <a:effectLst/>
                        </a:rPr>
                        <a:t>30:2</a:t>
                      </a:r>
                      <a:r>
                        <a:rPr lang="en-US" sz="1800" spc="-30" dirty="0">
                          <a:effectLst/>
                        </a:rPr>
                        <a:t> </a:t>
                      </a:r>
                      <a:r>
                        <a:rPr lang="en-US" sz="1800" spc="-10" dirty="0">
                          <a:effectLst/>
                        </a:rPr>
                        <a:t>for</a:t>
                      </a:r>
                      <a:r>
                        <a:rPr lang="en-US" sz="1800" spc="-30" dirty="0">
                          <a:effectLst/>
                        </a:rPr>
                        <a:t> </a:t>
                      </a:r>
                      <a:r>
                        <a:rPr lang="en-US" sz="1800" spc="-10" dirty="0">
                          <a:effectLst/>
                        </a:rPr>
                        <a:t>one</a:t>
                      </a:r>
                      <a:r>
                        <a:rPr lang="en-US" sz="1800" spc="-30" dirty="0">
                          <a:effectLst/>
                        </a:rPr>
                        <a:t> </a:t>
                      </a:r>
                      <a:r>
                        <a:rPr lang="en-US" sz="1800" spc="-10" dirty="0">
                          <a:effectLst/>
                        </a:rPr>
                        <a:t>provider</a:t>
                      </a:r>
                      <a:r>
                        <a:rPr lang="en-US" sz="1800" spc="-30" dirty="0">
                          <a:effectLst/>
                        </a:rPr>
                        <a:t> </a:t>
                      </a:r>
                      <a:r>
                        <a:rPr lang="en-US" sz="1800" spc="-10" dirty="0">
                          <a:effectLst/>
                        </a:rPr>
                        <a:t>and</a:t>
                      </a:r>
                      <a:r>
                        <a:rPr lang="en-US" sz="1800" spc="-30" dirty="0">
                          <a:effectLst/>
                        </a:rPr>
                        <a:t> </a:t>
                      </a:r>
                      <a:r>
                        <a:rPr lang="en-US" sz="1800" spc="-10" dirty="0">
                          <a:effectLst/>
                        </a:rPr>
                        <a:t>15:2</a:t>
                      </a:r>
                      <a:r>
                        <a:rPr lang="en-US" sz="1800" spc="-30" dirty="0">
                          <a:effectLst/>
                        </a:rPr>
                        <a:t> </a:t>
                      </a:r>
                      <a:r>
                        <a:rPr lang="en-US" sz="1800" spc="-10" dirty="0">
                          <a:effectLst/>
                        </a:rPr>
                        <a:t>for</a:t>
                      </a:r>
                      <a:r>
                        <a:rPr lang="en-US" sz="1800" spc="-30" dirty="0">
                          <a:effectLst/>
                        </a:rPr>
                        <a:t> </a:t>
                      </a:r>
                      <a:r>
                        <a:rPr lang="en-US" sz="1800" spc="-10" dirty="0">
                          <a:effectLst/>
                        </a:rPr>
                        <a:t>two</a:t>
                      </a:r>
                      <a:r>
                        <a:rPr lang="en-US" sz="1800" spc="-30" dirty="0">
                          <a:effectLst/>
                        </a:rPr>
                        <a:t> </a:t>
                      </a:r>
                      <a:r>
                        <a:rPr lang="en-US" sz="1800" spc="-10" dirty="0">
                          <a:effectLst/>
                        </a:rPr>
                        <a:t>providers.</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2733874"/>
                  </a:ext>
                </a:extLst>
              </a:tr>
              <a:tr h="950373">
                <a:tc>
                  <a:txBody>
                    <a:bodyPr/>
                    <a:lstStyle/>
                    <a:p>
                      <a:pPr marL="0" marR="0">
                        <a:spcBef>
                          <a:spcPts val="15"/>
                        </a:spcBef>
                        <a:spcAft>
                          <a:spcPts val="0"/>
                        </a:spcAft>
                      </a:pPr>
                      <a:r>
                        <a:rPr lang="en-US" sz="1800" dirty="0">
                          <a:effectLst/>
                        </a:rPr>
                        <a:t> </a:t>
                      </a:r>
                    </a:p>
                    <a:p>
                      <a:pPr marL="160020" marR="148590" indent="-635" algn="ctr">
                        <a:lnSpc>
                          <a:spcPct val="96000"/>
                        </a:lnSpc>
                        <a:spcBef>
                          <a:spcPts val="0"/>
                        </a:spcBef>
                        <a:spcAft>
                          <a:spcPts val="0"/>
                        </a:spcAft>
                      </a:pPr>
                      <a:r>
                        <a:rPr lang="en-US" sz="1800" dirty="0">
                          <a:effectLst/>
                        </a:rPr>
                        <a:t>Check</a:t>
                      </a:r>
                      <a:r>
                        <a:rPr lang="en-US" sz="1800" spc="-45" dirty="0">
                          <a:effectLst/>
                        </a:rPr>
                        <a:t> </a:t>
                      </a:r>
                      <a:r>
                        <a:rPr lang="en-US" sz="1800" dirty="0">
                          <a:effectLst/>
                        </a:rPr>
                        <a:t>for</a:t>
                      </a:r>
                      <a:r>
                        <a:rPr lang="en-US" sz="1800" spc="-45" dirty="0">
                          <a:effectLst/>
                        </a:rPr>
                        <a:t> </a:t>
                      </a:r>
                      <a:r>
                        <a:rPr lang="en-US" sz="1800" dirty="0">
                          <a:effectLst/>
                        </a:rPr>
                        <a:t>infant’s</a:t>
                      </a:r>
                      <a:r>
                        <a:rPr lang="en-US" sz="1800" spc="-45" dirty="0">
                          <a:effectLst/>
                        </a:rPr>
                        <a:t> </a:t>
                      </a:r>
                      <a:r>
                        <a:rPr lang="en-US" sz="1800" dirty="0">
                          <a:effectLst/>
                        </a:rPr>
                        <a:t>pulse</a:t>
                      </a:r>
                      <a:r>
                        <a:rPr lang="en-US" sz="1800" spc="-45" dirty="0">
                          <a:effectLst/>
                        </a:rPr>
                        <a:t> </a:t>
                      </a:r>
                      <a:r>
                        <a:rPr lang="en-US" sz="1800" dirty="0">
                          <a:effectLst/>
                        </a:rPr>
                        <a:t>using</a:t>
                      </a:r>
                      <a:r>
                        <a:rPr lang="en-US" sz="1800" spc="-45" dirty="0">
                          <a:effectLst/>
                        </a:rPr>
                        <a:t> </a:t>
                      </a:r>
                      <a:r>
                        <a:rPr lang="en-US" sz="1800" dirty="0">
                          <a:effectLst/>
                        </a:rPr>
                        <a:t>the</a:t>
                      </a:r>
                      <a:r>
                        <a:rPr lang="en-US" sz="1800" spc="-45" dirty="0">
                          <a:effectLst/>
                        </a:rPr>
                        <a:t> </a:t>
                      </a:r>
                      <a:r>
                        <a:rPr lang="en-US" sz="1800" dirty="0">
                          <a:effectLst/>
                        </a:rPr>
                        <a:t>brachial artery</a:t>
                      </a:r>
                      <a:r>
                        <a:rPr lang="en-US" sz="1800" spc="-50" dirty="0">
                          <a:effectLst/>
                        </a:rPr>
                        <a:t> </a:t>
                      </a:r>
                      <a:r>
                        <a:rPr lang="en-US" sz="1800" dirty="0">
                          <a:effectLst/>
                        </a:rPr>
                        <a:t>on</a:t>
                      </a:r>
                      <a:r>
                        <a:rPr lang="en-US" sz="1800" spc="-50" dirty="0">
                          <a:effectLst/>
                        </a:rPr>
                        <a:t> </a:t>
                      </a:r>
                      <a:r>
                        <a:rPr lang="en-US" sz="1800" dirty="0">
                          <a:effectLst/>
                        </a:rPr>
                        <a:t>the</a:t>
                      </a:r>
                      <a:r>
                        <a:rPr lang="en-US" sz="1800" spc="-45" dirty="0">
                          <a:effectLst/>
                        </a:rPr>
                        <a:t> </a:t>
                      </a:r>
                      <a:r>
                        <a:rPr lang="en-US" sz="1800" dirty="0">
                          <a:effectLst/>
                        </a:rPr>
                        <a:t>inside</a:t>
                      </a:r>
                      <a:r>
                        <a:rPr lang="en-US" sz="1800" spc="-50" dirty="0">
                          <a:effectLst/>
                        </a:rPr>
                        <a:t> </a:t>
                      </a:r>
                      <a:r>
                        <a:rPr lang="en-US" sz="1800" dirty="0">
                          <a:effectLst/>
                        </a:rPr>
                        <a:t>of</a:t>
                      </a:r>
                      <a:r>
                        <a:rPr lang="en-US" sz="1800" spc="-50" dirty="0">
                          <a:effectLst/>
                        </a:rPr>
                        <a:t> </a:t>
                      </a:r>
                      <a:r>
                        <a:rPr lang="en-US" sz="1800" dirty="0">
                          <a:effectLst/>
                        </a:rPr>
                        <a:t>the</a:t>
                      </a:r>
                      <a:r>
                        <a:rPr lang="en-US" sz="1800" spc="-45" dirty="0">
                          <a:effectLst/>
                        </a:rPr>
                        <a:t> </a:t>
                      </a:r>
                      <a:r>
                        <a:rPr lang="en-US" sz="1800" dirty="0">
                          <a:effectLst/>
                        </a:rPr>
                        <a:t>upper</a:t>
                      </a:r>
                      <a:r>
                        <a:rPr lang="en-US" sz="1800" spc="-50" dirty="0">
                          <a:effectLst/>
                        </a:rPr>
                        <a:t> </a:t>
                      </a:r>
                      <a:r>
                        <a:rPr lang="en-US" sz="1800" dirty="0">
                          <a:effectLst/>
                        </a:rPr>
                        <a:t>arm</a:t>
                      </a:r>
                      <a:r>
                        <a:rPr lang="en-US" sz="1800" spc="-50" dirty="0">
                          <a:effectLst/>
                        </a:rPr>
                        <a:t> </a:t>
                      </a:r>
                      <a:r>
                        <a:rPr lang="en-US" sz="1800" dirty="0">
                          <a:effectLst/>
                        </a:rPr>
                        <a:t>between the</a:t>
                      </a:r>
                      <a:r>
                        <a:rPr lang="en-US" sz="1800" spc="-20" dirty="0">
                          <a:effectLst/>
                        </a:rPr>
                        <a:t> </a:t>
                      </a:r>
                      <a:r>
                        <a:rPr lang="en-US" sz="1800" dirty="0">
                          <a:effectLst/>
                        </a:rPr>
                        <a:t>infant’s</a:t>
                      </a:r>
                      <a:r>
                        <a:rPr lang="en-US" sz="1800" spc="-20" dirty="0">
                          <a:effectLst/>
                        </a:rPr>
                        <a:t> </a:t>
                      </a:r>
                      <a:r>
                        <a:rPr lang="en-US" sz="1800" dirty="0">
                          <a:effectLst/>
                        </a:rPr>
                        <a:t>elbow</a:t>
                      </a:r>
                      <a:r>
                        <a:rPr lang="en-US" sz="1800" spc="-20" dirty="0">
                          <a:effectLst/>
                        </a:rPr>
                        <a:t> </a:t>
                      </a:r>
                      <a:r>
                        <a:rPr lang="en-US" sz="1800" dirty="0">
                          <a:effectLst/>
                        </a:rPr>
                        <a:t>and</a:t>
                      </a:r>
                      <a:r>
                        <a:rPr lang="en-US" sz="1800" spc="-20" dirty="0">
                          <a:effectLst/>
                        </a:rPr>
                        <a:t> </a:t>
                      </a:r>
                      <a:r>
                        <a:rPr lang="en-US" sz="1800" dirty="0">
                          <a:effectLst/>
                        </a:rPr>
                        <a:t>shoulder.</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gridSpan="2">
                  <a:txBody>
                    <a:bodyPr/>
                    <a:lstStyle/>
                    <a:p>
                      <a:pPr marL="160020" marR="148590" indent="-635" algn="ctr">
                        <a:lnSpc>
                          <a:spcPct val="96000"/>
                        </a:lnSpc>
                        <a:spcBef>
                          <a:spcPts val="0"/>
                        </a:spcBef>
                        <a:spcAft>
                          <a:spcPts val="0"/>
                        </a:spcAft>
                      </a:pPr>
                      <a:r>
                        <a:rPr lang="en-US" sz="1800" spc="-20" dirty="0">
                          <a:effectLst/>
                        </a:rPr>
                        <a:t>Check</a:t>
                      </a:r>
                      <a:r>
                        <a:rPr lang="en-US" sz="1800" spc="-60" dirty="0">
                          <a:effectLst/>
                        </a:rPr>
                        <a:t> </a:t>
                      </a:r>
                      <a:r>
                        <a:rPr lang="en-US" sz="1800" spc="-20" dirty="0">
                          <a:effectLst/>
                        </a:rPr>
                        <a:t>for</a:t>
                      </a:r>
                      <a:r>
                        <a:rPr lang="en-US" sz="1800" spc="-60" dirty="0">
                          <a:effectLst/>
                        </a:rPr>
                        <a:t> </a:t>
                      </a:r>
                      <a:r>
                        <a:rPr lang="en-US" sz="1800" spc="-20" dirty="0">
                          <a:effectLst/>
                        </a:rPr>
                        <a:t>child’s</a:t>
                      </a:r>
                      <a:r>
                        <a:rPr lang="en-US" sz="1800" spc="-60" dirty="0">
                          <a:effectLst/>
                        </a:rPr>
                        <a:t> </a:t>
                      </a:r>
                      <a:r>
                        <a:rPr lang="en-US" sz="1800" spc="-20" dirty="0">
                          <a:effectLst/>
                        </a:rPr>
                        <a:t>pulse</a:t>
                      </a:r>
                      <a:r>
                        <a:rPr lang="en-US" sz="1800" spc="-60" dirty="0">
                          <a:effectLst/>
                        </a:rPr>
                        <a:t> </a:t>
                      </a:r>
                      <a:r>
                        <a:rPr lang="en-US" sz="1800" spc="-20" dirty="0">
                          <a:effectLst/>
                        </a:rPr>
                        <a:t>using</a:t>
                      </a:r>
                      <a:r>
                        <a:rPr lang="en-US" sz="1800" spc="-60" dirty="0">
                          <a:effectLst/>
                        </a:rPr>
                        <a:t> </a:t>
                      </a:r>
                      <a:r>
                        <a:rPr lang="en-US" sz="1800" spc="-20" dirty="0">
                          <a:effectLst/>
                        </a:rPr>
                        <a:t>the</a:t>
                      </a:r>
                      <a:r>
                        <a:rPr lang="en-US" sz="1800" spc="-60" dirty="0">
                          <a:effectLst/>
                        </a:rPr>
                        <a:t> </a:t>
                      </a:r>
                      <a:r>
                        <a:rPr lang="en-US" sz="1800" spc="-20" dirty="0">
                          <a:effectLst/>
                        </a:rPr>
                        <a:t>carotid </a:t>
                      </a:r>
                      <a:r>
                        <a:rPr lang="en-US" sz="1800" spc="-10" dirty="0">
                          <a:effectLst/>
                        </a:rPr>
                        <a:t>artery</a:t>
                      </a:r>
                      <a:r>
                        <a:rPr lang="en-US" sz="1800" spc="-30" dirty="0">
                          <a:effectLst/>
                        </a:rPr>
                        <a:t> </a:t>
                      </a:r>
                      <a:r>
                        <a:rPr lang="en-US" sz="1800" spc="-10" dirty="0">
                          <a:effectLst/>
                        </a:rPr>
                        <a:t>on</a:t>
                      </a:r>
                      <a:r>
                        <a:rPr lang="en-US" sz="1800" spc="-30" dirty="0">
                          <a:effectLst/>
                        </a:rPr>
                        <a:t> </a:t>
                      </a:r>
                      <a:r>
                        <a:rPr lang="en-US" sz="1800" spc="-10" dirty="0">
                          <a:effectLst/>
                        </a:rPr>
                        <a:t>the</a:t>
                      </a:r>
                      <a:r>
                        <a:rPr lang="en-US" sz="1800" spc="-30" dirty="0">
                          <a:effectLst/>
                        </a:rPr>
                        <a:t> </a:t>
                      </a:r>
                      <a:r>
                        <a:rPr lang="en-US" sz="1800" spc="-10" dirty="0">
                          <a:effectLst/>
                        </a:rPr>
                        <a:t>side</a:t>
                      </a:r>
                      <a:r>
                        <a:rPr lang="en-US" sz="1800" spc="-30" dirty="0">
                          <a:effectLst/>
                        </a:rPr>
                        <a:t> </a:t>
                      </a:r>
                      <a:r>
                        <a:rPr lang="en-US" sz="1800" spc="-10" dirty="0">
                          <a:effectLst/>
                        </a:rPr>
                        <a:t>of</a:t>
                      </a:r>
                      <a:r>
                        <a:rPr lang="en-US" sz="1800" spc="-30" dirty="0">
                          <a:effectLst/>
                        </a:rPr>
                        <a:t> </a:t>
                      </a:r>
                      <a:r>
                        <a:rPr lang="en-US" sz="1800" spc="-10" dirty="0">
                          <a:effectLst/>
                        </a:rPr>
                        <a:t>the</a:t>
                      </a:r>
                      <a:r>
                        <a:rPr lang="en-US" sz="1800" spc="-30" dirty="0">
                          <a:effectLst/>
                        </a:rPr>
                        <a:t> </a:t>
                      </a:r>
                      <a:r>
                        <a:rPr lang="en-US" sz="1800" spc="-10" dirty="0">
                          <a:effectLst/>
                        </a:rPr>
                        <a:t>neck</a:t>
                      </a:r>
                      <a:r>
                        <a:rPr lang="en-US" sz="1800" spc="-30" dirty="0">
                          <a:effectLst/>
                        </a:rPr>
                        <a:t> </a:t>
                      </a:r>
                      <a:r>
                        <a:rPr lang="en-US" sz="1800" spc="-10" dirty="0">
                          <a:effectLst/>
                        </a:rPr>
                        <a:t>or</a:t>
                      </a:r>
                      <a:r>
                        <a:rPr lang="en-US" sz="1800" spc="-30" dirty="0">
                          <a:effectLst/>
                        </a:rPr>
                        <a:t> </a:t>
                      </a:r>
                      <a:r>
                        <a:rPr lang="en-US" sz="1800" spc="-10" dirty="0">
                          <a:effectLst/>
                        </a:rPr>
                        <a:t>femoral </a:t>
                      </a:r>
                      <a:r>
                        <a:rPr lang="en-US" sz="1800" dirty="0">
                          <a:effectLst/>
                        </a:rPr>
                        <a:t>pulse</a:t>
                      </a:r>
                      <a:r>
                        <a:rPr lang="en-US" sz="1800" spc="-20" dirty="0">
                          <a:effectLst/>
                        </a:rPr>
                        <a:t> </a:t>
                      </a:r>
                      <a:r>
                        <a:rPr lang="en-US" sz="1800" dirty="0">
                          <a:effectLst/>
                        </a:rPr>
                        <a:t>on</a:t>
                      </a:r>
                      <a:r>
                        <a:rPr lang="en-US" sz="1800" spc="-20" dirty="0">
                          <a:effectLst/>
                        </a:rPr>
                        <a:t> </a:t>
                      </a:r>
                      <a:r>
                        <a:rPr lang="en-US" sz="1800" dirty="0">
                          <a:effectLst/>
                        </a:rPr>
                        <a:t>the</a:t>
                      </a:r>
                      <a:r>
                        <a:rPr lang="en-US" sz="1800" spc="-20" dirty="0">
                          <a:effectLst/>
                        </a:rPr>
                        <a:t> </a:t>
                      </a:r>
                      <a:r>
                        <a:rPr lang="en-US" sz="1800" dirty="0">
                          <a:effectLst/>
                        </a:rPr>
                        <a:t>inner</a:t>
                      </a:r>
                      <a:r>
                        <a:rPr lang="en-US" sz="1800" spc="-20" dirty="0">
                          <a:effectLst/>
                        </a:rPr>
                        <a:t> </a:t>
                      </a:r>
                      <a:r>
                        <a:rPr lang="en-US" sz="1800" dirty="0">
                          <a:effectLst/>
                        </a:rPr>
                        <a:t>thigh</a:t>
                      </a:r>
                      <a:r>
                        <a:rPr lang="en-US" sz="1800" spc="-20" dirty="0">
                          <a:effectLst/>
                        </a:rPr>
                        <a:t> </a:t>
                      </a:r>
                      <a:r>
                        <a:rPr lang="en-US" sz="1800" dirty="0">
                          <a:effectLst/>
                        </a:rPr>
                        <a:t>in</a:t>
                      </a:r>
                      <a:r>
                        <a:rPr lang="en-US" sz="1800" spc="-20" dirty="0">
                          <a:effectLst/>
                        </a:rPr>
                        <a:t> </a:t>
                      </a:r>
                      <a:r>
                        <a:rPr lang="en-US" sz="1800" dirty="0">
                          <a:effectLst/>
                        </a:rPr>
                        <a:t>the</a:t>
                      </a:r>
                      <a:r>
                        <a:rPr lang="en-US" sz="1800" spc="-20" dirty="0">
                          <a:effectLst/>
                        </a:rPr>
                        <a:t> </a:t>
                      </a:r>
                      <a:r>
                        <a:rPr lang="en-US" sz="1800" dirty="0">
                          <a:effectLst/>
                        </a:rPr>
                        <a:t>crease between the leg and groin.</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pPr marL="250190" marR="238760" algn="ctr">
                        <a:lnSpc>
                          <a:spcPct val="96000"/>
                        </a:lnSpc>
                        <a:spcBef>
                          <a:spcPts val="715"/>
                        </a:spcBef>
                        <a:spcAft>
                          <a:spcPts val="0"/>
                        </a:spcAft>
                      </a:pPr>
                      <a:r>
                        <a:rPr lang="en-US" sz="1800" spc="-20" dirty="0">
                          <a:effectLst/>
                        </a:rPr>
                        <a:t>Check</a:t>
                      </a:r>
                      <a:r>
                        <a:rPr lang="en-US" sz="1800" spc="-60" dirty="0">
                          <a:effectLst/>
                        </a:rPr>
                        <a:t> </a:t>
                      </a:r>
                      <a:r>
                        <a:rPr lang="en-US" sz="1800" spc="-20" dirty="0">
                          <a:effectLst/>
                        </a:rPr>
                        <a:t>for</a:t>
                      </a:r>
                      <a:r>
                        <a:rPr lang="en-US" sz="1800" spc="-60" dirty="0">
                          <a:effectLst/>
                        </a:rPr>
                        <a:t> </a:t>
                      </a:r>
                      <a:r>
                        <a:rPr lang="en-US" sz="1800" spc="-20" dirty="0">
                          <a:effectLst/>
                        </a:rPr>
                        <a:t>child’s</a:t>
                      </a:r>
                      <a:r>
                        <a:rPr lang="en-US" sz="1800" spc="-60" dirty="0">
                          <a:effectLst/>
                        </a:rPr>
                        <a:t> </a:t>
                      </a:r>
                      <a:r>
                        <a:rPr lang="en-US" sz="1800" spc="-20" dirty="0">
                          <a:effectLst/>
                        </a:rPr>
                        <a:t>pulse</a:t>
                      </a:r>
                      <a:r>
                        <a:rPr lang="en-US" sz="1800" spc="-60" dirty="0">
                          <a:effectLst/>
                        </a:rPr>
                        <a:t> </a:t>
                      </a:r>
                      <a:r>
                        <a:rPr lang="en-US" sz="1800" spc="-20" dirty="0">
                          <a:effectLst/>
                        </a:rPr>
                        <a:t>using</a:t>
                      </a:r>
                      <a:r>
                        <a:rPr lang="en-US" sz="1800" spc="-60" dirty="0">
                          <a:effectLst/>
                        </a:rPr>
                        <a:t> </a:t>
                      </a:r>
                      <a:r>
                        <a:rPr lang="en-US" sz="1800" spc="-20" dirty="0">
                          <a:effectLst/>
                        </a:rPr>
                        <a:t>the</a:t>
                      </a:r>
                      <a:r>
                        <a:rPr lang="en-US" sz="1800" spc="-60" dirty="0">
                          <a:effectLst/>
                        </a:rPr>
                        <a:t> </a:t>
                      </a:r>
                      <a:r>
                        <a:rPr lang="en-US" sz="1800" spc="-20" dirty="0">
                          <a:effectLst/>
                        </a:rPr>
                        <a:t>carotid </a:t>
                      </a:r>
                      <a:r>
                        <a:rPr lang="en-US" sz="1800" spc="-10" dirty="0">
                          <a:effectLst/>
                        </a:rPr>
                        <a:t>artery</a:t>
                      </a:r>
                      <a:r>
                        <a:rPr lang="en-US" sz="1800" spc="-30" dirty="0">
                          <a:effectLst/>
                        </a:rPr>
                        <a:t> </a:t>
                      </a:r>
                      <a:r>
                        <a:rPr lang="en-US" sz="1800" spc="-10" dirty="0">
                          <a:effectLst/>
                        </a:rPr>
                        <a:t>on</a:t>
                      </a:r>
                      <a:r>
                        <a:rPr lang="en-US" sz="1800" spc="-30" dirty="0">
                          <a:effectLst/>
                        </a:rPr>
                        <a:t> </a:t>
                      </a:r>
                      <a:r>
                        <a:rPr lang="en-US" sz="1800" spc="-10" dirty="0">
                          <a:effectLst/>
                        </a:rPr>
                        <a:t>the</a:t>
                      </a:r>
                      <a:r>
                        <a:rPr lang="en-US" sz="1800" spc="-30" dirty="0">
                          <a:effectLst/>
                        </a:rPr>
                        <a:t> </a:t>
                      </a:r>
                      <a:r>
                        <a:rPr lang="en-US" sz="1800" spc="-10" dirty="0">
                          <a:effectLst/>
                        </a:rPr>
                        <a:t>side</a:t>
                      </a:r>
                      <a:r>
                        <a:rPr lang="en-US" sz="1800" spc="-30" dirty="0">
                          <a:effectLst/>
                        </a:rPr>
                        <a:t> </a:t>
                      </a:r>
                      <a:r>
                        <a:rPr lang="en-US" sz="1800" spc="-10" dirty="0">
                          <a:effectLst/>
                        </a:rPr>
                        <a:t>of</a:t>
                      </a:r>
                      <a:r>
                        <a:rPr lang="en-US" sz="1800" spc="-30" dirty="0">
                          <a:effectLst/>
                        </a:rPr>
                        <a:t> </a:t>
                      </a:r>
                      <a:r>
                        <a:rPr lang="en-US" sz="1800" spc="-10" dirty="0">
                          <a:effectLst/>
                        </a:rPr>
                        <a:t>the</a:t>
                      </a:r>
                      <a:r>
                        <a:rPr lang="en-US" sz="1800" spc="-30" dirty="0">
                          <a:effectLst/>
                        </a:rPr>
                        <a:t> </a:t>
                      </a:r>
                      <a:r>
                        <a:rPr lang="en-US" sz="1800" spc="-10" dirty="0">
                          <a:effectLst/>
                        </a:rPr>
                        <a:t>neck</a:t>
                      </a:r>
                      <a:r>
                        <a:rPr lang="en-US" sz="1800" spc="-30" dirty="0">
                          <a:effectLst/>
                        </a:rPr>
                        <a:t> </a:t>
                      </a:r>
                      <a:r>
                        <a:rPr lang="en-US" sz="1800" spc="-10" dirty="0">
                          <a:effectLst/>
                        </a:rPr>
                        <a:t>or</a:t>
                      </a:r>
                      <a:r>
                        <a:rPr lang="en-US" sz="1800" spc="-30" dirty="0">
                          <a:effectLst/>
                        </a:rPr>
                        <a:t> </a:t>
                      </a:r>
                      <a:r>
                        <a:rPr lang="en-US" sz="1800" spc="-10" dirty="0">
                          <a:effectLst/>
                        </a:rPr>
                        <a:t>femoral </a:t>
                      </a:r>
                      <a:r>
                        <a:rPr lang="en-US" sz="1800" dirty="0">
                          <a:effectLst/>
                        </a:rPr>
                        <a:t>pulse</a:t>
                      </a:r>
                      <a:r>
                        <a:rPr lang="en-US" sz="1800" spc="-20" dirty="0">
                          <a:effectLst/>
                        </a:rPr>
                        <a:t> </a:t>
                      </a:r>
                      <a:r>
                        <a:rPr lang="en-US" sz="1800" dirty="0">
                          <a:effectLst/>
                        </a:rPr>
                        <a:t>on</a:t>
                      </a:r>
                      <a:r>
                        <a:rPr lang="en-US" sz="1800" spc="-20" dirty="0">
                          <a:effectLst/>
                        </a:rPr>
                        <a:t> </a:t>
                      </a:r>
                      <a:r>
                        <a:rPr lang="en-US" sz="1800" dirty="0">
                          <a:effectLst/>
                        </a:rPr>
                        <a:t>the</a:t>
                      </a:r>
                      <a:r>
                        <a:rPr lang="en-US" sz="1800" spc="-20" dirty="0">
                          <a:effectLst/>
                        </a:rPr>
                        <a:t> </a:t>
                      </a:r>
                      <a:r>
                        <a:rPr lang="en-US" sz="1800" dirty="0">
                          <a:effectLst/>
                        </a:rPr>
                        <a:t>inner</a:t>
                      </a:r>
                      <a:r>
                        <a:rPr lang="en-US" sz="1800" spc="-20" dirty="0">
                          <a:effectLst/>
                        </a:rPr>
                        <a:t> </a:t>
                      </a:r>
                      <a:r>
                        <a:rPr lang="en-US" sz="1800" dirty="0">
                          <a:effectLst/>
                        </a:rPr>
                        <a:t>thigh</a:t>
                      </a:r>
                      <a:r>
                        <a:rPr lang="en-US" sz="1800" spc="-20" dirty="0">
                          <a:effectLst/>
                        </a:rPr>
                        <a:t> </a:t>
                      </a:r>
                      <a:r>
                        <a:rPr lang="en-US" sz="1800" dirty="0">
                          <a:effectLst/>
                        </a:rPr>
                        <a:t>in</a:t>
                      </a:r>
                      <a:r>
                        <a:rPr lang="en-US" sz="1800" spc="-20" dirty="0">
                          <a:effectLst/>
                        </a:rPr>
                        <a:t> </a:t>
                      </a:r>
                      <a:r>
                        <a:rPr lang="en-US" sz="1800" dirty="0">
                          <a:effectLst/>
                        </a:rPr>
                        <a:t>the</a:t>
                      </a:r>
                      <a:r>
                        <a:rPr lang="en-US" sz="1800" spc="-20" dirty="0">
                          <a:effectLst/>
                        </a:rPr>
                        <a:t> </a:t>
                      </a:r>
                      <a:r>
                        <a:rPr lang="en-US" sz="1800" dirty="0">
                          <a:effectLst/>
                        </a:rPr>
                        <a:t>crease between the leg and groin.</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928496117"/>
                  </a:ext>
                </a:extLst>
              </a:tr>
              <a:tr h="950373">
                <a:tc>
                  <a:txBody>
                    <a:bodyPr/>
                    <a:lstStyle/>
                    <a:p>
                      <a:pPr marL="137795" marR="126365" algn="ctr">
                        <a:lnSpc>
                          <a:spcPct val="96000"/>
                        </a:lnSpc>
                        <a:spcBef>
                          <a:spcPts val="715"/>
                        </a:spcBef>
                        <a:spcAft>
                          <a:spcPts val="0"/>
                        </a:spcAft>
                      </a:pPr>
                      <a:r>
                        <a:rPr lang="en-US" sz="1800">
                          <a:effectLst/>
                        </a:rPr>
                        <a:t>Perform</a:t>
                      </a:r>
                      <a:r>
                        <a:rPr lang="en-US" sz="1800" spc="-50">
                          <a:effectLst/>
                        </a:rPr>
                        <a:t> </a:t>
                      </a:r>
                      <a:r>
                        <a:rPr lang="en-US" sz="1800">
                          <a:effectLst/>
                        </a:rPr>
                        <a:t>compressions</a:t>
                      </a:r>
                      <a:r>
                        <a:rPr lang="en-US" sz="1800" spc="-50">
                          <a:effectLst/>
                        </a:rPr>
                        <a:t> </a:t>
                      </a:r>
                      <a:r>
                        <a:rPr lang="en-US" sz="1800">
                          <a:effectLst/>
                        </a:rPr>
                        <a:t>on</a:t>
                      </a:r>
                      <a:r>
                        <a:rPr lang="en-US" sz="1800" spc="-45">
                          <a:effectLst/>
                        </a:rPr>
                        <a:t> </a:t>
                      </a:r>
                      <a:r>
                        <a:rPr lang="en-US" sz="1800">
                          <a:effectLst/>
                        </a:rPr>
                        <a:t>the</a:t>
                      </a:r>
                      <a:r>
                        <a:rPr lang="en-US" sz="1800" spc="-50">
                          <a:effectLst/>
                        </a:rPr>
                        <a:t> </a:t>
                      </a:r>
                      <a:r>
                        <a:rPr lang="en-US" sz="1800">
                          <a:effectLst/>
                        </a:rPr>
                        <a:t>infant</a:t>
                      </a:r>
                      <a:r>
                        <a:rPr lang="en-US" sz="1800" spc="-50">
                          <a:effectLst/>
                        </a:rPr>
                        <a:t> </a:t>
                      </a:r>
                      <a:r>
                        <a:rPr lang="en-US" sz="1800">
                          <a:effectLst/>
                        </a:rPr>
                        <a:t>using</a:t>
                      </a:r>
                      <a:r>
                        <a:rPr lang="en-US" sz="1800" spc="-45">
                          <a:effectLst/>
                        </a:rPr>
                        <a:t> </a:t>
                      </a:r>
                      <a:r>
                        <a:rPr lang="en-US" sz="1800">
                          <a:effectLst/>
                        </a:rPr>
                        <a:t>two </a:t>
                      </a:r>
                      <a:r>
                        <a:rPr lang="en-US" sz="1800" spc="-20">
                          <a:effectLst/>
                        </a:rPr>
                        <a:t>fingers</a:t>
                      </a:r>
                      <a:r>
                        <a:rPr lang="en-US" sz="1800" spc="-55">
                          <a:effectLst/>
                        </a:rPr>
                        <a:t> </a:t>
                      </a:r>
                      <a:r>
                        <a:rPr lang="en-US" sz="1800" spc="-20">
                          <a:effectLst/>
                        </a:rPr>
                        <a:t>(if</a:t>
                      </a:r>
                      <a:r>
                        <a:rPr lang="en-US" sz="1800" spc="-55">
                          <a:effectLst/>
                        </a:rPr>
                        <a:t> </a:t>
                      </a:r>
                      <a:r>
                        <a:rPr lang="en-US" sz="1800" spc="-20">
                          <a:effectLst/>
                        </a:rPr>
                        <a:t>you</a:t>
                      </a:r>
                      <a:r>
                        <a:rPr lang="en-US" sz="1800" spc="-55">
                          <a:effectLst/>
                        </a:rPr>
                        <a:t> </a:t>
                      </a:r>
                      <a:r>
                        <a:rPr lang="en-US" sz="1800" spc="-20">
                          <a:effectLst/>
                        </a:rPr>
                        <a:t>are</a:t>
                      </a:r>
                      <a:r>
                        <a:rPr lang="en-US" sz="1800" spc="-55">
                          <a:effectLst/>
                        </a:rPr>
                        <a:t> </a:t>
                      </a:r>
                      <a:r>
                        <a:rPr lang="en-US" sz="1800" spc="-20">
                          <a:effectLst/>
                        </a:rPr>
                        <a:t>by</a:t>
                      </a:r>
                      <a:r>
                        <a:rPr lang="en-US" sz="1800" spc="-55">
                          <a:effectLst/>
                        </a:rPr>
                        <a:t> </a:t>
                      </a:r>
                      <a:r>
                        <a:rPr lang="en-US" sz="1800" spc="-20">
                          <a:effectLst/>
                        </a:rPr>
                        <a:t>yourself)</a:t>
                      </a:r>
                      <a:r>
                        <a:rPr lang="en-US" sz="1800" spc="-55">
                          <a:effectLst/>
                        </a:rPr>
                        <a:t> </a:t>
                      </a:r>
                      <a:r>
                        <a:rPr lang="en-US" sz="1800" spc="-20">
                          <a:effectLst/>
                        </a:rPr>
                        <a:t>or</a:t>
                      </a:r>
                      <a:r>
                        <a:rPr lang="en-US" sz="1800" spc="-55">
                          <a:effectLst/>
                        </a:rPr>
                        <a:t> </a:t>
                      </a:r>
                      <a:r>
                        <a:rPr lang="en-US" sz="1800" spc="-20">
                          <a:effectLst/>
                        </a:rPr>
                        <a:t>two</a:t>
                      </a:r>
                      <a:r>
                        <a:rPr lang="en-US" sz="1800" spc="-55">
                          <a:effectLst/>
                        </a:rPr>
                        <a:t> </a:t>
                      </a:r>
                      <a:r>
                        <a:rPr lang="en-US" sz="1800" spc="-20">
                          <a:effectLst/>
                        </a:rPr>
                        <a:t>thumbs </a:t>
                      </a:r>
                      <a:r>
                        <a:rPr lang="en-US" sz="1800" spc="-10">
                          <a:effectLst/>
                        </a:rPr>
                        <a:t>with</a:t>
                      </a:r>
                      <a:r>
                        <a:rPr lang="en-US" sz="1800" spc="-60">
                          <a:effectLst/>
                        </a:rPr>
                        <a:t> </a:t>
                      </a:r>
                      <a:r>
                        <a:rPr lang="en-US" sz="1800" spc="-10">
                          <a:effectLst/>
                        </a:rPr>
                        <a:t>hands</a:t>
                      </a:r>
                      <a:r>
                        <a:rPr lang="en-US" sz="1800" spc="-60">
                          <a:effectLst/>
                        </a:rPr>
                        <a:t> </a:t>
                      </a:r>
                      <a:r>
                        <a:rPr lang="en-US" sz="1800" spc="-10">
                          <a:effectLst/>
                        </a:rPr>
                        <a:t>encircling</a:t>
                      </a:r>
                      <a:r>
                        <a:rPr lang="en-US" sz="1800" spc="-60">
                          <a:effectLst/>
                        </a:rPr>
                        <a:t> </a:t>
                      </a:r>
                      <a:r>
                        <a:rPr lang="en-US" sz="1800" spc="-10">
                          <a:effectLst/>
                        </a:rPr>
                        <a:t>the</a:t>
                      </a:r>
                      <a:r>
                        <a:rPr lang="en-US" sz="1800" spc="-60">
                          <a:effectLst/>
                        </a:rPr>
                        <a:t> </a:t>
                      </a:r>
                      <a:r>
                        <a:rPr lang="en-US" sz="1800" spc="-10">
                          <a:effectLst/>
                        </a:rPr>
                        <a:t>infant’s</a:t>
                      </a:r>
                      <a:r>
                        <a:rPr lang="en-US" sz="1800" spc="-60">
                          <a:effectLst/>
                        </a:rPr>
                        <a:t> </a:t>
                      </a:r>
                      <a:r>
                        <a:rPr lang="en-US" sz="1800" spc="-10">
                          <a:effectLst/>
                        </a:rPr>
                        <a:t>chest</a:t>
                      </a:r>
                      <a:r>
                        <a:rPr lang="en-US" sz="1800" spc="-60">
                          <a:effectLst/>
                        </a:rPr>
                        <a:t> </a:t>
                      </a:r>
                      <a:r>
                        <a:rPr lang="en-US" sz="1800" spc="-10">
                          <a:effectLst/>
                        </a:rPr>
                        <a:t>(with </a:t>
                      </a:r>
                      <a:r>
                        <a:rPr lang="en-US" sz="1800">
                          <a:effectLst/>
                        </a:rPr>
                        <a:t>two</a:t>
                      </a:r>
                      <a:r>
                        <a:rPr lang="en-US" sz="1800" spc="-65">
                          <a:effectLst/>
                        </a:rPr>
                        <a:t> </a:t>
                      </a:r>
                      <a:r>
                        <a:rPr lang="en-US" sz="1800">
                          <a:effectLst/>
                        </a:rPr>
                        <a:t>rescuers).</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gridSpan="2">
                  <a:txBody>
                    <a:bodyPr/>
                    <a:lstStyle/>
                    <a:p>
                      <a:pPr marL="0" marR="0">
                        <a:spcBef>
                          <a:spcPts val="15"/>
                        </a:spcBef>
                        <a:spcAft>
                          <a:spcPts val="0"/>
                        </a:spcAft>
                      </a:pPr>
                      <a:r>
                        <a:rPr lang="en-US" sz="1800">
                          <a:effectLst/>
                        </a:rPr>
                        <a:t> </a:t>
                      </a:r>
                    </a:p>
                    <a:p>
                      <a:pPr marL="137795" marR="126365" algn="ctr">
                        <a:lnSpc>
                          <a:spcPct val="96000"/>
                        </a:lnSpc>
                        <a:spcBef>
                          <a:spcPts val="0"/>
                        </a:spcBef>
                        <a:spcAft>
                          <a:spcPts val="0"/>
                        </a:spcAft>
                      </a:pPr>
                      <a:r>
                        <a:rPr lang="en-US" sz="1800" spc="-20">
                          <a:effectLst/>
                        </a:rPr>
                        <a:t>Perform</a:t>
                      </a:r>
                      <a:r>
                        <a:rPr lang="en-US" sz="1800" spc="-50">
                          <a:effectLst/>
                        </a:rPr>
                        <a:t> </a:t>
                      </a:r>
                      <a:r>
                        <a:rPr lang="en-US" sz="1800" spc="-20">
                          <a:effectLst/>
                        </a:rPr>
                        <a:t>compressions</a:t>
                      </a:r>
                      <a:r>
                        <a:rPr lang="en-US" sz="1800" spc="-50">
                          <a:effectLst/>
                        </a:rPr>
                        <a:t> </a:t>
                      </a:r>
                      <a:r>
                        <a:rPr lang="en-US" sz="1800" spc="-20">
                          <a:effectLst/>
                        </a:rPr>
                        <a:t>on</a:t>
                      </a:r>
                      <a:r>
                        <a:rPr lang="en-US" sz="1800" spc="-50">
                          <a:effectLst/>
                        </a:rPr>
                        <a:t> </a:t>
                      </a:r>
                      <a:r>
                        <a:rPr lang="en-US" sz="1800" spc="-20">
                          <a:effectLst/>
                        </a:rPr>
                        <a:t>a</a:t>
                      </a:r>
                      <a:r>
                        <a:rPr lang="en-US" sz="1800" spc="-50">
                          <a:effectLst/>
                        </a:rPr>
                        <a:t> </a:t>
                      </a:r>
                      <a:r>
                        <a:rPr lang="en-US" sz="1800" spc="-20">
                          <a:effectLst/>
                        </a:rPr>
                        <a:t>child</a:t>
                      </a:r>
                      <a:r>
                        <a:rPr lang="en-US" sz="1800" spc="-50">
                          <a:effectLst/>
                        </a:rPr>
                        <a:t> </a:t>
                      </a:r>
                      <a:r>
                        <a:rPr lang="en-US" sz="1800" spc="-20">
                          <a:effectLst/>
                        </a:rPr>
                        <a:t>using</a:t>
                      </a:r>
                      <a:r>
                        <a:rPr lang="en-US" sz="1800" spc="-50">
                          <a:effectLst/>
                        </a:rPr>
                        <a:t> </a:t>
                      </a:r>
                      <a:r>
                        <a:rPr lang="en-US" sz="1800" spc="-20">
                          <a:effectLst/>
                        </a:rPr>
                        <a:t>one</a:t>
                      </a:r>
                      <a:r>
                        <a:rPr lang="en-US" sz="1800" spc="-50">
                          <a:effectLst/>
                        </a:rPr>
                        <a:t> </a:t>
                      </a:r>
                      <a:r>
                        <a:rPr lang="en-US" sz="1800" spc="-20">
                          <a:effectLst/>
                        </a:rPr>
                        <a:t>or </a:t>
                      </a:r>
                      <a:r>
                        <a:rPr lang="en-US" sz="1800" spc="-30">
                          <a:effectLst/>
                        </a:rPr>
                        <a:t>two-handed chest compressions depending on </a:t>
                      </a:r>
                      <a:r>
                        <a:rPr lang="en-US" sz="1800">
                          <a:effectLst/>
                        </a:rPr>
                        <a:t>the size of the child.</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pPr marL="0" marR="0">
                        <a:spcBef>
                          <a:spcPts val="15"/>
                        </a:spcBef>
                        <a:spcAft>
                          <a:spcPts val="0"/>
                        </a:spcAft>
                      </a:pPr>
                      <a:r>
                        <a:rPr lang="en-US" sz="1800" dirty="0">
                          <a:effectLst/>
                        </a:rPr>
                        <a:t> </a:t>
                      </a:r>
                    </a:p>
                    <a:p>
                      <a:pPr marL="137795" marR="126365" algn="ctr">
                        <a:lnSpc>
                          <a:spcPct val="96000"/>
                        </a:lnSpc>
                        <a:spcBef>
                          <a:spcPts val="0"/>
                        </a:spcBef>
                        <a:spcAft>
                          <a:spcPts val="0"/>
                        </a:spcAft>
                      </a:pPr>
                      <a:r>
                        <a:rPr lang="en-US" sz="1800" spc="-20" dirty="0">
                          <a:effectLst/>
                        </a:rPr>
                        <a:t>Perform</a:t>
                      </a:r>
                      <a:r>
                        <a:rPr lang="en-US" sz="1800" spc="-50" dirty="0">
                          <a:effectLst/>
                        </a:rPr>
                        <a:t> </a:t>
                      </a:r>
                      <a:r>
                        <a:rPr lang="en-US" sz="1800" spc="-20" dirty="0">
                          <a:effectLst/>
                        </a:rPr>
                        <a:t>compressions</a:t>
                      </a:r>
                      <a:r>
                        <a:rPr lang="en-US" sz="1800" spc="-50" dirty="0">
                          <a:effectLst/>
                        </a:rPr>
                        <a:t> </a:t>
                      </a:r>
                      <a:r>
                        <a:rPr lang="en-US" sz="1800" spc="-20" dirty="0">
                          <a:effectLst/>
                        </a:rPr>
                        <a:t>on</a:t>
                      </a:r>
                      <a:r>
                        <a:rPr lang="en-US" sz="1800" spc="-50" dirty="0">
                          <a:effectLst/>
                        </a:rPr>
                        <a:t> </a:t>
                      </a:r>
                      <a:r>
                        <a:rPr lang="en-US" sz="1800" spc="-20" dirty="0">
                          <a:effectLst/>
                        </a:rPr>
                        <a:t>a</a:t>
                      </a:r>
                      <a:r>
                        <a:rPr lang="en-US" sz="1800" spc="-50" dirty="0">
                          <a:effectLst/>
                        </a:rPr>
                        <a:t> </a:t>
                      </a:r>
                      <a:r>
                        <a:rPr lang="en-US" sz="1800" spc="-20" dirty="0">
                          <a:effectLst/>
                        </a:rPr>
                        <a:t>child</a:t>
                      </a:r>
                      <a:r>
                        <a:rPr lang="en-US" sz="1800" spc="-50" dirty="0">
                          <a:effectLst/>
                        </a:rPr>
                        <a:t> </a:t>
                      </a:r>
                      <a:r>
                        <a:rPr lang="en-US" sz="1800" spc="-20" dirty="0">
                          <a:effectLst/>
                        </a:rPr>
                        <a:t>using</a:t>
                      </a:r>
                      <a:r>
                        <a:rPr lang="en-US" sz="1800" spc="-50" dirty="0">
                          <a:effectLst/>
                        </a:rPr>
                        <a:t> </a:t>
                      </a:r>
                      <a:r>
                        <a:rPr lang="en-US" sz="1800" spc="-20" dirty="0">
                          <a:effectLst/>
                        </a:rPr>
                        <a:t>one</a:t>
                      </a:r>
                      <a:r>
                        <a:rPr lang="en-US" sz="1800" spc="-50" dirty="0">
                          <a:effectLst/>
                        </a:rPr>
                        <a:t> </a:t>
                      </a:r>
                      <a:r>
                        <a:rPr lang="en-US" sz="1800" spc="-20" dirty="0">
                          <a:effectLst/>
                        </a:rPr>
                        <a:t>or </a:t>
                      </a:r>
                      <a:r>
                        <a:rPr lang="en-US" sz="1800" spc="-30" dirty="0">
                          <a:effectLst/>
                        </a:rPr>
                        <a:t>two-handed chest compressions depending on </a:t>
                      </a:r>
                      <a:r>
                        <a:rPr lang="en-US" sz="1800" dirty="0">
                          <a:effectLst/>
                        </a:rPr>
                        <a:t>the size of the child.</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4254530682"/>
                  </a:ext>
                </a:extLst>
              </a:tr>
              <a:tr h="766243">
                <a:tc>
                  <a:txBody>
                    <a:bodyPr/>
                    <a:lstStyle/>
                    <a:p>
                      <a:pPr marL="137795" marR="126365" algn="ctr">
                        <a:lnSpc>
                          <a:spcPct val="96000"/>
                        </a:lnSpc>
                        <a:spcBef>
                          <a:spcPts val="700"/>
                        </a:spcBef>
                        <a:spcAft>
                          <a:spcPts val="0"/>
                        </a:spcAft>
                      </a:pPr>
                      <a:r>
                        <a:rPr lang="en-US" sz="1800" spc="-20" dirty="0">
                          <a:effectLst/>
                        </a:rPr>
                        <a:t>Compression</a:t>
                      </a:r>
                      <a:r>
                        <a:rPr lang="en-US" sz="1800" spc="-60" dirty="0">
                          <a:effectLst/>
                        </a:rPr>
                        <a:t> </a:t>
                      </a:r>
                      <a:r>
                        <a:rPr lang="en-US" sz="1800" spc="-20" dirty="0">
                          <a:effectLst/>
                        </a:rPr>
                        <a:t>depth</a:t>
                      </a:r>
                      <a:r>
                        <a:rPr lang="en-US" sz="1800" spc="-60" dirty="0">
                          <a:effectLst/>
                        </a:rPr>
                        <a:t> </a:t>
                      </a:r>
                      <a:r>
                        <a:rPr lang="en-US" sz="1800" spc="-20" dirty="0">
                          <a:effectLst/>
                        </a:rPr>
                        <a:t>should</a:t>
                      </a:r>
                      <a:r>
                        <a:rPr lang="en-US" sz="1800" spc="-60" dirty="0">
                          <a:effectLst/>
                        </a:rPr>
                        <a:t> </a:t>
                      </a:r>
                      <a:r>
                        <a:rPr lang="en-US" sz="1800" spc="-20" dirty="0">
                          <a:effectLst/>
                        </a:rPr>
                        <a:t>be</a:t>
                      </a:r>
                      <a:r>
                        <a:rPr lang="en-US" sz="1800" spc="-60" dirty="0">
                          <a:effectLst/>
                        </a:rPr>
                        <a:t> </a:t>
                      </a:r>
                      <a:r>
                        <a:rPr lang="en-US" sz="1800" spc="-20" dirty="0">
                          <a:effectLst/>
                        </a:rPr>
                        <a:t>one-third</a:t>
                      </a:r>
                      <a:r>
                        <a:rPr lang="en-US" sz="1800" spc="-60" dirty="0">
                          <a:effectLst/>
                        </a:rPr>
                        <a:t> </a:t>
                      </a:r>
                      <a:r>
                        <a:rPr lang="en-US" sz="1800" spc="-20" dirty="0">
                          <a:effectLst/>
                        </a:rPr>
                        <a:t>of</a:t>
                      </a:r>
                      <a:r>
                        <a:rPr lang="en-US" sz="1800" spc="-60" dirty="0">
                          <a:effectLst/>
                        </a:rPr>
                        <a:t> </a:t>
                      </a:r>
                      <a:r>
                        <a:rPr lang="en-US" sz="1800" spc="-20" dirty="0">
                          <a:effectLst/>
                        </a:rPr>
                        <a:t>the </a:t>
                      </a:r>
                      <a:r>
                        <a:rPr lang="en-US" sz="1800" dirty="0">
                          <a:effectLst/>
                        </a:rPr>
                        <a:t>chest</a:t>
                      </a:r>
                      <a:r>
                        <a:rPr lang="en-US" sz="1800" spc="-50" dirty="0">
                          <a:effectLst/>
                        </a:rPr>
                        <a:t> </a:t>
                      </a:r>
                      <a:r>
                        <a:rPr lang="en-US" sz="1800" dirty="0">
                          <a:effectLst/>
                        </a:rPr>
                        <a:t>depth;</a:t>
                      </a:r>
                      <a:endParaRPr lang="en-US" sz="1800" spc="-80" dirty="0">
                        <a:effectLst/>
                      </a:endParaRPr>
                    </a:p>
                    <a:p>
                      <a:pPr marL="137795" marR="126365" algn="ctr">
                        <a:lnSpc>
                          <a:spcPct val="96000"/>
                        </a:lnSpc>
                        <a:spcBef>
                          <a:spcPts val="700"/>
                        </a:spcBef>
                        <a:spcAft>
                          <a:spcPts val="0"/>
                        </a:spcAft>
                      </a:pPr>
                      <a:r>
                        <a:rPr lang="en-US" sz="1800" dirty="0">
                          <a:effectLst/>
                        </a:rPr>
                        <a:t>for</a:t>
                      </a:r>
                      <a:r>
                        <a:rPr lang="en-US" sz="1800" spc="-50" dirty="0">
                          <a:effectLst/>
                        </a:rPr>
                        <a:t> </a:t>
                      </a:r>
                      <a:r>
                        <a:rPr lang="en-US" sz="1800" dirty="0">
                          <a:effectLst/>
                        </a:rPr>
                        <a:t>most</a:t>
                      </a:r>
                      <a:r>
                        <a:rPr lang="en-US" sz="1800" spc="-50" dirty="0">
                          <a:effectLst/>
                        </a:rPr>
                        <a:t> </a:t>
                      </a:r>
                      <a:r>
                        <a:rPr lang="en-US" sz="1800" dirty="0">
                          <a:effectLst/>
                        </a:rPr>
                        <a:t>infants,</a:t>
                      </a:r>
                      <a:r>
                        <a:rPr lang="en-US" sz="1800" spc="-95" dirty="0">
                          <a:effectLst/>
                        </a:rPr>
                        <a:t> </a:t>
                      </a:r>
                      <a:r>
                        <a:rPr lang="en-US" sz="1800" dirty="0">
                          <a:effectLst/>
                        </a:rPr>
                        <a:t>this</a:t>
                      </a:r>
                      <a:r>
                        <a:rPr lang="en-US" sz="1800" spc="-50" dirty="0">
                          <a:effectLst/>
                        </a:rPr>
                        <a:t> </a:t>
                      </a:r>
                      <a:r>
                        <a:rPr lang="en-US" sz="1800" dirty="0">
                          <a:effectLst/>
                        </a:rPr>
                        <a:t>is </a:t>
                      </a:r>
                      <a:r>
                        <a:rPr lang="en-US" sz="1800" spc="-20" dirty="0">
                          <a:effectLst/>
                        </a:rPr>
                        <a:t>about</a:t>
                      </a:r>
                      <a:r>
                        <a:rPr lang="en-US" sz="1800" spc="-30" dirty="0">
                          <a:effectLst/>
                        </a:rPr>
                        <a:t> </a:t>
                      </a:r>
                      <a:r>
                        <a:rPr lang="en-US" sz="1800" spc="-20" dirty="0">
                          <a:effectLst/>
                        </a:rPr>
                        <a:t>1.5</a:t>
                      </a:r>
                      <a:r>
                        <a:rPr lang="en-US" sz="1800" spc="-30" dirty="0">
                          <a:effectLst/>
                        </a:rPr>
                        <a:t> </a:t>
                      </a:r>
                      <a:r>
                        <a:rPr lang="en-US" sz="1800" spc="-20" dirty="0">
                          <a:effectLst/>
                        </a:rPr>
                        <a:t>inches</a:t>
                      </a:r>
                      <a:r>
                        <a:rPr lang="en-US" sz="1800" spc="-30" dirty="0">
                          <a:effectLst/>
                        </a:rPr>
                        <a:t> </a:t>
                      </a:r>
                      <a:r>
                        <a:rPr lang="en-US" sz="1800" spc="-20" dirty="0">
                          <a:effectLst/>
                        </a:rPr>
                        <a:t>(4</a:t>
                      </a:r>
                      <a:r>
                        <a:rPr lang="en-US" sz="1800" spc="-25" dirty="0">
                          <a:effectLst/>
                        </a:rPr>
                        <a:t> </a:t>
                      </a:r>
                      <a:r>
                        <a:rPr lang="en-US" sz="1800" spc="-20" dirty="0">
                          <a:effectLst/>
                        </a:rPr>
                        <a:t>cm).</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gridSpan="2">
                  <a:txBody>
                    <a:bodyPr/>
                    <a:lstStyle/>
                    <a:p>
                      <a:pPr marL="137795" marR="126365" algn="ctr">
                        <a:lnSpc>
                          <a:spcPct val="96000"/>
                        </a:lnSpc>
                        <a:spcBef>
                          <a:spcPts val="700"/>
                        </a:spcBef>
                        <a:spcAft>
                          <a:spcPts val="0"/>
                        </a:spcAft>
                      </a:pPr>
                      <a:r>
                        <a:rPr lang="en-US" sz="1800" spc="-20" dirty="0">
                          <a:effectLst/>
                        </a:rPr>
                        <a:t>Compression</a:t>
                      </a:r>
                      <a:r>
                        <a:rPr lang="en-US" sz="1800" spc="-60" dirty="0">
                          <a:effectLst/>
                        </a:rPr>
                        <a:t> </a:t>
                      </a:r>
                      <a:r>
                        <a:rPr lang="en-US" sz="1800" spc="-20" dirty="0">
                          <a:effectLst/>
                        </a:rPr>
                        <a:t>depth</a:t>
                      </a:r>
                      <a:r>
                        <a:rPr lang="en-US" sz="1800" spc="-60" dirty="0">
                          <a:effectLst/>
                        </a:rPr>
                        <a:t> </a:t>
                      </a:r>
                      <a:r>
                        <a:rPr lang="en-US" sz="1800" spc="-20" dirty="0">
                          <a:effectLst/>
                        </a:rPr>
                        <a:t>should</a:t>
                      </a:r>
                      <a:r>
                        <a:rPr lang="en-US" sz="1800" spc="-60" dirty="0">
                          <a:effectLst/>
                        </a:rPr>
                        <a:t> </a:t>
                      </a:r>
                      <a:r>
                        <a:rPr lang="en-US" sz="1800" spc="-20" dirty="0">
                          <a:effectLst/>
                        </a:rPr>
                        <a:t>be</a:t>
                      </a:r>
                      <a:r>
                        <a:rPr lang="en-US" sz="1800" spc="-60" dirty="0">
                          <a:effectLst/>
                        </a:rPr>
                        <a:t> </a:t>
                      </a:r>
                      <a:r>
                        <a:rPr lang="en-US" sz="1800" spc="-20" dirty="0">
                          <a:effectLst/>
                        </a:rPr>
                        <a:t>one-third</a:t>
                      </a:r>
                      <a:r>
                        <a:rPr lang="en-US" sz="1800" spc="-60" dirty="0">
                          <a:effectLst/>
                        </a:rPr>
                        <a:t> </a:t>
                      </a:r>
                      <a:r>
                        <a:rPr lang="en-US" sz="1800" spc="-20" dirty="0">
                          <a:effectLst/>
                        </a:rPr>
                        <a:t>of </a:t>
                      </a:r>
                      <a:r>
                        <a:rPr lang="en-US" sz="1800" dirty="0">
                          <a:effectLst/>
                        </a:rPr>
                        <a:t>the</a:t>
                      </a:r>
                      <a:r>
                        <a:rPr lang="en-US" sz="1800" spc="-60" dirty="0">
                          <a:effectLst/>
                        </a:rPr>
                        <a:t> </a:t>
                      </a:r>
                      <a:r>
                        <a:rPr lang="en-US" sz="1800" dirty="0">
                          <a:effectLst/>
                        </a:rPr>
                        <a:t>chest</a:t>
                      </a:r>
                      <a:r>
                        <a:rPr lang="en-US" sz="1800" spc="-60" dirty="0">
                          <a:effectLst/>
                        </a:rPr>
                        <a:t> </a:t>
                      </a:r>
                      <a:r>
                        <a:rPr lang="en-US" sz="1800" dirty="0">
                          <a:effectLst/>
                        </a:rPr>
                        <a:t>depth;</a:t>
                      </a:r>
                      <a:r>
                        <a:rPr lang="en-US" sz="1800" spc="-90" dirty="0">
                          <a:effectLst/>
                        </a:rPr>
                        <a:t> </a:t>
                      </a:r>
                      <a:r>
                        <a:rPr lang="en-US" sz="1800" dirty="0">
                          <a:effectLst/>
                        </a:rPr>
                        <a:t>for</a:t>
                      </a:r>
                      <a:r>
                        <a:rPr lang="en-US" sz="1800" spc="-60" dirty="0">
                          <a:effectLst/>
                        </a:rPr>
                        <a:t> </a:t>
                      </a:r>
                      <a:r>
                        <a:rPr lang="en-US" sz="1800" dirty="0">
                          <a:effectLst/>
                        </a:rPr>
                        <a:t>most</a:t>
                      </a:r>
                      <a:r>
                        <a:rPr lang="en-US" sz="1800" spc="-60" dirty="0">
                          <a:effectLst/>
                        </a:rPr>
                        <a:t> </a:t>
                      </a:r>
                      <a:r>
                        <a:rPr lang="en-US" sz="1800" dirty="0">
                          <a:effectLst/>
                        </a:rPr>
                        <a:t>children,</a:t>
                      </a:r>
                      <a:r>
                        <a:rPr lang="en-US" sz="1800" spc="-100" dirty="0">
                          <a:effectLst/>
                        </a:rPr>
                        <a:t> </a:t>
                      </a:r>
                      <a:r>
                        <a:rPr lang="en-US" sz="1800" dirty="0">
                          <a:effectLst/>
                        </a:rPr>
                        <a:t>this</a:t>
                      </a:r>
                      <a:r>
                        <a:rPr lang="en-US" sz="1800" spc="-60" dirty="0">
                          <a:effectLst/>
                        </a:rPr>
                        <a:t> </a:t>
                      </a:r>
                      <a:r>
                        <a:rPr lang="en-US" sz="1800" dirty="0">
                          <a:effectLst/>
                        </a:rPr>
                        <a:t>is 2</a:t>
                      </a:r>
                      <a:r>
                        <a:rPr lang="en-US" sz="1800" spc="-40" dirty="0">
                          <a:effectLst/>
                        </a:rPr>
                        <a:t> </a:t>
                      </a:r>
                      <a:r>
                        <a:rPr lang="en-US" sz="1800" dirty="0">
                          <a:effectLst/>
                        </a:rPr>
                        <a:t>inches</a:t>
                      </a:r>
                      <a:r>
                        <a:rPr lang="en-US" sz="1800" spc="-35" dirty="0">
                          <a:effectLst/>
                        </a:rPr>
                        <a:t> </a:t>
                      </a:r>
                      <a:r>
                        <a:rPr lang="en-US" sz="1800" dirty="0">
                          <a:effectLst/>
                        </a:rPr>
                        <a:t>(5</a:t>
                      </a:r>
                      <a:r>
                        <a:rPr lang="en-US" sz="1800" spc="-40" dirty="0">
                          <a:effectLst/>
                        </a:rPr>
                        <a:t> </a:t>
                      </a:r>
                      <a:r>
                        <a:rPr lang="en-US" sz="1800" spc="-20" dirty="0">
                          <a:effectLst/>
                        </a:rPr>
                        <a:t>cm).</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pPr marL="250190" marR="238760" algn="ctr">
                        <a:lnSpc>
                          <a:spcPct val="96000"/>
                        </a:lnSpc>
                        <a:spcBef>
                          <a:spcPts val="700"/>
                        </a:spcBef>
                        <a:spcAft>
                          <a:spcPts val="0"/>
                        </a:spcAft>
                      </a:pPr>
                      <a:r>
                        <a:rPr lang="en-US" sz="1800" spc="-20" dirty="0">
                          <a:effectLst/>
                        </a:rPr>
                        <a:t>Compression</a:t>
                      </a:r>
                      <a:r>
                        <a:rPr lang="en-US" sz="1800" spc="-60" dirty="0">
                          <a:effectLst/>
                        </a:rPr>
                        <a:t> </a:t>
                      </a:r>
                      <a:r>
                        <a:rPr lang="en-US" sz="1800" spc="-20" dirty="0">
                          <a:effectLst/>
                        </a:rPr>
                        <a:t>depth</a:t>
                      </a:r>
                      <a:r>
                        <a:rPr lang="en-US" sz="1800" spc="-60" dirty="0">
                          <a:effectLst/>
                        </a:rPr>
                        <a:t> </a:t>
                      </a:r>
                      <a:r>
                        <a:rPr lang="en-US" sz="1800" spc="-20" dirty="0">
                          <a:effectLst/>
                        </a:rPr>
                        <a:t>should</a:t>
                      </a:r>
                      <a:r>
                        <a:rPr lang="en-US" sz="1800" spc="-60" dirty="0">
                          <a:effectLst/>
                        </a:rPr>
                        <a:t> </a:t>
                      </a:r>
                      <a:r>
                        <a:rPr lang="en-US" sz="1800" spc="-20" dirty="0">
                          <a:effectLst/>
                        </a:rPr>
                        <a:t>be</a:t>
                      </a:r>
                      <a:r>
                        <a:rPr lang="en-US" sz="1800" spc="-60" dirty="0">
                          <a:effectLst/>
                        </a:rPr>
                        <a:t> </a:t>
                      </a:r>
                      <a:r>
                        <a:rPr lang="en-US" sz="1800" spc="-20" dirty="0">
                          <a:effectLst/>
                        </a:rPr>
                        <a:t>one-third</a:t>
                      </a:r>
                      <a:r>
                        <a:rPr lang="en-US" sz="1800" spc="-60" dirty="0">
                          <a:effectLst/>
                        </a:rPr>
                        <a:t> </a:t>
                      </a:r>
                      <a:r>
                        <a:rPr lang="en-US" sz="1800" spc="-20" dirty="0">
                          <a:effectLst/>
                        </a:rPr>
                        <a:t>of </a:t>
                      </a:r>
                      <a:r>
                        <a:rPr lang="en-US" sz="1800" dirty="0">
                          <a:effectLst/>
                        </a:rPr>
                        <a:t>the</a:t>
                      </a:r>
                      <a:r>
                        <a:rPr lang="en-US" sz="1800" spc="-60" dirty="0">
                          <a:effectLst/>
                        </a:rPr>
                        <a:t> </a:t>
                      </a:r>
                      <a:r>
                        <a:rPr lang="en-US" sz="1800" dirty="0">
                          <a:effectLst/>
                        </a:rPr>
                        <a:t>chest</a:t>
                      </a:r>
                      <a:r>
                        <a:rPr lang="en-US" sz="1800" spc="-60" dirty="0">
                          <a:effectLst/>
                        </a:rPr>
                        <a:t> </a:t>
                      </a:r>
                      <a:r>
                        <a:rPr lang="en-US" sz="1800" dirty="0">
                          <a:effectLst/>
                        </a:rPr>
                        <a:t>depth;</a:t>
                      </a:r>
                      <a:r>
                        <a:rPr lang="en-US" sz="1800" spc="-90" dirty="0">
                          <a:effectLst/>
                        </a:rPr>
                        <a:t> </a:t>
                      </a:r>
                      <a:r>
                        <a:rPr lang="en-US" sz="1800" dirty="0">
                          <a:effectLst/>
                        </a:rPr>
                        <a:t>for</a:t>
                      </a:r>
                      <a:r>
                        <a:rPr lang="en-US" sz="1800" spc="-60" dirty="0">
                          <a:effectLst/>
                        </a:rPr>
                        <a:t> </a:t>
                      </a:r>
                      <a:r>
                        <a:rPr lang="en-US" sz="1800" dirty="0">
                          <a:effectLst/>
                        </a:rPr>
                        <a:t>most</a:t>
                      </a:r>
                      <a:r>
                        <a:rPr lang="en-US" sz="1800" spc="-60" dirty="0">
                          <a:effectLst/>
                        </a:rPr>
                        <a:t> </a:t>
                      </a:r>
                      <a:r>
                        <a:rPr lang="en-US" sz="1800" dirty="0">
                          <a:effectLst/>
                        </a:rPr>
                        <a:t>children,</a:t>
                      </a:r>
                      <a:r>
                        <a:rPr lang="en-US" sz="1800" spc="-100" dirty="0">
                          <a:effectLst/>
                        </a:rPr>
                        <a:t> </a:t>
                      </a:r>
                      <a:r>
                        <a:rPr lang="en-US" sz="1800" dirty="0">
                          <a:effectLst/>
                        </a:rPr>
                        <a:t>this</a:t>
                      </a:r>
                      <a:r>
                        <a:rPr lang="en-US" sz="1800" spc="-60" dirty="0">
                          <a:effectLst/>
                        </a:rPr>
                        <a:t> </a:t>
                      </a:r>
                      <a:r>
                        <a:rPr lang="en-US" sz="1800" dirty="0">
                          <a:effectLst/>
                        </a:rPr>
                        <a:t>is 2</a:t>
                      </a:r>
                      <a:r>
                        <a:rPr lang="en-US" sz="1800" spc="-40" dirty="0">
                          <a:effectLst/>
                        </a:rPr>
                        <a:t> </a:t>
                      </a:r>
                      <a:r>
                        <a:rPr lang="en-US" sz="1800" dirty="0">
                          <a:effectLst/>
                        </a:rPr>
                        <a:t>inches</a:t>
                      </a:r>
                      <a:r>
                        <a:rPr lang="en-US" sz="1800" spc="-35" dirty="0">
                          <a:effectLst/>
                        </a:rPr>
                        <a:t> </a:t>
                      </a:r>
                      <a:r>
                        <a:rPr lang="en-US" sz="1800" dirty="0">
                          <a:effectLst/>
                        </a:rPr>
                        <a:t>(5</a:t>
                      </a:r>
                      <a:r>
                        <a:rPr lang="en-US" sz="1800" spc="-40" dirty="0">
                          <a:effectLst/>
                        </a:rPr>
                        <a:t> </a:t>
                      </a:r>
                      <a:r>
                        <a:rPr lang="en-US" sz="1800" spc="-20" dirty="0">
                          <a:effectLst/>
                        </a:rPr>
                        <a:t>cm).</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202015273"/>
                  </a:ext>
                </a:extLst>
              </a:tr>
              <a:tr h="587068">
                <a:tc gridSpan="3">
                  <a:txBody>
                    <a:bodyPr/>
                    <a:lstStyle/>
                    <a:p>
                      <a:pPr marL="1421765" marR="22860" indent="-1221740">
                        <a:lnSpc>
                          <a:spcPct val="96000"/>
                        </a:lnSpc>
                        <a:spcBef>
                          <a:spcPts val="715"/>
                        </a:spcBef>
                        <a:spcAft>
                          <a:spcPts val="0"/>
                        </a:spcAft>
                      </a:pPr>
                      <a:r>
                        <a:rPr lang="en-US" sz="1800" dirty="0">
                          <a:effectLst/>
                        </a:rPr>
                        <a:t>If</a:t>
                      </a:r>
                      <a:r>
                        <a:rPr lang="en-US" sz="1800" spc="-50" dirty="0">
                          <a:effectLst/>
                        </a:rPr>
                        <a:t> </a:t>
                      </a:r>
                      <a:r>
                        <a:rPr lang="en-US" sz="1800" dirty="0">
                          <a:effectLst/>
                        </a:rPr>
                        <a:t>you</a:t>
                      </a:r>
                      <a:r>
                        <a:rPr lang="en-US" sz="1800" spc="-45" dirty="0">
                          <a:effectLst/>
                        </a:rPr>
                        <a:t> </a:t>
                      </a:r>
                      <a:r>
                        <a:rPr lang="en-US" sz="1800" dirty="0">
                          <a:effectLst/>
                        </a:rPr>
                        <a:t>are</a:t>
                      </a:r>
                      <a:r>
                        <a:rPr lang="en-US" sz="1800" spc="-50" dirty="0">
                          <a:effectLst/>
                        </a:rPr>
                        <a:t> </a:t>
                      </a:r>
                      <a:r>
                        <a:rPr lang="en-US" sz="1800" dirty="0">
                          <a:effectLst/>
                        </a:rPr>
                        <a:t>the</a:t>
                      </a:r>
                      <a:r>
                        <a:rPr lang="en-US" sz="1800" spc="-45" dirty="0">
                          <a:effectLst/>
                        </a:rPr>
                        <a:t> </a:t>
                      </a:r>
                      <a:r>
                        <a:rPr lang="en-US" sz="1800" dirty="0">
                          <a:effectLst/>
                        </a:rPr>
                        <a:t>only</a:t>
                      </a:r>
                      <a:r>
                        <a:rPr lang="en-US" sz="1800" spc="-50" dirty="0">
                          <a:effectLst/>
                        </a:rPr>
                        <a:t> </a:t>
                      </a:r>
                      <a:r>
                        <a:rPr lang="en-US" sz="1800" dirty="0">
                          <a:effectLst/>
                        </a:rPr>
                        <a:t>person</a:t>
                      </a:r>
                      <a:r>
                        <a:rPr lang="en-US" sz="1800" spc="-45" dirty="0">
                          <a:effectLst/>
                        </a:rPr>
                        <a:t> </a:t>
                      </a:r>
                      <a:r>
                        <a:rPr lang="en-US" sz="1800" dirty="0">
                          <a:effectLst/>
                        </a:rPr>
                        <a:t>at</a:t>
                      </a:r>
                      <a:r>
                        <a:rPr lang="en-US" sz="1800" spc="-50" dirty="0">
                          <a:effectLst/>
                        </a:rPr>
                        <a:t> </a:t>
                      </a:r>
                      <a:r>
                        <a:rPr lang="en-US" sz="1800" dirty="0">
                          <a:effectLst/>
                        </a:rPr>
                        <a:t>the</a:t>
                      </a:r>
                      <a:r>
                        <a:rPr lang="en-US" sz="1800" spc="-45" dirty="0">
                          <a:effectLst/>
                        </a:rPr>
                        <a:t> </a:t>
                      </a:r>
                      <a:r>
                        <a:rPr lang="en-US" sz="1800" dirty="0">
                          <a:effectLst/>
                        </a:rPr>
                        <a:t>scene</a:t>
                      </a:r>
                      <a:r>
                        <a:rPr lang="en-US" sz="1800" spc="-50" dirty="0">
                          <a:effectLst/>
                        </a:rPr>
                        <a:t> </a:t>
                      </a:r>
                      <a:r>
                        <a:rPr lang="en-US" sz="1800" dirty="0">
                          <a:effectLst/>
                        </a:rPr>
                        <a:t>and</a:t>
                      </a:r>
                      <a:r>
                        <a:rPr lang="en-US" sz="1800" spc="-45" dirty="0">
                          <a:effectLst/>
                        </a:rPr>
                        <a:t> </a:t>
                      </a:r>
                      <a:r>
                        <a:rPr lang="en-US" sz="1800" dirty="0">
                          <a:effectLst/>
                        </a:rPr>
                        <a:t>find</a:t>
                      </a:r>
                      <a:r>
                        <a:rPr lang="en-US" sz="1800" spc="-50" dirty="0">
                          <a:effectLst/>
                        </a:rPr>
                        <a:t> </a:t>
                      </a:r>
                      <a:r>
                        <a:rPr lang="en-US" sz="1800" dirty="0">
                          <a:effectLst/>
                        </a:rPr>
                        <a:t>an</a:t>
                      </a:r>
                      <a:r>
                        <a:rPr lang="en-US" sz="1800" spc="-45" dirty="0">
                          <a:effectLst/>
                        </a:rPr>
                        <a:t> </a:t>
                      </a:r>
                      <a:r>
                        <a:rPr lang="en-US" sz="1800" dirty="0">
                          <a:effectLst/>
                        </a:rPr>
                        <a:t>unresponsive</a:t>
                      </a:r>
                      <a:r>
                        <a:rPr lang="en-US" sz="1800" spc="-50" dirty="0">
                          <a:effectLst/>
                        </a:rPr>
                        <a:t> </a:t>
                      </a:r>
                      <a:r>
                        <a:rPr lang="en-US" sz="1800" dirty="0">
                          <a:effectLst/>
                        </a:rPr>
                        <a:t>infant</a:t>
                      </a:r>
                      <a:r>
                        <a:rPr lang="en-US" sz="1800" spc="-45" dirty="0">
                          <a:effectLst/>
                        </a:rPr>
                        <a:t> </a:t>
                      </a:r>
                      <a:r>
                        <a:rPr lang="en-US" sz="1800" dirty="0">
                          <a:effectLst/>
                        </a:rPr>
                        <a:t>or</a:t>
                      </a:r>
                      <a:r>
                        <a:rPr lang="en-US" sz="1800" spc="-50" dirty="0">
                          <a:effectLst/>
                        </a:rPr>
                        <a:t> </a:t>
                      </a:r>
                      <a:r>
                        <a:rPr lang="en-US" sz="1800" dirty="0">
                          <a:effectLst/>
                        </a:rPr>
                        <a:t>child,</a:t>
                      </a:r>
                      <a:r>
                        <a:rPr lang="en-US" sz="1800" spc="-85" dirty="0">
                          <a:effectLst/>
                        </a:rPr>
                        <a:t> </a:t>
                      </a:r>
                      <a:r>
                        <a:rPr lang="en-US" sz="1800" dirty="0">
                          <a:effectLst/>
                        </a:rPr>
                        <a:t>perform</a:t>
                      </a:r>
                      <a:r>
                        <a:rPr lang="en-US" sz="1800" spc="-50" dirty="0">
                          <a:effectLst/>
                        </a:rPr>
                        <a:t> </a:t>
                      </a:r>
                      <a:r>
                        <a:rPr lang="en-US" sz="1800" dirty="0">
                          <a:effectLst/>
                        </a:rPr>
                        <a:t>CPR</a:t>
                      </a:r>
                      <a:r>
                        <a:rPr lang="en-US" sz="1800" spc="-45" dirty="0">
                          <a:effectLst/>
                        </a:rPr>
                        <a:t> </a:t>
                      </a:r>
                      <a:r>
                        <a:rPr lang="en-US" sz="1800" dirty="0">
                          <a:effectLst/>
                        </a:rPr>
                        <a:t>for </a:t>
                      </a:r>
                      <a:r>
                        <a:rPr lang="en-US" sz="1800" spc="-10" dirty="0">
                          <a:effectLst/>
                        </a:rPr>
                        <a:t>two</a:t>
                      </a:r>
                      <a:r>
                        <a:rPr lang="en-US" sz="1800" spc="-55" dirty="0">
                          <a:effectLst/>
                        </a:rPr>
                        <a:t> </a:t>
                      </a:r>
                      <a:r>
                        <a:rPr lang="en-US" sz="1800" spc="-10" dirty="0">
                          <a:effectLst/>
                        </a:rPr>
                        <a:t>minutes</a:t>
                      </a:r>
                      <a:r>
                        <a:rPr lang="en-US" sz="1800" spc="-55" dirty="0">
                          <a:effectLst/>
                        </a:rPr>
                        <a:t> </a:t>
                      </a:r>
                      <a:r>
                        <a:rPr lang="en-US" sz="1800" spc="-10" dirty="0">
                          <a:effectLst/>
                        </a:rPr>
                        <a:t>before</a:t>
                      </a:r>
                      <a:r>
                        <a:rPr lang="en-US" sz="1800" spc="-55" dirty="0">
                          <a:effectLst/>
                        </a:rPr>
                        <a:t> </a:t>
                      </a:r>
                      <a:r>
                        <a:rPr lang="en-US" sz="1800" spc="-10" dirty="0">
                          <a:effectLst/>
                        </a:rPr>
                        <a:t>you</a:t>
                      </a:r>
                      <a:r>
                        <a:rPr lang="en-US" sz="1800" spc="-55" dirty="0">
                          <a:effectLst/>
                        </a:rPr>
                        <a:t> </a:t>
                      </a:r>
                      <a:r>
                        <a:rPr lang="en-US" sz="1800" spc="-10" dirty="0">
                          <a:effectLst/>
                        </a:rPr>
                        <a:t>call</a:t>
                      </a:r>
                      <a:r>
                        <a:rPr lang="en-US" sz="1800" spc="-55" dirty="0">
                          <a:effectLst/>
                        </a:rPr>
                        <a:t> </a:t>
                      </a:r>
                      <a:r>
                        <a:rPr lang="en-US" sz="1800" spc="-10" dirty="0">
                          <a:effectLst/>
                        </a:rPr>
                        <a:t>EMS</a:t>
                      </a:r>
                      <a:r>
                        <a:rPr lang="en-US" sz="1800" spc="-55" dirty="0">
                          <a:effectLst/>
                        </a:rPr>
                        <a:t> </a:t>
                      </a:r>
                      <a:r>
                        <a:rPr lang="en-US" sz="1800" spc="-10" dirty="0">
                          <a:effectLst/>
                        </a:rPr>
                        <a:t>or</a:t>
                      </a:r>
                      <a:r>
                        <a:rPr lang="en-US" sz="1800" spc="-55" dirty="0">
                          <a:effectLst/>
                        </a:rPr>
                        <a:t> </a:t>
                      </a:r>
                      <a:r>
                        <a:rPr lang="en-US" sz="1800" spc="-10" dirty="0">
                          <a:effectLst/>
                        </a:rPr>
                        <a:t>go</a:t>
                      </a:r>
                      <a:r>
                        <a:rPr lang="en-US" sz="1800" spc="-55" dirty="0">
                          <a:effectLst/>
                        </a:rPr>
                        <a:t> </a:t>
                      </a:r>
                      <a:r>
                        <a:rPr lang="en-US" sz="1800" spc="-10" dirty="0">
                          <a:effectLst/>
                        </a:rPr>
                        <a:t>for</a:t>
                      </a:r>
                      <a:r>
                        <a:rPr lang="en-US" sz="1800" spc="-55" dirty="0">
                          <a:effectLst/>
                        </a:rPr>
                        <a:t> </a:t>
                      </a:r>
                      <a:r>
                        <a:rPr lang="en-US" sz="1800" spc="-10" dirty="0">
                          <a:effectLst/>
                        </a:rPr>
                        <a:t>an</a:t>
                      </a:r>
                      <a:r>
                        <a:rPr lang="en-US" sz="1800" spc="-55" dirty="0">
                          <a:effectLst/>
                        </a:rPr>
                        <a:t> </a:t>
                      </a:r>
                      <a:r>
                        <a:rPr lang="en-US" sz="1800" spc="-10" dirty="0">
                          <a:effectLst/>
                        </a:rPr>
                        <a:t>AED.</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565461"/>
                  </a:ext>
                </a:extLst>
              </a:tr>
              <a:tr h="429360">
                <a:tc gridSpan="3">
                  <a:txBody>
                    <a:bodyPr/>
                    <a:lstStyle/>
                    <a:p>
                      <a:pPr marL="178435" marR="0">
                        <a:spcBef>
                          <a:spcPts val="760"/>
                        </a:spcBef>
                        <a:spcAft>
                          <a:spcPts val="0"/>
                        </a:spcAft>
                      </a:pPr>
                      <a:r>
                        <a:rPr lang="en-US" sz="1800" spc="-10" dirty="0">
                          <a:effectLst/>
                        </a:rPr>
                        <a:t>If</a:t>
                      </a:r>
                      <a:r>
                        <a:rPr lang="en-US" sz="1800" spc="-30" dirty="0">
                          <a:effectLst/>
                        </a:rPr>
                        <a:t> </a:t>
                      </a:r>
                      <a:r>
                        <a:rPr lang="en-US" sz="1800" spc="-10" dirty="0">
                          <a:effectLst/>
                        </a:rPr>
                        <a:t>you</a:t>
                      </a:r>
                      <a:r>
                        <a:rPr lang="en-US" sz="1800" spc="-25" dirty="0">
                          <a:effectLst/>
                        </a:rPr>
                        <a:t> </a:t>
                      </a:r>
                      <a:r>
                        <a:rPr lang="en-US" sz="1800" spc="-10" dirty="0">
                          <a:effectLst/>
                        </a:rPr>
                        <a:t>witness</a:t>
                      </a:r>
                      <a:r>
                        <a:rPr lang="en-US" sz="1800" spc="-25" dirty="0">
                          <a:effectLst/>
                        </a:rPr>
                        <a:t> </a:t>
                      </a:r>
                      <a:r>
                        <a:rPr lang="en-US" sz="1800" spc="-10" dirty="0">
                          <a:effectLst/>
                        </a:rPr>
                        <a:t>a</a:t>
                      </a:r>
                      <a:r>
                        <a:rPr lang="en-US" sz="1800" spc="-30" dirty="0">
                          <a:effectLst/>
                        </a:rPr>
                        <a:t> </a:t>
                      </a:r>
                      <a:r>
                        <a:rPr lang="en-US" sz="1800" spc="-10" dirty="0">
                          <a:effectLst/>
                        </a:rPr>
                        <a:t>cardiac</a:t>
                      </a:r>
                      <a:r>
                        <a:rPr lang="en-US" sz="1800" spc="-25" dirty="0">
                          <a:effectLst/>
                        </a:rPr>
                        <a:t> </a:t>
                      </a:r>
                      <a:r>
                        <a:rPr lang="en-US" sz="1800" spc="-10" dirty="0">
                          <a:effectLst/>
                        </a:rPr>
                        <a:t>arrest</a:t>
                      </a:r>
                      <a:r>
                        <a:rPr lang="en-US" sz="1800" spc="-25" dirty="0">
                          <a:effectLst/>
                        </a:rPr>
                        <a:t> </a:t>
                      </a:r>
                      <a:r>
                        <a:rPr lang="en-US" sz="1800" spc="-10" dirty="0">
                          <a:effectLst/>
                        </a:rPr>
                        <a:t>in</a:t>
                      </a:r>
                      <a:r>
                        <a:rPr lang="en-US" sz="1800" spc="-30" dirty="0">
                          <a:effectLst/>
                        </a:rPr>
                        <a:t> </a:t>
                      </a:r>
                      <a:r>
                        <a:rPr lang="en-US" sz="1800" spc="-10" dirty="0">
                          <a:effectLst/>
                        </a:rPr>
                        <a:t>an</a:t>
                      </a:r>
                      <a:r>
                        <a:rPr lang="en-US" sz="1800" spc="-25" dirty="0">
                          <a:effectLst/>
                        </a:rPr>
                        <a:t> </a:t>
                      </a:r>
                      <a:r>
                        <a:rPr lang="en-US" sz="1800" spc="-10" dirty="0">
                          <a:effectLst/>
                        </a:rPr>
                        <a:t>infant</a:t>
                      </a:r>
                      <a:r>
                        <a:rPr lang="en-US" sz="1800" spc="-25" dirty="0">
                          <a:effectLst/>
                        </a:rPr>
                        <a:t> </a:t>
                      </a:r>
                      <a:r>
                        <a:rPr lang="en-US" sz="1800" spc="-10" dirty="0">
                          <a:effectLst/>
                        </a:rPr>
                        <a:t>or</a:t>
                      </a:r>
                      <a:r>
                        <a:rPr lang="en-US" sz="1800" spc="-30" dirty="0">
                          <a:effectLst/>
                        </a:rPr>
                        <a:t> </a:t>
                      </a:r>
                      <a:r>
                        <a:rPr lang="en-US" sz="1800" spc="-10" dirty="0">
                          <a:effectLst/>
                        </a:rPr>
                        <a:t>child,</a:t>
                      </a:r>
                      <a:r>
                        <a:rPr lang="en-US" sz="1800" spc="-70" dirty="0">
                          <a:effectLst/>
                        </a:rPr>
                        <a:t> </a:t>
                      </a:r>
                      <a:r>
                        <a:rPr lang="en-US" sz="1800" spc="-10" dirty="0">
                          <a:effectLst/>
                        </a:rPr>
                        <a:t>call</a:t>
                      </a:r>
                      <a:r>
                        <a:rPr lang="en-US" sz="1800" spc="-25" dirty="0">
                          <a:effectLst/>
                        </a:rPr>
                        <a:t> </a:t>
                      </a:r>
                      <a:r>
                        <a:rPr lang="en-US" sz="1800" spc="-10" dirty="0">
                          <a:effectLst/>
                        </a:rPr>
                        <a:t>EMS</a:t>
                      </a:r>
                      <a:r>
                        <a:rPr lang="en-US" sz="1800" spc="-30" dirty="0">
                          <a:effectLst/>
                        </a:rPr>
                        <a:t> </a:t>
                      </a:r>
                      <a:r>
                        <a:rPr lang="en-US" sz="1800" spc="-10" dirty="0">
                          <a:effectLst/>
                        </a:rPr>
                        <a:t>and</a:t>
                      </a:r>
                      <a:r>
                        <a:rPr lang="en-US" sz="1800" spc="-25" dirty="0">
                          <a:effectLst/>
                        </a:rPr>
                        <a:t> </a:t>
                      </a:r>
                      <a:r>
                        <a:rPr lang="en-US" sz="1800" spc="-10" dirty="0">
                          <a:effectLst/>
                        </a:rPr>
                        <a:t>get</a:t>
                      </a:r>
                      <a:r>
                        <a:rPr lang="en-US" sz="1800" spc="-25" dirty="0">
                          <a:effectLst/>
                        </a:rPr>
                        <a:t> </a:t>
                      </a:r>
                      <a:r>
                        <a:rPr lang="en-US" sz="1800" spc="-10" dirty="0">
                          <a:effectLst/>
                        </a:rPr>
                        <a:t>an</a:t>
                      </a:r>
                      <a:r>
                        <a:rPr lang="en-US" sz="1800" spc="-30" dirty="0">
                          <a:effectLst/>
                        </a:rPr>
                        <a:t> </a:t>
                      </a:r>
                      <a:r>
                        <a:rPr lang="en-US" sz="1800" spc="-10" dirty="0">
                          <a:effectLst/>
                        </a:rPr>
                        <a:t>AED</a:t>
                      </a:r>
                      <a:r>
                        <a:rPr lang="en-US" sz="1800" spc="-25" dirty="0">
                          <a:effectLst/>
                        </a:rPr>
                        <a:t> </a:t>
                      </a:r>
                      <a:r>
                        <a:rPr lang="en-US" sz="1800" spc="-10" dirty="0">
                          <a:effectLst/>
                        </a:rPr>
                        <a:t>before</a:t>
                      </a:r>
                      <a:r>
                        <a:rPr lang="en-US" sz="1800" spc="-25" dirty="0">
                          <a:effectLst/>
                        </a:rPr>
                        <a:t> </a:t>
                      </a:r>
                      <a:r>
                        <a:rPr lang="en-US" sz="1800" spc="-10" dirty="0">
                          <a:effectLst/>
                        </a:rPr>
                        <a:t>starting</a:t>
                      </a:r>
                      <a:r>
                        <a:rPr lang="en-US" sz="1800" spc="-30" dirty="0">
                          <a:effectLst/>
                        </a:rPr>
                        <a:t> </a:t>
                      </a:r>
                      <a:r>
                        <a:rPr lang="en-US" sz="1800" spc="-20" dirty="0">
                          <a:effectLst/>
                        </a:rPr>
                        <a:t>CPR.</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1753428"/>
                  </a:ext>
                </a:extLst>
              </a:tr>
            </a:tbl>
          </a:graphicData>
        </a:graphic>
      </p:graphicFrame>
      <p:sp>
        <p:nvSpPr>
          <p:cNvPr id="7" name="TextBox 6">
            <a:extLst>
              <a:ext uri="{FF2B5EF4-FFF2-40B4-BE49-F238E27FC236}">
                <a16:creationId xmlns:a16="http://schemas.microsoft.com/office/drawing/2014/main" id="{5686DE62-F729-44D0-64F5-DDADD3924ACB}"/>
              </a:ext>
            </a:extLst>
          </p:cNvPr>
          <p:cNvSpPr txBox="1"/>
          <p:nvPr/>
        </p:nvSpPr>
        <p:spPr>
          <a:xfrm>
            <a:off x="2806262" y="110414"/>
            <a:ext cx="6096000" cy="646331"/>
          </a:xfrm>
          <a:prstGeom prst="rect">
            <a:avLst/>
          </a:prstGeom>
          <a:noFill/>
        </p:spPr>
        <p:txBody>
          <a:bodyPr wrap="square">
            <a:spAutoFit/>
          </a:bodyPr>
          <a:lstStyle/>
          <a:p>
            <a:pPr marL="1134110" marR="0">
              <a:spcBef>
                <a:spcPts val="475"/>
              </a:spcBef>
              <a:spcAft>
                <a:spcPts val="0"/>
              </a:spcAft>
            </a:pP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Differences</a:t>
            </a:r>
            <a:r>
              <a:rPr lang="en-US" sz="1800" i="1" spc="7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in</a:t>
            </a:r>
            <a:r>
              <a:rPr lang="en-US" sz="1800" i="1" spc="7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BLS</a:t>
            </a:r>
            <a:r>
              <a:rPr lang="en-US" sz="1800" i="1" spc="7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for</a:t>
            </a:r>
            <a:r>
              <a:rPr lang="en-US" sz="1800" i="1" spc="75"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Infants</a:t>
            </a:r>
            <a:r>
              <a:rPr lang="en-US" sz="1800" i="1" spc="7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and</a:t>
            </a:r>
            <a:r>
              <a:rPr lang="en-US" sz="1800" i="1" spc="7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BLS</a:t>
            </a:r>
            <a:r>
              <a:rPr lang="en-US" sz="1800" i="1" spc="75"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for</a:t>
            </a:r>
            <a:r>
              <a:rPr lang="en-US" sz="1800" i="1" spc="7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800" i="1" spc="-1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Children</a:t>
            </a:r>
            <a:endParaRPr lang="en-US" sz="2400" dirty="0">
              <a:effectLst/>
              <a:latin typeface="Georgia" panose="02040502050405020303" pitchFamily="18"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2300865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B3722-FE7E-9785-3081-6BAF7FDC341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INVASIVE GROUP A STREP</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D12CFD-E2AE-D01F-B23B-6EB7EF2ADBCD}"/>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i="1"/>
              <a:t>https://www.ncbi.nlm.nih.gov/pmc/articles/PMC2828231/</a:t>
            </a:r>
          </a:p>
        </p:txBody>
      </p:sp>
      <p:graphicFrame>
        <p:nvGraphicFramePr>
          <p:cNvPr id="4" name="Content Placeholder 3">
            <a:extLst>
              <a:ext uri="{FF2B5EF4-FFF2-40B4-BE49-F238E27FC236}">
                <a16:creationId xmlns:a16="http://schemas.microsoft.com/office/drawing/2014/main" id="{A1C0409F-477A-2015-3C0D-C7C5032F0613}"/>
              </a:ext>
            </a:extLst>
          </p:cNvPr>
          <p:cNvGraphicFramePr>
            <a:graphicFrameLocks noGrp="1"/>
          </p:cNvGraphicFramePr>
          <p:nvPr>
            <p:ph idx="1"/>
            <p:extLst>
              <p:ext uri="{D42A27DB-BD31-4B8C-83A1-F6EECF244321}">
                <p14:modId xmlns:p14="http://schemas.microsoft.com/office/powerpoint/2010/main" val="1462822630"/>
              </p:ext>
            </p:extLst>
          </p:nvPr>
        </p:nvGraphicFramePr>
        <p:xfrm>
          <a:off x="4654296" y="1899031"/>
          <a:ext cx="6903720" cy="3059941"/>
        </p:xfrm>
        <a:graphic>
          <a:graphicData uri="http://schemas.openxmlformats.org/drawingml/2006/table">
            <a:tbl>
              <a:tblPr>
                <a:solidFill>
                  <a:schemeClr val="tx1">
                    <a:lumMod val="65000"/>
                    <a:lumOff val="35000"/>
                  </a:schemeClr>
                </a:solidFill>
              </a:tblPr>
              <a:tblGrid>
                <a:gridCol w="6903720">
                  <a:extLst>
                    <a:ext uri="{9D8B030D-6E8A-4147-A177-3AD203B41FA5}">
                      <a16:colId xmlns:a16="http://schemas.microsoft.com/office/drawing/2014/main" val="3243648426"/>
                    </a:ext>
                  </a:extLst>
                </a:gridCol>
              </a:tblGrid>
              <a:tr h="496109">
                <a:tc>
                  <a:txBody>
                    <a:bodyPr/>
                    <a:lstStyle/>
                    <a:p>
                      <a:pPr algn="l" fontAlgn="t"/>
                      <a:r>
                        <a:rPr lang="en-US" sz="1900" b="1" cap="none" spc="0">
                          <a:solidFill>
                            <a:schemeClr val="bg1"/>
                          </a:solidFill>
                          <a:effectLst/>
                        </a:rPr>
                        <a:t>Clinical</a:t>
                      </a:r>
                      <a:endParaRPr lang="en-US" sz="1900" b="0" cap="none" spc="0">
                        <a:solidFill>
                          <a:schemeClr val="bg1"/>
                        </a:solidFill>
                        <a:effectLst/>
                      </a:endParaRPr>
                    </a:p>
                  </a:txBody>
                  <a:tcPr marL="108637" marR="108637" marT="54318" marB="108637">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4047540898"/>
                  </a:ext>
                </a:extLst>
              </a:tr>
              <a:tr h="785807">
                <a:tc>
                  <a:txBody>
                    <a:bodyPr/>
                    <a:lstStyle/>
                    <a:p>
                      <a:pPr algn="l" fontAlgn="t"/>
                      <a:r>
                        <a:rPr lang="en-US" sz="1900" b="0" cap="none" spc="0">
                          <a:solidFill>
                            <a:schemeClr val="bg1"/>
                          </a:solidFill>
                          <a:effectLst/>
                        </a:rPr>
                        <a:t>  Influenza-like symptoms such as fever, aches, pains and chills</a:t>
                      </a:r>
                    </a:p>
                  </a:txBody>
                  <a:tcPr marL="108637" marR="108637" marT="54318" marB="108637">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683617535"/>
                  </a:ext>
                </a:extLst>
              </a:tr>
              <a:tr h="496109">
                <a:tc>
                  <a:txBody>
                    <a:bodyPr/>
                    <a:lstStyle/>
                    <a:p>
                      <a:pPr algn="l" fontAlgn="t"/>
                      <a:r>
                        <a:rPr lang="en-US" sz="1900" b="0" cap="none" spc="0" dirty="0">
                          <a:solidFill>
                            <a:schemeClr val="bg1"/>
                          </a:solidFill>
                          <a:effectLst/>
                        </a:rPr>
                        <a:t>  Severe pain</a:t>
                      </a:r>
                    </a:p>
                  </a:txBody>
                  <a:tcPr marL="108637" marR="108637" marT="54318" marB="108637">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1692714206"/>
                  </a:ext>
                </a:extLst>
              </a:tr>
              <a:tr h="496109">
                <a:tc>
                  <a:txBody>
                    <a:bodyPr/>
                    <a:lstStyle/>
                    <a:p>
                      <a:pPr algn="l" fontAlgn="t"/>
                      <a:r>
                        <a:rPr lang="en-US" sz="1900" b="0" cap="none" spc="0">
                          <a:solidFill>
                            <a:schemeClr val="bg1"/>
                          </a:solidFill>
                          <a:effectLst/>
                        </a:rPr>
                        <a:t>  Rapid breathing, signs of pleural effusion</a:t>
                      </a:r>
                    </a:p>
                  </a:txBody>
                  <a:tcPr marL="108637" marR="108637" marT="54318" marB="108637">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2723051733"/>
                  </a:ext>
                </a:extLst>
              </a:tr>
              <a:tr h="785807">
                <a:tc>
                  <a:txBody>
                    <a:bodyPr/>
                    <a:lstStyle/>
                    <a:p>
                      <a:pPr algn="l" fontAlgn="t"/>
                      <a:r>
                        <a:rPr lang="en-US" sz="1900" b="0" cap="none" spc="0" dirty="0">
                          <a:solidFill>
                            <a:schemeClr val="bg1"/>
                          </a:solidFill>
                          <a:effectLst/>
                        </a:rPr>
                        <a:t>  Secondary fever following varicella infection suggests invasive   group A streptococcus disease</a:t>
                      </a:r>
                    </a:p>
                  </a:txBody>
                  <a:tcPr marL="108637" marR="108637" marT="54318" marB="108637">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1385703451"/>
                  </a:ext>
                </a:extLst>
              </a:tr>
            </a:tbl>
          </a:graphicData>
        </a:graphic>
      </p:graphicFrame>
    </p:spTree>
    <p:extLst>
      <p:ext uri="{BB962C8B-B14F-4D97-AF65-F5344CB8AC3E}">
        <p14:creationId xmlns:p14="http://schemas.microsoft.com/office/powerpoint/2010/main" val="35881081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4" name="Rectangle 34823">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18" name="Rectangle 1">
            <a:extLst>
              <a:ext uri="{FF2B5EF4-FFF2-40B4-BE49-F238E27FC236}">
                <a16:creationId xmlns:a16="http://schemas.microsoft.com/office/drawing/2014/main" id="{71EE137A-0DC2-F26B-F519-DF7B6E354639}"/>
              </a:ext>
            </a:extLst>
          </p:cNvPr>
          <p:cNvSpPr>
            <a:spLocks noGrp="1"/>
          </p:cNvSpPr>
          <p:nvPr>
            <p:ph type="title"/>
          </p:nvPr>
        </p:nvSpPr>
        <p:spPr>
          <a:xfrm>
            <a:off x="524741" y="620392"/>
            <a:ext cx="3808268" cy="5504688"/>
          </a:xfrm>
        </p:spPr>
        <p:txBody>
          <a:bodyPr vert="horz" lIns="0" tIns="0" rIns="5078" bIns="0" rtlCol="0">
            <a:normAutofit/>
          </a:bodyPr>
          <a:lstStyle/>
          <a:p>
            <a:pPr marL="65088"/>
            <a:r>
              <a:rPr lang="en-US" altLang="en-US" sz="5100">
                <a:solidFill>
                  <a:schemeClr val="bg1"/>
                </a:solidFill>
              </a:rPr>
              <a:t>EPIGLOTTITIS</a:t>
            </a:r>
          </a:p>
        </p:txBody>
      </p:sp>
      <p:graphicFrame>
        <p:nvGraphicFramePr>
          <p:cNvPr id="34820" name="Rectangle 2">
            <a:extLst>
              <a:ext uri="{FF2B5EF4-FFF2-40B4-BE49-F238E27FC236}">
                <a16:creationId xmlns:a16="http://schemas.microsoft.com/office/drawing/2014/main" id="{A1EC17ED-CF7C-9A86-A7A1-97689AF78A0F}"/>
              </a:ext>
            </a:extLst>
          </p:cNvPr>
          <p:cNvGraphicFramePr>
            <a:graphicFrameLocks noGrp="1"/>
          </p:cNvGraphicFramePr>
          <p:nvPr>
            <p:ph idx="1"/>
            <p:extLst>
              <p:ext uri="{D42A27DB-BD31-4B8C-83A1-F6EECF244321}">
                <p14:modId xmlns:p14="http://schemas.microsoft.com/office/powerpoint/2010/main" val="105474256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C7A5C3A1-9664-37FD-739C-2852320EDD76}"/>
              </a:ext>
            </a:extLst>
          </p:cNvPr>
          <p:cNvSpPr>
            <a:spLocks noGrp="1"/>
          </p:cNvSpPr>
          <p:nvPr>
            <p:ph type="title"/>
          </p:nvPr>
        </p:nvSpPr>
        <p:spPr>
          <a:xfrm>
            <a:off x="648929" y="629266"/>
            <a:ext cx="6586491" cy="1676603"/>
          </a:xfrm>
        </p:spPr>
        <p:txBody>
          <a:bodyPr vert="horz" lIns="0" tIns="0" rIns="5078" bIns="0" rtlCol="0">
            <a:normAutofit/>
          </a:bodyPr>
          <a:lstStyle/>
          <a:p>
            <a:pPr marL="65088"/>
            <a:r>
              <a:rPr lang="en-US" altLang="en-US" sz="5400">
                <a:latin typeface="Arial Bold" charset="0"/>
                <a:sym typeface="Arial Bold" charset="0"/>
              </a:rPr>
              <a:t>EPIGLOTTITIS</a:t>
            </a:r>
            <a:endParaRPr lang="en-US" altLang="en-US" sz="5400">
              <a:latin typeface="Arial Bold" charset="0"/>
              <a:ea typeface="ヒラギノ角ゴ ProN W6" panose="020B0300000000000000" pitchFamily="34" charset="-128"/>
              <a:sym typeface="Arial Bold" charset="0"/>
            </a:endParaRPr>
          </a:p>
        </p:txBody>
      </p:sp>
      <p:sp>
        <p:nvSpPr>
          <p:cNvPr id="35841" name="Rectangle 2">
            <a:extLst>
              <a:ext uri="{FF2B5EF4-FFF2-40B4-BE49-F238E27FC236}">
                <a16:creationId xmlns:a16="http://schemas.microsoft.com/office/drawing/2014/main" id="{105DBF9B-B837-B4E3-6049-59EDDB0B7788}"/>
              </a:ext>
            </a:extLst>
          </p:cNvPr>
          <p:cNvSpPr>
            <a:spLocks noGrp="1"/>
          </p:cNvSpPr>
          <p:nvPr>
            <p:ph idx="1"/>
          </p:nvPr>
        </p:nvSpPr>
        <p:spPr>
          <a:xfrm>
            <a:off x="648930" y="2438400"/>
            <a:ext cx="6586489" cy="3785419"/>
          </a:xfrm>
        </p:spPr>
        <p:txBody>
          <a:bodyPr vert="horz" lIns="0" tIns="0" rIns="5078" bIns="0" rtlCol="0">
            <a:normAutofit/>
          </a:bodyPr>
          <a:lstStyle/>
          <a:p>
            <a:pPr marL="65088" indent="0">
              <a:buNone/>
            </a:pPr>
            <a:r>
              <a:rPr lang="en-US" altLang="en-US" sz="2400">
                <a:latin typeface="Arial Italic" charset="0"/>
                <a:sym typeface="Arial Italic" charset="0"/>
              </a:rPr>
              <a:t>Lateral radiograph of the neck demonstrates and enlarged epiglottis (red arrow) and thickening of the aryepiglottic folds (yellow arrow).</a:t>
            </a:r>
          </a:p>
        </p:txBody>
      </p:sp>
      <p:pic>
        <p:nvPicPr>
          <p:cNvPr id="35843" name="Picture 3">
            <a:extLst>
              <a:ext uri="{FF2B5EF4-FFF2-40B4-BE49-F238E27FC236}">
                <a16:creationId xmlns:a16="http://schemas.microsoft.com/office/drawing/2014/main" id="{1A1A8D37-D276-8B13-909B-3EF94FB6A5A3}"/>
              </a:ext>
            </a:extLst>
          </p:cNvPr>
          <p:cNvPicPr>
            <a:picLocks noChangeArrowheads="1"/>
          </p:cNvPicPr>
          <p:nvPr/>
        </p:nvPicPr>
        <p:blipFill rotWithShape="1">
          <a:blip r:embed="rId2">
            <a:extLst>
              <a:ext uri="{28A0092B-C50C-407E-A947-70E740481C1C}">
                <a14:useLocalDpi xmlns:a14="http://schemas.microsoft.com/office/drawing/2010/main" val="0"/>
              </a:ext>
            </a:extLst>
          </a:blip>
          <a:srcRect l="9887" r="3" b="3"/>
          <a:stretch/>
        </p:blipFill>
        <p:spPr bwMode="auto">
          <a:xfrm>
            <a:off x="7556409" y="640082"/>
            <a:ext cx="3995928" cy="5577837"/>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19305DA-E050-EF11-8013-0EB939412FDD}"/>
              </a:ext>
            </a:extLst>
          </p:cNvPr>
          <p:cNvSpPr>
            <a:spLocks noGrp="1"/>
          </p:cNvSpPr>
          <p:nvPr>
            <p:ph idx="1"/>
          </p:nvPr>
        </p:nvSpPr>
        <p:spPr>
          <a:xfrm>
            <a:off x="2395538" y="2819400"/>
            <a:ext cx="7408862" cy="3505200"/>
          </a:xfrm>
        </p:spPr>
        <p:txBody>
          <a:bodyPr vert="horz" lIns="0" tIns="0" rIns="5078" bIns="0" rtlCol="0">
            <a:normAutofit fontScale="92500" lnSpcReduction="10000"/>
          </a:bodyPr>
          <a:lstStyle/>
          <a:p>
            <a:pPr marL="407988" algn="ctr">
              <a:lnSpc>
                <a:spcPct val="80000"/>
              </a:lnSpc>
              <a:buNone/>
            </a:pPr>
            <a:r>
              <a:rPr lang="en-US" altLang="en-US" sz="2600"/>
              <a:t> </a:t>
            </a:r>
          </a:p>
          <a:p>
            <a:pPr marL="407988" algn="ctr">
              <a:lnSpc>
                <a:spcPct val="80000"/>
              </a:lnSpc>
            </a:pPr>
            <a:endParaRPr lang="en-US" altLang="en-US" sz="2200"/>
          </a:p>
          <a:p>
            <a:pPr marL="407988" algn="ctr">
              <a:lnSpc>
                <a:spcPct val="80000"/>
              </a:lnSpc>
            </a:pPr>
            <a:endParaRPr lang="en-US" altLang="en-US" sz="2200"/>
          </a:p>
          <a:p>
            <a:pPr marL="407988" algn="ctr">
              <a:lnSpc>
                <a:spcPct val="80000"/>
              </a:lnSpc>
            </a:pPr>
            <a:endParaRPr lang="en-US" altLang="en-US" sz="2200"/>
          </a:p>
          <a:p>
            <a:pPr marL="407988" algn="ctr">
              <a:lnSpc>
                <a:spcPct val="80000"/>
              </a:lnSpc>
              <a:buNone/>
            </a:pPr>
            <a:endParaRPr lang="en-US" altLang="en-US" sz="1800"/>
          </a:p>
          <a:p>
            <a:pPr marL="407988" algn="ctr">
              <a:lnSpc>
                <a:spcPct val="80000"/>
              </a:lnSpc>
              <a:buNone/>
            </a:pPr>
            <a:endParaRPr lang="en-US" altLang="en-US" sz="1800"/>
          </a:p>
          <a:p>
            <a:pPr marL="407988" algn="ctr">
              <a:lnSpc>
                <a:spcPct val="80000"/>
              </a:lnSpc>
              <a:buNone/>
            </a:pPr>
            <a:endParaRPr lang="en-US" altLang="en-US" sz="1800"/>
          </a:p>
          <a:p>
            <a:pPr marL="407988" algn="ctr">
              <a:lnSpc>
                <a:spcPct val="80000"/>
              </a:lnSpc>
              <a:buNone/>
            </a:pPr>
            <a:endParaRPr lang="en-US" altLang="en-US" sz="1800"/>
          </a:p>
          <a:p>
            <a:pPr marL="407988" algn="ctr">
              <a:lnSpc>
                <a:spcPct val="80000"/>
              </a:lnSpc>
              <a:buNone/>
            </a:pPr>
            <a:r>
              <a:rPr lang="en-US" altLang="en-US" sz="1800" i="1"/>
              <a:t>On the left, an endoscopic view of the throat shows almost complete blockage of the airway (arrow). This finding is typical of epiglottitis. On the right, the airway has been opened (arrow) after insertion and removal of an endotracheal tube, although some redness and blood remain. </a:t>
            </a:r>
          </a:p>
        </p:txBody>
      </p:sp>
      <p:sp>
        <p:nvSpPr>
          <p:cNvPr id="36866" name="Rectangle 1">
            <a:extLst>
              <a:ext uri="{FF2B5EF4-FFF2-40B4-BE49-F238E27FC236}">
                <a16:creationId xmlns:a16="http://schemas.microsoft.com/office/drawing/2014/main" id="{DBBB64B6-65D1-827C-0406-0E91EED39C11}"/>
              </a:ext>
            </a:extLst>
          </p:cNvPr>
          <p:cNvSpPr>
            <a:spLocks noGrp="1"/>
          </p:cNvSpPr>
          <p:nvPr>
            <p:ph type="title"/>
          </p:nvPr>
        </p:nvSpPr>
        <p:spPr/>
        <p:txBody>
          <a:bodyPr vert="horz" lIns="0" tIns="0" rIns="5078" bIns="0" rtlCol="0" anchor="ctr">
            <a:normAutofit/>
          </a:bodyPr>
          <a:lstStyle/>
          <a:p>
            <a:pPr marL="65088"/>
            <a:r>
              <a:rPr lang="en-US" altLang="en-US"/>
              <a:t>EPIGLOTTITIS</a:t>
            </a:r>
          </a:p>
        </p:txBody>
      </p:sp>
      <p:pic>
        <p:nvPicPr>
          <p:cNvPr id="36867" name="Picture 3">
            <a:extLst>
              <a:ext uri="{FF2B5EF4-FFF2-40B4-BE49-F238E27FC236}">
                <a16:creationId xmlns:a16="http://schemas.microsoft.com/office/drawing/2014/main" id="{F2584500-6991-5FEA-BD82-1B7B1925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5" r="4726"/>
          <a:stretch>
            <a:fillRect/>
          </a:stretch>
        </p:blipFill>
        <p:spPr bwMode="auto">
          <a:xfrm>
            <a:off x="1828800" y="1828800"/>
            <a:ext cx="853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97" name="Group 37896">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7898"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99"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00"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01"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02" name="Rectangle 37901">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7890" name="Rectangle 1">
            <a:extLst>
              <a:ext uri="{FF2B5EF4-FFF2-40B4-BE49-F238E27FC236}">
                <a16:creationId xmlns:a16="http://schemas.microsoft.com/office/drawing/2014/main" id="{113F4CE2-435E-E2DC-B42B-66694D52E373}"/>
              </a:ext>
            </a:extLst>
          </p:cNvPr>
          <p:cNvSpPr>
            <a:spLocks noGrp="1"/>
          </p:cNvSpPr>
          <p:nvPr>
            <p:ph type="title"/>
          </p:nvPr>
        </p:nvSpPr>
        <p:spPr>
          <a:xfrm>
            <a:off x="1047280" y="759805"/>
            <a:ext cx="10306520" cy="1325563"/>
          </a:xfrm>
        </p:spPr>
        <p:txBody>
          <a:bodyPr vert="horz" lIns="0" tIns="0" rIns="5078" bIns="0" rtlCol="0">
            <a:normAutofit/>
          </a:bodyPr>
          <a:lstStyle/>
          <a:p>
            <a:pPr marL="65088"/>
            <a:r>
              <a:rPr lang="en-US" altLang="en-US" sz="4000">
                <a:solidFill>
                  <a:srgbClr val="FFFFFF"/>
                </a:solidFill>
              </a:rPr>
              <a:t>CROUP</a:t>
            </a:r>
          </a:p>
        </p:txBody>
      </p:sp>
      <p:pic>
        <p:nvPicPr>
          <p:cNvPr id="2" name="Online Media 1" descr="Sounds of Croup (Laryngotracheitis) - Lung Sounds - MEDZCOOL">
            <a:hlinkClick r:id="" action="ppaction://media"/>
            <a:extLst>
              <a:ext uri="{FF2B5EF4-FFF2-40B4-BE49-F238E27FC236}">
                <a16:creationId xmlns:a16="http://schemas.microsoft.com/office/drawing/2014/main" id="{4BC0F140-169B-0F76-9E71-6B01670E5AF1}"/>
              </a:ext>
            </a:extLst>
          </p:cNvPr>
          <p:cNvPicPr>
            <a:picLocks noRot="1" noChangeAspect="1"/>
          </p:cNvPicPr>
          <p:nvPr>
            <a:videoFile r:link="rId1"/>
          </p:nvPr>
        </p:nvPicPr>
        <p:blipFill>
          <a:blip r:embed="rId3"/>
          <a:stretch>
            <a:fillRect/>
          </a:stretch>
        </p:blipFill>
        <p:spPr>
          <a:xfrm>
            <a:off x="1424902" y="3367299"/>
            <a:ext cx="3209779" cy="1813525"/>
          </a:xfrm>
          <a:prstGeom prst="rect">
            <a:avLst/>
          </a:prstGeom>
        </p:spPr>
      </p:pic>
      <p:sp>
        <p:nvSpPr>
          <p:cNvPr id="37889" name="Rectangle 2">
            <a:extLst>
              <a:ext uri="{FF2B5EF4-FFF2-40B4-BE49-F238E27FC236}">
                <a16:creationId xmlns:a16="http://schemas.microsoft.com/office/drawing/2014/main" id="{8B88EA96-FA31-4A48-47B1-A4C563583CCC}"/>
              </a:ext>
            </a:extLst>
          </p:cNvPr>
          <p:cNvSpPr>
            <a:spLocks noGrp="1"/>
          </p:cNvSpPr>
          <p:nvPr>
            <p:ph idx="1"/>
          </p:nvPr>
        </p:nvSpPr>
        <p:spPr>
          <a:xfrm>
            <a:off x="5295569" y="2494450"/>
            <a:ext cx="5471529" cy="3563159"/>
          </a:xfrm>
        </p:spPr>
        <p:txBody>
          <a:bodyPr vert="horz" lIns="0" tIns="0" rIns="5078" bIns="0" rtlCol="0">
            <a:normAutofit/>
          </a:bodyPr>
          <a:lstStyle/>
          <a:p>
            <a:pPr marL="407988"/>
            <a:r>
              <a:rPr lang="en-US" altLang="en-US" sz="2400"/>
              <a:t>AKA: Laryngotracheobronchitis.</a:t>
            </a:r>
          </a:p>
          <a:p>
            <a:pPr marL="407988"/>
            <a:r>
              <a:rPr lang="en-US" altLang="en-US" sz="2400"/>
              <a:t>Causes swelling below the vocal cords</a:t>
            </a:r>
          </a:p>
          <a:p>
            <a:pPr marL="407988"/>
            <a:r>
              <a:rPr lang="en-US" altLang="en-US" sz="2400"/>
              <a:t>Has a characteristic barking cough</a:t>
            </a:r>
          </a:p>
          <a:p>
            <a:pPr marL="407988"/>
            <a:r>
              <a:rPr lang="en-US" altLang="en-US" sz="2400"/>
              <a:t>Viral</a:t>
            </a:r>
          </a:p>
          <a:p>
            <a:pPr marL="407988"/>
            <a:r>
              <a:rPr lang="en-US" altLang="en-US" sz="2400"/>
              <a:t>Can be mild to life threatening.</a:t>
            </a:r>
          </a:p>
          <a:p>
            <a:pPr marL="407988"/>
            <a:r>
              <a:rPr lang="en-US" altLang="en-US" sz="2400"/>
              <a:t>Most common between 6 and 36 months.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9" name="Rectangle 389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3" name="Rectangle 1">
            <a:extLst>
              <a:ext uri="{FF2B5EF4-FFF2-40B4-BE49-F238E27FC236}">
                <a16:creationId xmlns:a16="http://schemas.microsoft.com/office/drawing/2014/main" id="{1AFA6E6B-C011-0DDC-91AB-5F49097FE8F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marL="65088" algn="ctr"/>
            <a:r>
              <a:rPr lang="en-US" altLang="en-US" sz="3200" kern="1200">
                <a:solidFill>
                  <a:schemeClr val="bg1"/>
                </a:solidFill>
                <a:latin typeface="+mj-lt"/>
                <a:ea typeface="+mj-ea"/>
                <a:cs typeface="+mj-cs"/>
              </a:rPr>
              <a:t>CROUP</a:t>
            </a:r>
          </a:p>
        </p:txBody>
      </p:sp>
      <p:pic>
        <p:nvPicPr>
          <p:cNvPr id="38914" name="Picture 2">
            <a:extLst>
              <a:ext uri="{FF2B5EF4-FFF2-40B4-BE49-F238E27FC236}">
                <a16:creationId xmlns:a16="http://schemas.microsoft.com/office/drawing/2014/main" id="{04F53406-1BAD-AF54-CE4A-B1EB7F4B550C}"/>
              </a:ext>
            </a:extLst>
          </p:cNvPr>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0640" y="1675227"/>
            <a:ext cx="7030719"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E8E8F2-07D4-92FF-68C4-1FE737869DD9}"/>
              </a:ext>
            </a:extLst>
          </p:cNvPr>
          <p:cNvSpPr>
            <a:spLocks noGrp="1"/>
          </p:cNvSpPr>
          <p:nvPr>
            <p:ph idx="1"/>
          </p:nvPr>
        </p:nvSpPr>
        <p:spPr>
          <a:xfrm>
            <a:off x="1981200" y="1435101"/>
            <a:ext cx="4040188" cy="739775"/>
          </a:xfrm>
        </p:spPr>
        <p:txBody>
          <a:bodyPr vert="horz" lIns="0" tIns="0" rIns="5078" bIns="0" rtlCol="0" anchor="b">
            <a:normAutofit/>
          </a:bodyPr>
          <a:lstStyle/>
          <a:p>
            <a:pPr marL="65088" indent="0" algn="ctr">
              <a:buNone/>
            </a:pPr>
            <a:r>
              <a:rPr lang="en-US" altLang="en-US">
                <a:latin typeface="Arial Bold" charset="0"/>
                <a:sym typeface="Arial Bold" charset="0"/>
              </a:rPr>
              <a:t>EPIGLOTTITIS</a:t>
            </a:r>
            <a:endParaRPr lang="en-US" altLang="en-US">
              <a:latin typeface="Arial Bold" charset="0"/>
              <a:ea typeface="ヒラギノ角ゴ ProN W6" panose="020B0300000000000000" pitchFamily="34" charset="-128"/>
              <a:sym typeface="Arial Bold" charset="0"/>
            </a:endParaRPr>
          </a:p>
        </p:txBody>
      </p:sp>
      <p:sp>
        <p:nvSpPr>
          <p:cNvPr id="39938" name="Rectangle 1">
            <a:extLst>
              <a:ext uri="{FF2B5EF4-FFF2-40B4-BE49-F238E27FC236}">
                <a16:creationId xmlns:a16="http://schemas.microsoft.com/office/drawing/2014/main" id="{D7CCF27D-6D6B-3A61-A7DA-C71E5FCD1194}"/>
              </a:ext>
            </a:extLst>
          </p:cNvPr>
          <p:cNvSpPr>
            <a:spLocks noGrp="1"/>
          </p:cNvSpPr>
          <p:nvPr>
            <p:ph type="title"/>
          </p:nvPr>
        </p:nvSpPr>
        <p:spPr>
          <a:xfrm>
            <a:off x="1981200" y="255588"/>
            <a:ext cx="8229600" cy="1179512"/>
          </a:xfrm>
        </p:spPr>
        <p:txBody>
          <a:bodyPr vert="horz" lIns="0" tIns="0" rIns="5078" bIns="0" rtlCol="0" anchor="ctr">
            <a:normAutofit/>
          </a:bodyPr>
          <a:lstStyle/>
          <a:p>
            <a:pPr marL="65088"/>
            <a:r>
              <a:rPr lang="en-US" altLang="en-US"/>
              <a:t>EPIGLOTTITIS VS CROUP</a:t>
            </a:r>
          </a:p>
        </p:txBody>
      </p:sp>
      <p:sp>
        <p:nvSpPr>
          <p:cNvPr id="39939" name="Rectangle 3">
            <a:extLst>
              <a:ext uri="{FF2B5EF4-FFF2-40B4-BE49-F238E27FC236}">
                <a16:creationId xmlns:a16="http://schemas.microsoft.com/office/drawing/2014/main" id="{65F4F13F-0C74-F0D7-B3B4-71DB084C74EB}"/>
              </a:ext>
            </a:extLst>
          </p:cNvPr>
          <p:cNvSpPr>
            <a:spLocks/>
          </p:cNvSpPr>
          <p:nvPr/>
        </p:nvSpPr>
        <p:spPr bwMode="auto">
          <a:xfrm>
            <a:off x="1981200" y="2514600"/>
            <a:ext cx="4114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82588" indent="-342900">
              <a:spcBef>
                <a:spcPct val="20000"/>
              </a:spcBef>
              <a:buClr>
                <a:schemeClr val="accent1"/>
              </a:buClr>
              <a:buSzPct val="100000"/>
              <a:buFont typeface="Symbol" pitchFamily="2" charset="2"/>
              <a:buChar char=""/>
              <a:defRPr sz="24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itchFamily="2" charset="2"/>
              <a:buChar char=""/>
              <a:defRPr sz="22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itchFamily="2" charset="2"/>
              <a:buChar char=""/>
              <a:defRPr sz="2000">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itchFamily="2" charset="2"/>
              <a:buChar char=""/>
              <a:defRPr>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9pPr>
          </a:lstStyle>
          <a:p>
            <a:pPr>
              <a:spcBef>
                <a:spcPts val="550"/>
              </a:spcBef>
              <a:buClr>
                <a:srgbClr val="000000"/>
              </a:buClr>
              <a:buFont typeface="Arial" panose="020B0604020202020204" pitchFamily="34" charset="0"/>
              <a:buChar char="•"/>
            </a:pPr>
            <a:r>
              <a:rPr lang="en-US" altLang="en-US">
                <a:solidFill>
                  <a:schemeClr val="tx1"/>
                </a:solidFill>
                <a:latin typeface="Arial" panose="020B0604020202020204" pitchFamily="34" charset="0"/>
                <a:ea typeface="ヒラギノ角ゴ ProN W3" panose="020B0300000000000000" pitchFamily="34" charset="-128"/>
              </a:rPr>
              <a:t>Most commonly H. Flu type- b </a:t>
            </a:r>
          </a:p>
          <a:p>
            <a:pPr>
              <a:spcBef>
                <a:spcPts val="550"/>
              </a:spcBef>
              <a:buClr>
                <a:srgbClr val="000000"/>
              </a:buClr>
              <a:buFont typeface="Arial" panose="020B0604020202020204" pitchFamily="34" charset="0"/>
              <a:buChar char="•"/>
            </a:pPr>
            <a:r>
              <a:rPr lang="en-US" altLang="en-US">
                <a:solidFill>
                  <a:schemeClr val="tx1"/>
                </a:solidFill>
                <a:latin typeface="Arial" panose="020B0604020202020204" pitchFamily="34" charset="0"/>
                <a:ea typeface="ヒラギノ角ゴ ProN W3" panose="020B0300000000000000" pitchFamily="34" charset="-128"/>
              </a:rPr>
              <a:t>Peak incidence now closer to 6-7 years</a:t>
            </a:r>
          </a:p>
          <a:p>
            <a:pPr>
              <a:spcBef>
                <a:spcPts val="550"/>
              </a:spcBef>
              <a:buClr>
                <a:srgbClr val="000000"/>
              </a:buClr>
              <a:buFont typeface="Arial" panose="020B0604020202020204" pitchFamily="34" charset="0"/>
              <a:buChar char="•"/>
            </a:pPr>
            <a:r>
              <a:rPr lang="en-US" altLang="en-US">
                <a:solidFill>
                  <a:schemeClr val="tx1"/>
                </a:solidFill>
                <a:latin typeface="Arial" panose="020B0604020202020204" pitchFamily="34" charset="0"/>
                <a:ea typeface="ヒラギノ角ゴ ProN W3" panose="020B0300000000000000" pitchFamily="34" charset="-128"/>
              </a:rPr>
              <a:t>Obstruction above </a:t>
            </a:r>
            <a:r>
              <a:rPr lang="ja-JP" altLang="en-US">
                <a:solidFill>
                  <a:schemeClr val="tx1"/>
                </a:solidFill>
                <a:latin typeface="Arial" panose="020B0604020202020204" pitchFamily="34" charset="0"/>
                <a:ea typeface="ヒラギノ角ゴ ProN W3" panose="020B0300000000000000" pitchFamily="34" charset="-128"/>
              </a:rPr>
              <a:t>“</a:t>
            </a:r>
            <a:r>
              <a:rPr lang="en-US" altLang="ja-JP">
                <a:solidFill>
                  <a:schemeClr val="tx1"/>
                </a:solidFill>
                <a:latin typeface="Arial" panose="020B0604020202020204" pitchFamily="34" charset="0"/>
                <a:ea typeface="ヒラギノ角ゴ ProN W3" panose="020B0300000000000000" pitchFamily="34" charset="-128"/>
                <a:cs typeface="Arial" panose="020B0604020202020204" pitchFamily="34" charset="0"/>
              </a:rPr>
              <a:t>epi</a:t>
            </a:r>
            <a:r>
              <a:rPr lang="ja-JP" altLang="en-US">
                <a:solidFill>
                  <a:schemeClr val="tx1"/>
                </a:solidFill>
                <a:latin typeface="Arial" panose="020B0604020202020204" pitchFamily="34" charset="0"/>
                <a:ea typeface="ヒラギノ角ゴ ProN W3" panose="020B0300000000000000" pitchFamily="34" charset="-128"/>
              </a:rPr>
              <a:t>”</a:t>
            </a:r>
            <a:r>
              <a:rPr lang="en-US" altLang="ja-JP">
                <a:solidFill>
                  <a:schemeClr val="tx1"/>
                </a:solidFill>
                <a:latin typeface="Arial" panose="020B0604020202020204" pitchFamily="34" charset="0"/>
                <a:ea typeface="ヒラギノ角ゴ ProN W3" panose="020B0300000000000000" pitchFamily="34" charset="-128"/>
              </a:rPr>
              <a:t> the glottis </a:t>
            </a:r>
            <a:endParaRPr lang="en-US" altLang="en-US">
              <a:solidFill>
                <a:schemeClr val="tx1"/>
              </a:solidFill>
              <a:latin typeface="Arial" panose="020B0604020202020204" pitchFamily="34" charset="0"/>
              <a:ea typeface="ヒラギノ角ゴ ProN W3" panose="020B0300000000000000" pitchFamily="34" charset="-128"/>
            </a:endParaRPr>
          </a:p>
        </p:txBody>
      </p:sp>
      <p:sp>
        <p:nvSpPr>
          <p:cNvPr id="39940" name="Rectangle 4">
            <a:extLst>
              <a:ext uri="{FF2B5EF4-FFF2-40B4-BE49-F238E27FC236}">
                <a16:creationId xmlns:a16="http://schemas.microsoft.com/office/drawing/2014/main" id="{CBA96228-1C20-6F63-AB51-D84916B15672}"/>
              </a:ext>
            </a:extLst>
          </p:cNvPr>
          <p:cNvSpPr>
            <a:spLocks/>
          </p:cNvSpPr>
          <p:nvPr/>
        </p:nvSpPr>
        <p:spPr bwMode="auto">
          <a:xfrm>
            <a:off x="6170613" y="1831975"/>
            <a:ext cx="4114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b"/>
          <a:lstStyle>
            <a:lvl1pPr marL="39688">
              <a:spcBef>
                <a:spcPct val="20000"/>
              </a:spcBef>
              <a:buClr>
                <a:schemeClr val="accent1"/>
              </a:buClr>
              <a:buSzPct val="100000"/>
              <a:buFont typeface="Symbol" pitchFamily="2" charset="2"/>
              <a:buChar char=""/>
              <a:defRPr sz="24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itchFamily="2" charset="2"/>
              <a:buChar char=""/>
              <a:defRPr sz="22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itchFamily="2" charset="2"/>
              <a:buChar char=""/>
              <a:defRPr sz="2000">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itchFamily="2" charset="2"/>
              <a:buChar char=""/>
              <a:defRPr>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9pPr>
          </a:lstStyle>
          <a:p>
            <a:pPr algn="ctr">
              <a:spcBef>
                <a:spcPts val="550"/>
              </a:spcBef>
              <a:buClrTx/>
              <a:buSzTx/>
              <a:buNone/>
            </a:pPr>
            <a:r>
              <a:rPr lang="en-US" altLang="en-US">
                <a:solidFill>
                  <a:schemeClr val="tx1"/>
                </a:solidFill>
                <a:latin typeface="Arial Bold" charset="0"/>
                <a:ea typeface="ヒラギノ角ゴ ProN W3" panose="020B0300000000000000" pitchFamily="34" charset="-128"/>
                <a:sym typeface="Arial Bold" charset="0"/>
              </a:rPr>
              <a:t>CROUP</a:t>
            </a:r>
          </a:p>
        </p:txBody>
      </p:sp>
      <p:sp>
        <p:nvSpPr>
          <p:cNvPr id="39941" name="Rectangle 5">
            <a:extLst>
              <a:ext uri="{FF2B5EF4-FFF2-40B4-BE49-F238E27FC236}">
                <a16:creationId xmlns:a16="http://schemas.microsoft.com/office/drawing/2014/main" id="{CB236F7D-176A-34C5-419A-264FB618F897}"/>
              </a:ext>
            </a:extLst>
          </p:cNvPr>
          <p:cNvSpPr>
            <a:spLocks/>
          </p:cNvSpPr>
          <p:nvPr/>
        </p:nvSpPr>
        <p:spPr bwMode="auto">
          <a:xfrm>
            <a:off x="6169025" y="2514600"/>
            <a:ext cx="4114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82588" indent="-342900">
              <a:spcBef>
                <a:spcPct val="20000"/>
              </a:spcBef>
              <a:buClr>
                <a:schemeClr val="accent1"/>
              </a:buClr>
              <a:buSzPct val="100000"/>
              <a:buFont typeface="Symbol" pitchFamily="2" charset="2"/>
              <a:buChar char=""/>
              <a:defRPr sz="24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itchFamily="2" charset="2"/>
              <a:buChar char=""/>
              <a:defRPr sz="22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itchFamily="2" charset="2"/>
              <a:buChar char=""/>
              <a:defRPr sz="2000">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itchFamily="2" charset="2"/>
              <a:buChar char=""/>
              <a:defRPr>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Font typeface="Symbol" pitchFamily="2" charset="2"/>
              <a:buChar char=""/>
              <a:defRPr sz="1600">
                <a:solidFill>
                  <a:schemeClr val="tx2"/>
                </a:solidFill>
                <a:latin typeface="Candara" panose="020E0502030303020204" pitchFamily="34" charset="0"/>
                <a:ea typeface="MS PGothic" panose="020B0600070205080204" pitchFamily="34" charset="-128"/>
              </a:defRPr>
            </a:lvl9pPr>
          </a:lstStyle>
          <a:p>
            <a:pPr>
              <a:spcBef>
                <a:spcPts val="550"/>
              </a:spcBef>
              <a:buClr>
                <a:srgbClr val="000000"/>
              </a:buClr>
              <a:buFont typeface="Arial" panose="020B0604020202020204" pitchFamily="34" charset="0"/>
              <a:buChar char="•"/>
            </a:pPr>
            <a:r>
              <a:rPr lang="en-US" altLang="en-US" dirty="0">
                <a:solidFill>
                  <a:schemeClr val="tx1"/>
                </a:solidFill>
                <a:latin typeface="Arial" panose="020B0604020202020204" pitchFamily="34" charset="0"/>
                <a:ea typeface="ヒラギノ角ゴ ProN W3" panose="020B0300000000000000" pitchFamily="34" charset="-128"/>
              </a:rPr>
              <a:t>Most commonly viral</a:t>
            </a:r>
          </a:p>
          <a:p>
            <a:pPr>
              <a:spcBef>
                <a:spcPts val="550"/>
              </a:spcBef>
              <a:buClr>
                <a:srgbClr val="000000"/>
              </a:buClr>
              <a:buFont typeface="Arial" panose="020B0604020202020204" pitchFamily="34" charset="0"/>
              <a:buChar char="•"/>
            </a:pPr>
            <a:r>
              <a:rPr lang="en-US" altLang="en-US" dirty="0">
                <a:solidFill>
                  <a:schemeClr val="tx1"/>
                </a:solidFill>
                <a:latin typeface="Arial" panose="020B0604020202020204" pitchFamily="34" charset="0"/>
                <a:ea typeface="ヒラギノ角ゴ ProN W3" panose="020B0300000000000000" pitchFamily="34" charset="-128"/>
              </a:rPr>
              <a:t>Peak incidence is from 6 months to 2 years but can be seen up to 5-6 years of age.</a:t>
            </a:r>
          </a:p>
          <a:p>
            <a:pPr>
              <a:spcBef>
                <a:spcPts val="550"/>
              </a:spcBef>
              <a:buClr>
                <a:srgbClr val="000000"/>
              </a:buClr>
              <a:buFont typeface="Arial" panose="020B0604020202020204" pitchFamily="34" charset="0"/>
              <a:buChar char="•"/>
            </a:pPr>
            <a:r>
              <a:rPr lang="en-US" altLang="en-US" dirty="0">
                <a:solidFill>
                  <a:schemeClr val="tx1"/>
                </a:solidFill>
                <a:latin typeface="Arial" panose="020B0604020202020204" pitchFamily="34" charset="0"/>
                <a:ea typeface="ヒラギノ角ゴ ProN W3" panose="020B0300000000000000" pitchFamily="34" charset="-128"/>
              </a:rPr>
              <a:t>Obstruction below the glottis</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8"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0"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972" name="Group 40971">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40973"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4"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976" name="Group 4097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0977" name="Freeform: Shape 4097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978" name="Freeform: Shape 4097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979" name="Freeform: Shape 4097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980" name="Freeform: Shape 4097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981" name="Freeform: Shape 4098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982" name="Freeform: Shape 4098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983" name="Freeform: Shape 4098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0962" name="Rectangle 1">
            <a:extLst>
              <a:ext uri="{FF2B5EF4-FFF2-40B4-BE49-F238E27FC236}">
                <a16:creationId xmlns:a16="http://schemas.microsoft.com/office/drawing/2014/main" id="{2B438878-A493-CAF0-7C04-53EAA2A41490}"/>
              </a:ext>
            </a:extLst>
          </p:cNvPr>
          <p:cNvSpPr>
            <a:spLocks noGrp="1"/>
          </p:cNvSpPr>
          <p:nvPr>
            <p:ph type="title"/>
          </p:nvPr>
        </p:nvSpPr>
        <p:spPr>
          <a:xfrm rot="16200000">
            <a:off x="-1325880" y="1947672"/>
            <a:ext cx="5961888" cy="2788920"/>
          </a:xfrm>
        </p:spPr>
        <p:txBody>
          <a:bodyPr vert="horz" lIns="0" tIns="0" rIns="5078" bIns="0" rtlCol="0" anchor="ctr">
            <a:normAutofit/>
          </a:bodyPr>
          <a:lstStyle/>
          <a:p>
            <a:pPr marL="65088"/>
            <a:r>
              <a:rPr lang="en-US" altLang="en-US" sz="4800">
                <a:solidFill>
                  <a:schemeClr val="bg1"/>
                </a:solidFill>
              </a:rPr>
              <a:t>BACTERIAL TRACHEITIS</a:t>
            </a:r>
          </a:p>
        </p:txBody>
      </p:sp>
      <p:graphicFrame>
        <p:nvGraphicFramePr>
          <p:cNvPr id="40964" name="Rectangle 2">
            <a:extLst>
              <a:ext uri="{FF2B5EF4-FFF2-40B4-BE49-F238E27FC236}">
                <a16:creationId xmlns:a16="http://schemas.microsoft.com/office/drawing/2014/main" id="{0993AD9B-BE21-B617-A3A1-D970624B1DFB}"/>
              </a:ext>
            </a:extLst>
          </p:cNvPr>
          <p:cNvGraphicFramePr>
            <a:graphicFrameLocks noGrp="1"/>
          </p:cNvGraphicFramePr>
          <p:nvPr>
            <p:ph idx="1"/>
            <p:extLst>
              <p:ext uri="{D42A27DB-BD31-4B8C-83A1-F6EECF244321}">
                <p14:modId xmlns:p14="http://schemas.microsoft.com/office/powerpoint/2010/main" val="2151951828"/>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2" name="Rectangle 4199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5" name="Title 2">
            <a:extLst>
              <a:ext uri="{FF2B5EF4-FFF2-40B4-BE49-F238E27FC236}">
                <a16:creationId xmlns:a16="http://schemas.microsoft.com/office/drawing/2014/main" id="{0B2B002C-D163-6AC9-E6FE-12D09C6DFE99}"/>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ltLang="en-US"/>
              <a:t>RETROPHARYNGEAL ABSCESS</a:t>
            </a:r>
          </a:p>
        </p:txBody>
      </p:sp>
      <p:sp>
        <p:nvSpPr>
          <p:cNvPr id="2" name="Content Placeholder 1">
            <a:extLst>
              <a:ext uri="{FF2B5EF4-FFF2-40B4-BE49-F238E27FC236}">
                <a16:creationId xmlns:a16="http://schemas.microsoft.com/office/drawing/2014/main" id="{2E7CC7A6-4B4C-8B73-F138-490FBA54DEDB}"/>
              </a:ext>
            </a:extLst>
          </p:cNvPr>
          <p:cNvSpPr>
            <a:spLocks noGrp="1"/>
          </p:cNvSpPr>
          <p:nvPr>
            <p:ph sz="quarter" idx="13"/>
          </p:nvPr>
        </p:nvSpPr>
        <p:spPr>
          <a:xfrm>
            <a:off x="838200" y="2333297"/>
            <a:ext cx="4619621" cy="3843666"/>
          </a:xfrm>
        </p:spPr>
        <p:txBody>
          <a:bodyPr vert="horz" lIns="91440" tIns="45720" rIns="91440" bIns="45720" rtlCol="0">
            <a:normAutofit/>
          </a:bodyPr>
          <a:lstStyle/>
          <a:p>
            <a:pPr marL="407988">
              <a:defRPr/>
            </a:pPr>
            <a:r>
              <a:rPr lang="en-US" sz="2000"/>
              <a:t>The mass of the abscess can compress the airway</a:t>
            </a:r>
          </a:p>
          <a:p>
            <a:pPr marL="407988">
              <a:defRPr/>
            </a:pPr>
            <a:r>
              <a:rPr lang="en-US" sz="2000"/>
              <a:t>Associated with a complaint of sore throat, neck pain and fever.</a:t>
            </a:r>
          </a:p>
          <a:p>
            <a:pPr marL="407988">
              <a:defRPr/>
            </a:pPr>
            <a:r>
              <a:rPr lang="en-US" sz="2000"/>
              <a:t>Not an acute airway obstruction but builds up as the swelling increases.</a:t>
            </a:r>
          </a:p>
          <a:p>
            <a:pPr marL="274320">
              <a:defRPr/>
            </a:pPr>
            <a:endParaRPr lang="en-US" sz="2000"/>
          </a:p>
        </p:txBody>
      </p:sp>
      <p:pic>
        <p:nvPicPr>
          <p:cNvPr id="41987" name="Content Placeholder 6" descr="A picture containing text, x-ray film&#10;&#10;Description automatically generated">
            <a:extLst>
              <a:ext uri="{FF2B5EF4-FFF2-40B4-BE49-F238E27FC236}">
                <a16:creationId xmlns:a16="http://schemas.microsoft.com/office/drawing/2014/main" id="{7401846F-963E-050B-BC18-2B90E753413E}"/>
              </a:ext>
            </a:extLst>
          </p:cNvPr>
          <p:cNvPicPr>
            <a:picLocks noGrp="1" noChangeAspect="1" noChangeArrowheads="1"/>
          </p:cNvPicPr>
          <p:nvPr>
            <p:ph sz="quarter" idx="14"/>
          </p:nvPr>
        </p:nvPicPr>
        <p:blipFill rotWithShape="1">
          <a:blip r:embed="rId2">
            <a:extLst>
              <a:ext uri="{28A0092B-C50C-407E-A947-70E740481C1C}">
                <a14:useLocalDpi xmlns:a14="http://schemas.microsoft.com/office/drawing/2010/main" val="0"/>
              </a:ext>
            </a:extLst>
          </a:blip>
          <a:srcRect l="63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5" name="Rectangle 430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C62045-70C0-E530-7E71-3D835C384C95}"/>
              </a:ext>
            </a:extLst>
          </p:cNvPr>
          <p:cNvPicPr>
            <a:picLocks noChangeAspect="1"/>
          </p:cNvPicPr>
          <p:nvPr/>
        </p:nvPicPr>
        <p:blipFill rotWithShape="1">
          <a:blip r:embed="rId2"/>
          <a:srcRect l="2929" r="5595"/>
          <a:stretch/>
        </p:blipFill>
        <p:spPr>
          <a:xfrm>
            <a:off x="1" y="10"/>
            <a:ext cx="9669642" cy="6857990"/>
          </a:xfrm>
          <a:prstGeom prst="rect">
            <a:avLst/>
          </a:prstGeom>
        </p:spPr>
      </p:pic>
      <p:sp>
        <p:nvSpPr>
          <p:cNvPr id="43017" name="Rectangle 430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0" name="Rectangle 1">
            <a:extLst>
              <a:ext uri="{FF2B5EF4-FFF2-40B4-BE49-F238E27FC236}">
                <a16:creationId xmlns:a16="http://schemas.microsoft.com/office/drawing/2014/main" id="{1BEC4443-BB24-CB97-A9F3-60891100FCB1}"/>
              </a:ext>
            </a:extLst>
          </p:cNvPr>
          <p:cNvSpPr>
            <a:spLocks noGrp="1"/>
          </p:cNvSpPr>
          <p:nvPr>
            <p:ph type="title"/>
          </p:nvPr>
        </p:nvSpPr>
        <p:spPr>
          <a:xfrm>
            <a:off x="7531610" y="365125"/>
            <a:ext cx="3822189" cy="1899912"/>
          </a:xfrm>
        </p:spPr>
        <p:txBody>
          <a:bodyPr vert="horz" lIns="0" tIns="0" rIns="5078" bIns="0" rtlCol="0">
            <a:normAutofit/>
          </a:bodyPr>
          <a:lstStyle/>
          <a:p>
            <a:pPr marL="65088"/>
            <a:r>
              <a:rPr lang="en-US" altLang="en-US" sz="4000" dirty="0"/>
              <a:t>MONONUCLEOSIS</a:t>
            </a:r>
          </a:p>
        </p:txBody>
      </p:sp>
      <p:sp>
        <p:nvSpPr>
          <p:cNvPr id="43009" name="Rectangle 2">
            <a:extLst>
              <a:ext uri="{FF2B5EF4-FFF2-40B4-BE49-F238E27FC236}">
                <a16:creationId xmlns:a16="http://schemas.microsoft.com/office/drawing/2014/main" id="{289B8BA2-F44B-76CA-5B3B-013B5A42357D}"/>
              </a:ext>
            </a:extLst>
          </p:cNvPr>
          <p:cNvSpPr>
            <a:spLocks noGrp="1"/>
          </p:cNvSpPr>
          <p:nvPr>
            <p:ph idx="1"/>
          </p:nvPr>
        </p:nvSpPr>
        <p:spPr>
          <a:xfrm>
            <a:off x="7531610" y="2434201"/>
            <a:ext cx="3822189" cy="3742762"/>
          </a:xfrm>
        </p:spPr>
        <p:txBody>
          <a:bodyPr vert="horz" lIns="0" tIns="0" rIns="5078" bIns="0" rtlCol="0">
            <a:normAutofit/>
          </a:bodyPr>
          <a:lstStyle/>
          <a:p>
            <a:pPr marL="133350" indent="0">
              <a:buNone/>
            </a:pPr>
            <a:endParaRPr lang="en-US" altLang="en-US" sz="2000" dirty="0"/>
          </a:p>
          <a:p>
            <a:pPr marL="133350" indent="0">
              <a:buNone/>
            </a:pPr>
            <a:endParaRPr lang="en-US" altLang="en-US" sz="2000" dirty="0"/>
          </a:p>
          <a:p>
            <a:pPr marL="133350" indent="0">
              <a:buNone/>
            </a:pPr>
            <a:r>
              <a:rPr lang="en-US" altLang="en-US" sz="3200" dirty="0"/>
              <a:t>Rare but potential cause of obstruction due to tonsillar enlargement and mucosal edema.</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C3EFD13-3CD8-4457-B029-DD736C9E9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AA9B61C3-6D3C-4B90-B343-810EC252B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63045" y="2216693"/>
            <a:ext cx="7447880" cy="353107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B98BE428-2D7E-24CB-DB44-B04D6597C959}"/>
              </a:ext>
            </a:extLst>
          </p:cNvPr>
          <p:cNvSpPr>
            <a:spLocks noGrp="1"/>
          </p:cNvSpPr>
          <p:nvPr>
            <p:ph type="title"/>
          </p:nvPr>
        </p:nvSpPr>
        <p:spPr>
          <a:xfrm>
            <a:off x="4903099" y="2571909"/>
            <a:ext cx="5875165" cy="2826912"/>
          </a:xfrm>
        </p:spPr>
        <p:txBody>
          <a:bodyPr vert="horz" lIns="91440" tIns="45720" rIns="91440" bIns="45720" rtlCol="0" anchor="ctr">
            <a:normAutofit/>
          </a:bodyPr>
          <a:lstStyle/>
          <a:p>
            <a:r>
              <a:rPr lang="en-US" kern="1200">
                <a:solidFill>
                  <a:srgbClr val="FFFFFF"/>
                </a:solidFill>
                <a:latin typeface="+mj-lt"/>
                <a:ea typeface="+mj-ea"/>
                <a:cs typeface="+mj-cs"/>
              </a:rPr>
              <a:t>What Is Pediatric High-Quality CPR?</a:t>
            </a:r>
          </a:p>
        </p:txBody>
      </p:sp>
      <p:sp>
        <p:nvSpPr>
          <p:cNvPr id="14" name="Freeform 5">
            <a:extLst>
              <a:ext uri="{FF2B5EF4-FFF2-40B4-BE49-F238E27FC236}">
                <a16:creationId xmlns:a16="http://schemas.microsoft.com/office/drawing/2014/main" id="{C1257FDB-F578-4AA9-844B-CF6CFA2FA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63045" y="1515074"/>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9999F923-F60C-4033-A0C7-BA36D1A44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97783" y="1172042"/>
            <a:ext cx="687754" cy="3820237"/>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F8C27FAF-AD0A-489C-A7B5-16CBFBB06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97783" y="987643"/>
            <a:ext cx="347200" cy="369970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583B1E3E-6E8E-4E48-9EA6-56F1E306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40829" y="965200"/>
            <a:ext cx="3304154"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 Placeholder 4">
            <a:extLst>
              <a:ext uri="{FF2B5EF4-FFF2-40B4-BE49-F238E27FC236}">
                <a16:creationId xmlns:a16="http://schemas.microsoft.com/office/drawing/2014/main" id="{714E7B7C-7DA5-2A8A-8F35-3281F9288615}"/>
              </a:ext>
            </a:extLst>
          </p:cNvPr>
          <p:cNvSpPr>
            <a:spLocks noGrp="1"/>
          </p:cNvSpPr>
          <p:nvPr>
            <p:ph type="body" idx="1"/>
          </p:nvPr>
        </p:nvSpPr>
        <p:spPr>
          <a:xfrm>
            <a:off x="1262562" y="1286933"/>
            <a:ext cx="2653285" cy="2843319"/>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23132494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2" name="Rectangle 45061">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64" name="Freeform: Shape 45063">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45066" name="Freeform: Shape 45065">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45068" name="Freeform: Shape 45067">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057" name="Rectangle 1">
            <a:extLst>
              <a:ext uri="{FF2B5EF4-FFF2-40B4-BE49-F238E27FC236}">
                <a16:creationId xmlns:a16="http://schemas.microsoft.com/office/drawing/2014/main" id="{E2E67F9A-EAA1-A05C-6F2B-7DC01738403B}"/>
              </a:ext>
            </a:extLst>
          </p:cNvPr>
          <p:cNvSpPr>
            <a:spLocks noGrp="1"/>
          </p:cNvSpPr>
          <p:nvPr>
            <p:ph type="title"/>
          </p:nvPr>
        </p:nvSpPr>
        <p:spPr>
          <a:xfrm>
            <a:off x="457201" y="723406"/>
            <a:ext cx="3234018" cy="3826728"/>
          </a:xfrm>
        </p:spPr>
        <p:txBody>
          <a:bodyPr vert="horz" lIns="91440" tIns="45720" rIns="91440" bIns="45720" rtlCol="0" anchor="b">
            <a:normAutofit/>
          </a:bodyPr>
          <a:lstStyle/>
          <a:p>
            <a:pPr marL="65088" algn="ctr"/>
            <a:r>
              <a:rPr lang="en-US" altLang="en-US" sz="3000" kern="1200">
                <a:solidFill>
                  <a:schemeClr val="tx1"/>
                </a:solidFill>
                <a:latin typeface="+mj-lt"/>
                <a:ea typeface="+mj-ea"/>
                <a:cs typeface="+mj-cs"/>
              </a:rPr>
              <a:t>Mother’</a:t>
            </a:r>
            <a:r>
              <a:rPr lang="en-US" altLang="ja-JP" sz="3000" kern="1200">
                <a:solidFill>
                  <a:schemeClr val="tx1"/>
                </a:solidFill>
                <a:latin typeface="+mj-lt"/>
                <a:ea typeface="+mj-ea"/>
                <a:cs typeface="+mj-cs"/>
              </a:rPr>
              <a:t>s response when seeing the x-ray…..</a:t>
            </a:r>
            <a:br>
              <a:rPr lang="en-US" altLang="ja-JP" sz="3000" kern="1200">
                <a:solidFill>
                  <a:schemeClr val="tx1"/>
                </a:solidFill>
                <a:latin typeface="+mj-lt"/>
                <a:ea typeface="+mj-ea"/>
                <a:cs typeface="+mj-cs"/>
              </a:rPr>
            </a:br>
            <a:r>
              <a:rPr lang="en-US" altLang="en-US" sz="3000" kern="1200">
                <a:solidFill>
                  <a:schemeClr val="tx1"/>
                </a:solidFill>
                <a:latin typeface="+mj-lt"/>
                <a:ea typeface="+mj-ea"/>
                <a:cs typeface="+mj-cs"/>
              </a:rPr>
              <a:t>”</a:t>
            </a:r>
            <a:r>
              <a:rPr lang="en-US" altLang="ja-JP" sz="3000" kern="1200">
                <a:solidFill>
                  <a:schemeClr val="tx1"/>
                </a:solidFill>
                <a:latin typeface="+mj-lt"/>
                <a:ea typeface="+mj-ea"/>
                <a:cs typeface="+mj-cs"/>
              </a:rPr>
              <a:t>I</a:t>
            </a:r>
            <a:r>
              <a:rPr lang="en-US" altLang="en-US" sz="3000" kern="1200">
                <a:solidFill>
                  <a:schemeClr val="tx1"/>
                </a:solidFill>
                <a:latin typeface="+mj-lt"/>
                <a:ea typeface="+mj-ea"/>
                <a:cs typeface="+mj-cs"/>
              </a:rPr>
              <a:t>’</a:t>
            </a:r>
            <a:r>
              <a:rPr lang="en-US" altLang="ja-JP" sz="3000" kern="1200">
                <a:solidFill>
                  <a:schemeClr val="tx1"/>
                </a:solidFill>
                <a:latin typeface="+mj-lt"/>
                <a:ea typeface="+mj-ea"/>
                <a:cs typeface="+mj-cs"/>
              </a:rPr>
              <a:t>ve been looking for that cross”</a:t>
            </a:r>
            <a:br>
              <a:rPr lang="en-US" altLang="ja-JP" sz="3000" kern="1200">
                <a:solidFill>
                  <a:schemeClr val="tx1"/>
                </a:solidFill>
                <a:latin typeface="+mj-lt"/>
                <a:ea typeface="+mj-ea"/>
                <a:cs typeface="+mj-cs"/>
              </a:rPr>
            </a:br>
            <a:endParaRPr lang="en-US" altLang="en-US" sz="3000" kern="1200">
              <a:solidFill>
                <a:schemeClr val="tx1"/>
              </a:solidFill>
              <a:latin typeface="+mj-lt"/>
              <a:ea typeface="+mj-ea"/>
              <a:cs typeface="+mj-cs"/>
              <a:sym typeface="Arial Bold" charset="0"/>
            </a:endParaRPr>
          </a:p>
        </p:txBody>
      </p:sp>
      <p:pic>
        <p:nvPicPr>
          <p:cNvPr id="3" name="Picture 2" descr="A picture containing blur, night sky&#10;&#10;Description automatically generated">
            <a:extLst>
              <a:ext uri="{FF2B5EF4-FFF2-40B4-BE49-F238E27FC236}">
                <a16:creationId xmlns:a16="http://schemas.microsoft.com/office/drawing/2014/main" id="{7B807AE1-481B-F249-742E-D559E9B73A74}"/>
              </a:ext>
            </a:extLst>
          </p:cNvPr>
          <p:cNvPicPr>
            <a:picLocks noChangeAspect="1"/>
          </p:cNvPicPr>
          <p:nvPr/>
        </p:nvPicPr>
        <p:blipFill>
          <a:blip r:embed="rId2">
            <a:alphaModFix amt="50000"/>
          </a:blip>
          <a:stretch>
            <a:fillRect/>
          </a:stretch>
        </p:blipFill>
        <p:spPr>
          <a:xfrm>
            <a:off x="4916251" y="933958"/>
            <a:ext cx="6631341" cy="4990084"/>
          </a:xfrm>
          <a:prstGeom prst="rect">
            <a:avLst/>
          </a:prstGeom>
        </p:spPr>
      </p:pic>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083C0-B523-BB9C-BA3B-60643440BE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600" kern="1200">
                <a:solidFill>
                  <a:schemeClr val="tx1"/>
                </a:solidFill>
                <a:latin typeface="+mj-lt"/>
                <a:ea typeface="+mj-ea"/>
                <a:cs typeface="+mj-cs"/>
              </a:rPr>
              <a:t>CAUSES OF LOWER AIRWAY DISTRESS</a:t>
            </a:r>
          </a:p>
        </p:txBody>
      </p:sp>
      <p:sp>
        <p:nvSpPr>
          <p:cNvPr id="4" name="Text Placeholder 3">
            <a:extLst>
              <a:ext uri="{FF2B5EF4-FFF2-40B4-BE49-F238E27FC236}">
                <a16:creationId xmlns:a16="http://schemas.microsoft.com/office/drawing/2014/main" id="{0B879747-F8B2-B408-A399-4913CF4BA66F}"/>
              </a:ext>
            </a:extLst>
          </p:cNvPr>
          <p:cNvSpPr>
            <a:spLocks noGrp="1"/>
          </p:cNvSpPr>
          <p:nvPr>
            <p:ph type="body" idx="1"/>
          </p:nvPr>
        </p:nvSpPr>
        <p:spPr>
          <a:xfrm>
            <a:off x="609600" y="5702709"/>
            <a:ext cx="10923638" cy="521109"/>
          </a:xfrm>
        </p:spPr>
        <p:txBody>
          <a:bodyPr vert="horz" lIns="91440" tIns="45720" rIns="91440" bIns="45720" rtlCol="0">
            <a:normAutofit/>
          </a:bodyPr>
          <a:lstStyle/>
          <a:p>
            <a:endParaRPr lang="en-US" sz="2400" kern="120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6731C611-383C-4CFF-7B8D-013C39BC298A}"/>
              </a:ext>
            </a:extLst>
          </p:cNvPr>
          <p:cNvPicPr>
            <a:picLocks noChangeAspect="1"/>
          </p:cNvPicPr>
          <p:nvPr/>
        </p:nvPicPr>
        <p:blipFill rotWithShape="1">
          <a:blip r:embed="rId2"/>
          <a:srcRect l="14271" r="9179" b="2"/>
          <a:stretch/>
        </p:blipFill>
        <p:spPr>
          <a:xfrm>
            <a:off x="0" y="10"/>
            <a:ext cx="4059936" cy="4242806"/>
          </a:xfrm>
          <a:prstGeom prst="rect">
            <a:avLst/>
          </a:prstGeom>
        </p:spPr>
      </p:pic>
      <p:pic>
        <p:nvPicPr>
          <p:cNvPr id="6" name="Picture 5">
            <a:extLst>
              <a:ext uri="{FF2B5EF4-FFF2-40B4-BE49-F238E27FC236}">
                <a16:creationId xmlns:a16="http://schemas.microsoft.com/office/drawing/2014/main" id="{F02FB348-B490-F8CB-B446-89FF748D3C32}"/>
              </a:ext>
            </a:extLst>
          </p:cNvPr>
          <p:cNvPicPr>
            <a:picLocks noChangeAspect="1"/>
          </p:cNvPicPr>
          <p:nvPr/>
        </p:nvPicPr>
        <p:blipFill rotWithShape="1">
          <a:blip r:embed="rId3"/>
          <a:srcRect r="14292" b="-4"/>
          <a:stretch/>
        </p:blipFill>
        <p:spPr>
          <a:xfrm>
            <a:off x="4090482" y="-1"/>
            <a:ext cx="4062918" cy="4242816"/>
          </a:xfrm>
          <a:prstGeom prst="rect">
            <a:avLst/>
          </a:prstGeom>
        </p:spPr>
      </p:pic>
      <p:pic>
        <p:nvPicPr>
          <p:cNvPr id="5" name="Picture 4">
            <a:extLst>
              <a:ext uri="{FF2B5EF4-FFF2-40B4-BE49-F238E27FC236}">
                <a16:creationId xmlns:a16="http://schemas.microsoft.com/office/drawing/2014/main" id="{00B6D6F5-F830-FC32-5D7E-7D68575FA648}"/>
              </a:ext>
            </a:extLst>
          </p:cNvPr>
          <p:cNvPicPr>
            <a:picLocks noChangeAspect="1"/>
          </p:cNvPicPr>
          <p:nvPr/>
        </p:nvPicPr>
        <p:blipFill rotWithShape="1">
          <a:blip r:embed="rId4"/>
          <a:srcRect l="38519"/>
          <a:stretch/>
        </p:blipFill>
        <p:spPr>
          <a:xfrm>
            <a:off x="8132064" y="10"/>
            <a:ext cx="4059936" cy="4242806"/>
          </a:xfrm>
          <a:prstGeom prst="rect">
            <a:avLst/>
          </a:prstGeom>
        </p:spPr>
      </p:pic>
      <p:cxnSp>
        <p:nvCxnSpPr>
          <p:cNvPr id="29"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13">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531920"/>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FF204-6834-D6FB-6A65-E4F9D1E09534}"/>
              </a:ext>
            </a:extLst>
          </p:cNvPr>
          <p:cNvSpPr>
            <a:spLocks noGrp="1"/>
          </p:cNvSpPr>
          <p:nvPr>
            <p:ph type="title"/>
          </p:nvPr>
        </p:nvSpPr>
        <p:spPr/>
        <p:txBody>
          <a:bodyPr/>
          <a:lstStyle/>
          <a:p>
            <a:r>
              <a:rPr lang="en-US" dirty="0"/>
              <a:t>https://</a:t>
            </a:r>
            <a:r>
              <a:rPr lang="en-US" dirty="0" err="1"/>
              <a:t>www.youtube.com</a:t>
            </a:r>
            <a:r>
              <a:rPr lang="en-US" dirty="0"/>
              <a:t>/</a:t>
            </a:r>
            <a:r>
              <a:rPr lang="en-US" dirty="0" err="1"/>
              <a:t>watch?v</a:t>
            </a:r>
            <a:r>
              <a:rPr lang="en-US" dirty="0"/>
              <a:t>=9EZuhlSNUv0</a:t>
            </a:r>
          </a:p>
        </p:txBody>
      </p:sp>
      <p:pic>
        <p:nvPicPr>
          <p:cNvPr id="6" name="Online Media 5" descr="Bronchiolitis pathophysiology | Respiratory system diseases | NCLEX-RN | Khan Academy">
            <a:hlinkClick r:id="" action="ppaction://media"/>
            <a:extLst>
              <a:ext uri="{FF2B5EF4-FFF2-40B4-BE49-F238E27FC236}">
                <a16:creationId xmlns:a16="http://schemas.microsoft.com/office/drawing/2014/main" id="{24D06909-A44F-A583-860F-D05004B82E64}"/>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4329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93D5213-5DFD-7584-80E1-CA3E369F01B9}"/>
              </a:ext>
            </a:extLst>
          </p:cNvPr>
          <p:cNvSpPr>
            <a:spLocks noGrp="1"/>
          </p:cNvSpPr>
          <p:nvPr>
            <p:ph type="title"/>
          </p:nvPr>
        </p:nvSpPr>
        <p:spPr>
          <a:xfrm>
            <a:off x="524741" y="620392"/>
            <a:ext cx="3808268" cy="5504688"/>
          </a:xfrm>
        </p:spPr>
        <p:txBody>
          <a:bodyPr>
            <a:normAutofit/>
          </a:bodyPr>
          <a:lstStyle/>
          <a:p>
            <a:r>
              <a:rPr lang="en-US" sz="4700">
                <a:solidFill>
                  <a:schemeClr val="bg1"/>
                </a:solidFill>
              </a:rPr>
              <a:t>BRONCHOLITIS</a:t>
            </a:r>
          </a:p>
        </p:txBody>
      </p:sp>
      <p:graphicFrame>
        <p:nvGraphicFramePr>
          <p:cNvPr id="7" name="Content Placeholder 4">
            <a:extLst>
              <a:ext uri="{FF2B5EF4-FFF2-40B4-BE49-F238E27FC236}">
                <a16:creationId xmlns:a16="http://schemas.microsoft.com/office/drawing/2014/main" id="{79F76F2B-27D6-C08F-76B9-6593D027709B}"/>
              </a:ext>
            </a:extLst>
          </p:cNvPr>
          <p:cNvGraphicFramePr>
            <a:graphicFrameLocks noGrp="1"/>
          </p:cNvGraphicFramePr>
          <p:nvPr>
            <p:ph idx="1"/>
            <p:extLst>
              <p:ext uri="{D42A27DB-BD31-4B8C-83A1-F6EECF244321}">
                <p14:modId xmlns:p14="http://schemas.microsoft.com/office/powerpoint/2010/main" val="191506566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40391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193D5213-5DFD-7584-80E1-CA3E369F01B9}"/>
              </a:ext>
            </a:extLst>
          </p:cNvPr>
          <p:cNvSpPr>
            <a:spLocks noGrp="1"/>
          </p:cNvSpPr>
          <p:nvPr>
            <p:ph type="title"/>
          </p:nvPr>
        </p:nvSpPr>
        <p:spPr>
          <a:xfrm>
            <a:off x="1322754" y="1522820"/>
            <a:ext cx="2748041" cy="3601914"/>
          </a:xfrm>
        </p:spPr>
        <p:txBody>
          <a:bodyPr anchor="ctr">
            <a:normAutofit/>
          </a:bodyPr>
          <a:lstStyle/>
          <a:p>
            <a:r>
              <a:rPr lang="en-US" sz="3300">
                <a:solidFill>
                  <a:srgbClr val="FFFFFF"/>
                </a:solidFill>
              </a:rPr>
              <a:t>BRONCHOLITIS</a:t>
            </a:r>
          </a:p>
        </p:txBody>
      </p:sp>
      <p:graphicFrame>
        <p:nvGraphicFramePr>
          <p:cNvPr id="7" name="Content Placeholder 4">
            <a:extLst>
              <a:ext uri="{FF2B5EF4-FFF2-40B4-BE49-F238E27FC236}">
                <a16:creationId xmlns:a16="http://schemas.microsoft.com/office/drawing/2014/main" id="{D00CEC9F-DA5B-AC7B-2520-9E8E8BF3D2BE}"/>
              </a:ext>
            </a:extLst>
          </p:cNvPr>
          <p:cNvGraphicFramePr>
            <a:graphicFrameLocks noGrp="1"/>
          </p:cNvGraphicFramePr>
          <p:nvPr>
            <p:ph idx="1"/>
            <p:extLst>
              <p:ext uri="{D42A27DB-BD31-4B8C-83A1-F6EECF244321}">
                <p14:modId xmlns:p14="http://schemas.microsoft.com/office/powerpoint/2010/main" val="721603613"/>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22168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13786A-FD08-3975-8221-5985A6C829C1}"/>
              </a:ext>
            </a:extLst>
          </p:cNvPr>
          <p:cNvSpPr>
            <a:spLocks noGrp="1"/>
          </p:cNvSpPr>
          <p:nvPr>
            <p:ph type="title"/>
          </p:nvPr>
        </p:nvSpPr>
        <p:spPr>
          <a:xfrm>
            <a:off x="524741" y="620392"/>
            <a:ext cx="3808268" cy="5504688"/>
          </a:xfrm>
        </p:spPr>
        <p:txBody>
          <a:bodyPr>
            <a:normAutofit/>
          </a:bodyPr>
          <a:lstStyle/>
          <a:p>
            <a:r>
              <a:rPr lang="en-US" sz="4700" dirty="0">
                <a:solidFill>
                  <a:schemeClr val="bg1"/>
                </a:solidFill>
              </a:rPr>
              <a:t>BRONCHOLITIS</a:t>
            </a:r>
          </a:p>
        </p:txBody>
      </p:sp>
      <p:graphicFrame>
        <p:nvGraphicFramePr>
          <p:cNvPr id="5" name="Content Placeholder 2">
            <a:extLst>
              <a:ext uri="{FF2B5EF4-FFF2-40B4-BE49-F238E27FC236}">
                <a16:creationId xmlns:a16="http://schemas.microsoft.com/office/drawing/2014/main" id="{DD97AE40-36B0-90B8-530F-10CCB9F04888}"/>
              </a:ext>
            </a:extLst>
          </p:cNvPr>
          <p:cNvGraphicFramePr>
            <a:graphicFrameLocks noGrp="1"/>
          </p:cNvGraphicFramePr>
          <p:nvPr>
            <p:ph idx="1"/>
            <p:extLst>
              <p:ext uri="{D42A27DB-BD31-4B8C-83A1-F6EECF244321}">
                <p14:modId xmlns:p14="http://schemas.microsoft.com/office/powerpoint/2010/main" val="1615775497"/>
              </p:ext>
            </p:extLst>
          </p:nvPr>
        </p:nvGraphicFramePr>
        <p:xfrm>
          <a:off x="5468389" y="840828"/>
          <a:ext cx="6263640" cy="5284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76031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C6D518EB-AEDF-0F48-E08F-8AE873D9EB33}"/>
              </a:ext>
            </a:extLst>
          </p:cNvPr>
          <p:cNvSpPr>
            <a:spLocks noGrp="1"/>
          </p:cNvSpPr>
          <p:nvPr>
            <p:ph type="title"/>
          </p:nvPr>
        </p:nvSpPr>
        <p:spPr>
          <a:xfrm>
            <a:off x="838200" y="643467"/>
            <a:ext cx="2951205" cy="5571066"/>
          </a:xfrm>
        </p:spPr>
        <p:txBody>
          <a:bodyPr>
            <a:normAutofit/>
          </a:bodyPr>
          <a:lstStyle/>
          <a:p>
            <a:r>
              <a:rPr lang="en-US">
                <a:solidFill>
                  <a:srgbClr val="FFFFFF"/>
                </a:solidFill>
              </a:rPr>
              <a:t>ASTHMA</a:t>
            </a:r>
          </a:p>
        </p:txBody>
      </p:sp>
      <p:graphicFrame>
        <p:nvGraphicFramePr>
          <p:cNvPr id="5" name="Content Placeholder 2">
            <a:extLst>
              <a:ext uri="{FF2B5EF4-FFF2-40B4-BE49-F238E27FC236}">
                <a16:creationId xmlns:a16="http://schemas.microsoft.com/office/drawing/2014/main" id="{98381829-0783-BB7C-C470-208310C1AFFA}"/>
              </a:ext>
            </a:extLst>
          </p:cNvPr>
          <p:cNvGraphicFramePr>
            <a:graphicFrameLocks noGrp="1"/>
          </p:cNvGraphicFramePr>
          <p:nvPr>
            <p:ph idx="1"/>
            <p:extLst>
              <p:ext uri="{D42A27DB-BD31-4B8C-83A1-F6EECF244321}">
                <p14:modId xmlns:p14="http://schemas.microsoft.com/office/powerpoint/2010/main" val="260461718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19859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C6D518EB-AEDF-0F48-E08F-8AE873D9EB33}"/>
              </a:ext>
            </a:extLst>
          </p:cNvPr>
          <p:cNvSpPr>
            <a:spLocks noGrp="1"/>
          </p:cNvSpPr>
          <p:nvPr>
            <p:ph type="title"/>
          </p:nvPr>
        </p:nvSpPr>
        <p:spPr>
          <a:xfrm>
            <a:off x="838200" y="643467"/>
            <a:ext cx="2951205" cy="5571066"/>
          </a:xfrm>
        </p:spPr>
        <p:txBody>
          <a:bodyPr>
            <a:normAutofit/>
          </a:bodyPr>
          <a:lstStyle/>
          <a:p>
            <a:r>
              <a:rPr lang="en-US">
                <a:solidFill>
                  <a:srgbClr val="FFFFFF"/>
                </a:solidFill>
              </a:rPr>
              <a:t>ASTHMA: HISTORY</a:t>
            </a:r>
          </a:p>
        </p:txBody>
      </p:sp>
      <p:graphicFrame>
        <p:nvGraphicFramePr>
          <p:cNvPr id="5" name="Content Placeholder 2">
            <a:extLst>
              <a:ext uri="{FF2B5EF4-FFF2-40B4-BE49-F238E27FC236}">
                <a16:creationId xmlns:a16="http://schemas.microsoft.com/office/drawing/2014/main" id="{84A6A46B-7076-3344-4C2A-7E8344EA2A0B}"/>
              </a:ext>
            </a:extLst>
          </p:cNvPr>
          <p:cNvGraphicFramePr>
            <a:graphicFrameLocks noGrp="1"/>
          </p:cNvGraphicFramePr>
          <p:nvPr>
            <p:ph idx="1"/>
            <p:extLst>
              <p:ext uri="{D42A27DB-BD31-4B8C-83A1-F6EECF244321}">
                <p14:modId xmlns:p14="http://schemas.microsoft.com/office/powerpoint/2010/main" val="3872081068"/>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4860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C6D518EB-AEDF-0F48-E08F-8AE873D9EB33}"/>
              </a:ext>
            </a:extLst>
          </p:cNvPr>
          <p:cNvSpPr>
            <a:spLocks noGrp="1"/>
          </p:cNvSpPr>
          <p:nvPr>
            <p:ph type="title"/>
          </p:nvPr>
        </p:nvSpPr>
        <p:spPr>
          <a:xfrm>
            <a:off x="838200" y="643467"/>
            <a:ext cx="2951205" cy="5571066"/>
          </a:xfrm>
        </p:spPr>
        <p:txBody>
          <a:bodyPr>
            <a:normAutofit/>
          </a:bodyPr>
          <a:lstStyle/>
          <a:p>
            <a:r>
              <a:rPr lang="en-US">
                <a:solidFill>
                  <a:srgbClr val="FFFFFF"/>
                </a:solidFill>
              </a:rPr>
              <a:t>ASTHMA: EXAM</a:t>
            </a:r>
          </a:p>
        </p:txBody>
      </p:sp>
      <p:graphicFrame>
        <p:nvGraphicFramePr>
          <p:cNvPr id="5" name="Content Placeholder 2">
            <a:extLst>
              <a:ext uri="{FF2B5EF4-FFF2-40B4-BE49-F238E27FC236}">
                <a16:creationId xmlns:a16="http://schemas.microsoft.com/office/drawing/2014/main" id="{C17A2E31-4650-BD7D-03EA-2CB791227E8C}"/>
              </a:ext>
            </a:extLst>
          </p:cNvPr>
          <p:cNvGraphicFramePr>
            <a:graphicFrameLocks noGrp="1"/>
          </p:cNvGraphicFramePr>
          <p:nvPr>
            <p:ph idx="1"/>
            <p:extLst>
              <p:ext uri="{D42A27DB-BD31-4B8C-83A1-F6EECF244321}">
                <p14:modId xmlns:p14="http://schemas.microsoft.com/office/powerpoint/2010/main" val="2703446110"/>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26441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438268F8-1ECF-858D-F92A-0BE1FD518C8E}"/>
              </a:ext>
            </a:extLst>
          </p:cNvPr>
          <p:cNvSpPr>
            <a:spLocks noGrp="1"/>
          </p:cNvSpPr>
          <p:nvPr>
            <p:ph type="title"/>
          </p:nvPr>
        </p:nvSpPr>
        <p:spPr>
          <a:xfrm>
            <a:off x="838200" y="643467"/>
            <a:ext cx="2951205" cy="5571066"/>
          </a:xfrm>
        </p:spPr>
        <p:txBody>
          <a:bodyPr>
            <a:normAutofit/>
          </a:bodyPr>
          <a:lstStyle/>
          <a:p>
            <a:r>
              <a:rPr lang="en-US">
                <a:solidFill>
                  <a:srgbClr val="FFFFFF"/>
                </a:solidFill>
              </a:rPr>
              <a:t>ASTHMA: EXAM</a:t>
            </a:r>
          </a:p>
        </p:txBody>
      </p:sp>
      <p:graphicFrame>
        <p:nvGraphicFramePr>
          <p:cNvPr id="5" name="Content Placeholder 2">
            <a:extLst>
              <a:ext uri="{FF2B5EF4-FFF2-40B4-BE49-F238E27FC236}">
                <a16:creationId xmlns:a16="http://schemas.microsoft.com/office/drawing/2014/main" id="{93CBFF0C-7FD8-4B0A-B455-2D6E2F179BC5}"/>
              </a:ext>
            </a:extLst>
          </p:cNvPr>
          <p:cNvGraphicFramePr>
            <a:graphicFrameLocks noGrp="1"/>
          </p:cNvGraphicFramePr>
          <p:nvPr>
            <p:ph idx="1"/>
            <p:extLst>
              <p:ext uri="{D42A27DB-BD31-4B8C-83A1-F6EECF244321}">
                <p14:modId xmlns:p14="http://schemas.microsoft.com/office/powerpoint/2010/main" val="3304030553"/>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3126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F035133C-7A69-D5DC-2F5B-14486591CBB8}"/>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en-US" sz="6600" kern="1200">
                <a:solidFill>
                  <a:srgbClr val="FFFFFF"/>
                </a:solidFill>
                <a:latin typeface="+mj-lt"/>
                <a:ea typeface="+mj-ea"/>
                <a:cs typeface="+mj-cs"/>
              </a:rPr>
              <a:t>BLS INFANT CPR</a:t>
            </a:r>
          </a:p>
        </p:txBody>
      </p:sp>
      <p:sp>
        <p:nvSpPr>
          <p:cNvPr id="5" name="Text Placeholder 4">
            <a:extLst>
              <a:ext uri="{FF2B5EF4-FFF2-40B4-BE49-F238E27FC236}">
                <a16:creationId xmlns:a16="http://schemas.microsoft.com/office/drawing/2014/main" id="{668055B1-2AF3-9F1A-A22D-4F0776513F1D}"/>
              </a:ext>
            </a:extLst>
          </p:cNvPr>
          <p:cNvSpPr>
            <a:spLocks noGrp="1"/>
          </p:cNvSpPr>
          <p:nvPr>
            <p:ph type="body" idx="1"/>
          </p:nvPr>
        </p:nvSpPr>
        <p:spPr>
          <a:xfrm>
            <a:off x="1987499" y="4810308"/>
            <a:ext cx="9003022" cy="1076551"/>
          </a:xfrm>
        </p:spPr>
        <p:txBody>
          <a:bodyPr vert="horz" lIns="91440" tIns="45720" rIns="91440" bIns="45720" rtlCol="0">
            <a:normAutofit/>
          </a:bodyPr>
          <a:lstStyle/>
          <a:p>
            <a:r>
              <a:rPr lang="en-US" kern="1200">
                <a:solidFill>
                  <a:schemeClr val="tx1"/>
                </a:solidFill>
                <a:latin typeface="+mn-lt"/>
                <a:ea typeface="+mn-ea"/>
                <a:cs typeface="+mn-cs"/>
              </a:rPr>
              <a:t>0-12 MONTHS</a:t>
            </a:r>
          </a:p>
        </p:txBody>
      </p:sp>
    </p:spTree>
    <p:extLst>
      <p:ext uri="{BB962C8B-B14F-4D97-AF65-F5344CB8AC3E}">
        <p14:creationId xmlns:p14="http://schemas.microsoft.com/office/powerpoint/2010/main" val="15075088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686834" y="1153572"/>
            <a:ext cx="3200400" cy="4461163"/>
          </a:xfrm>
        </p:spPr>
        <p:txBody>
          <a:bodyPr>
            <a:normAutofit/>
          </a:bodyPr>
          <a:lstStyle/>
          <a:p>
            <a:r>
              <a:rPr lang="en-US">
                <a:solidFill>
                  <a:srgbClr val="FFFFFF"/>
                </a:solidFill>
              </a:rPr>
              <a:t>OEMS PROTOCOL 2.6P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4447308" y="591344"/>
            <a:ext cx="6906491" cy="5585619"/>
          </a:xfrm>
        </p:spPr>
        <p:txBody>
          <a:bodyPr anchor="ctr">
            <a:normAutofit/>
          </a:bodyPr>
          <a:lstStyle/>
          <a:p>
            <a:pPr marL="0" marR="0" lvl="0" indent="0">
              <a:spcBef>
                <a:spcPts val="0"/>
              </a:spcBef>
              <a:spcAft>
                <a:spcPts val="300"/>
              </a:spcAft>
              <a:buNone/>
            </a:pPr>
            <a:r>
              <a:rPr lang="en-US" sz="1800" b="1" u="sng">
                <a:effectLst/>
                <a:latin typeface="Calibri" panose="020F0502020204030204" pitchFamily="34" charset="0"/>
                <a:ea typeface="Calibri" panose="020F0502020204030204" pitchFamily="34" charset="0"/>
                <a:cs typeface="Arial" panose="020B0604020202020204" pitchFamily="34" charset="0"/>
              </a:rPr>
              <a:t>EMT </a:t>
            </a:r>
          </a:p>
          <a:p>
            <a:pPr marL="0" marR="0" lvl="0" indent="0">
              <a:spcBef>
                <a:spcPts val="0"/>
              </a:spcBef>
              <a:spcAft>
                <a:spcPts val="300"/>
              </a:spcAft>
              <a:buNone/>
            </a:pPr>
            <a:r>
              <a:rPr lang="en-US" sz="1800" b="1" u="sng">
                <a:effectLst/>
                <a:latin typeface="Calibri" panose="020F0502020204030204" pitchFamily="34" charset="0"/>
                <a:ea typeface="Calibri" panose="020F0502020204030204" pitchFamily="34" charset="0"/>
                <a:cs typeface="Arial" panose="020B0604020202020204" pitchFamily="34" charset="0"/>
              </a:rPr>
              <a:t>MILD DISTRESS</a:t>
            </a:r>
            <a:r>
              <a:rPr lang="en-US" sz="1800">
                <a:effectLst/>
                <a:latin typeface="Calibri" panose="020F0502020204030204" pitchFamily="34" charset="0"/>
                <a:ea typeface="Calibri" panose="020F0502020204030204" pitchFamily="34" charset="0"/>
                <a:cs typeface="Arial" panose="020B0604020202020204" pitchFamily="34" charset="0"/>
              </a:rPr>
              <a:t>:  The following may be considered if the patient has not taken the prescribed maximum dose of their own inhaler prior to the arrival of EMS and the inhaler is present: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Encourage and/or assist patient to self-administer their own prescribed inhaler medication if indicated or if not already 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If patient is unable to self-administer their prescribed inhaler, administer patient’s prescribed inhaler.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Reassess vital signs.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b="1" u="sng">
                <a:effectLst/>
                <a:latin typeface="Calibri" panose="020F0502020204030204" pitchFamily="34" charset="0"/>
                <a:ea typeface="Calibri" panose="020F0502020204030204" pitchFamily="34" charset="0"/>
                <a:cs typeface="Arial" panose="020B0604020202020204" pitchFamily="34" charset="0"/>
              </a:rPr>
              <a:t>SEVERE DISTRESS</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If properly trained and authorized, use 6.1 BLS Bronchodilators Adult and Pediatric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If patient is over 6 months age and under 25kg, administer  </a:t>
            </a:r>
            <a:r>
              <a:rPr lang="en-US" sz="1800" b="1" u="sng">
                <a:effectLst/>
                <a:latin typeface="Calibri" panose="020F0502020204030204" pitchFamily="34" charset="0"/>
                <a:ea typeface="Calibri" panose="020F0502020204030204" pitchFamily="34" charset="0"/>
                <a:cs typeface="Arial" panose="020B0604020202020204" pitchFamily="34" charset="0"/>
              </a:rPr>
              <a:t>epinephrine </a:t>
            </a:r>
            <a:r>
              <a:rPr lang="en-US" sz="1800">
                <a:effectLst/>
                <a:latin typeface="Calibri" panose="020F0502020204030204" pitchFamily="34" charset="0"/>
                <a:ea typeface="Calibri" panose="020F0502020204030204" pitchFamily="34" charset="0"/>
                <a:cs typeface="Arial" panose="020B0604020202020204" pitchFamily="34" charset="0"/>
              </a:rPr>
              <a:t>0.15mg via auto-injector or IM</a:t>
            </a:r>
            <a:r>
              <a:rPr lang="en-US" sz="1800" b="1">
                <a:effectLst/>
                <a:latin typeface="Calibri" panose="020F0502020204030204" pitchFamily="34" charset="0"/>
                <a:ea typeface="Calibri" panose="020F0502020204030204" pitchFamily="34" charset="0"/>
                <a:cs typeface="Arial" panose="020B0604020202020204" pitchFamily="34" charset="0"/>
              </a:rPr>
              <a:t>.</a:t>
            </a:r>
            <a:r>
              <a:rPr lang="en-US" sz="1800">
                <a:effectLst/>
                <a:latin typeface="Calibri" panose="020F0502020204030204" pitchFamily="34" charset="0"/>
                <a:ea typeface="Calibri" panose="020F0502020204030204" pitchFamily="34" charset="0"/>
                <a:cs typeface="Arial" panose="020B0604020202020204" pitchFamily="34" charset="0"/>
              </a:rPr>
              <a:t>  If body weight is over 25 kg, administer </a:t>
            </a:r>
            <a:r>
              <a:rPr lang="en-US" sz="1800" b="1" u="sng">
                <a:effectLst/>
                <a:latin typeface="Calibri" panose="020F0502020204030204" pitchFamily="34" charset="0"/>
                <a:ea typeface="Calibri" panose="020F0502020204030204" pitchFamily="34" charset="0"/>
                <a:cs typeface="Arial" panose="020B0604020202020204" pitchFamily="34" charset="0"/>
              </a:rPr>
              <a:t>epinephrine</a:t>
            </a:r>
            <a:r>
              <a:rPr lang="en-US" sz="1800">
                <a:effectLst/>
                <a:latin typeface="Calibri" panose="020F0502020204030204" pitchFamily="34" charset="0"/>
                <a:ea typeface="Calibri" panose="020F0502020204030204" pitchFamily="34" charset="0"/>
                <a:cs typeface="Arial" panose="020B0604020202020204" pitchFamily="34" charset="0"/>
              </a:rPr>
              <a:t> 0.3mg via auto-injector or IM. When administering IM, EMTs may do so in accordance with Protocol </a:t>
            </a:r>
            <a:r>
              <a:rPr lang="en-US" sz="1800" u="sng">
                <a:effectLst/>
                <a:latin typeface="Calibri" panose="020F0502020204030204" pitchFamily="34" charset="0"/>
                <a:ea typeface="Calibri" panose="020F0502020204030204" pitchFamily="34" charset="0"/>
                <a:cs typeface="Arial" panose="020B0604020202020204" pitchFamily="34" charset="0"/>
              </a:rPr>
              <a:t>6.6 Check and Inject Epinephrine by EMT-Basics</a:t>
            </a:r>
            <a:r>
              <a:rPr lang="en-US" sz="1800">
                <a:effectLst/>
                <a:latin typeface="Calibri" panose="020F0502020204030204" pitchFamily="34" charset="0"/>
                <a:ea typeface="Calibri" panose="020F0502020204030204" pitchFamily="34" charset="0"/>
                <a:cs typeface="Arial" panose="020B0604020202020204" pitchFamily="34" charset="0"/>
              </a:rPr>
              <a:t>.</a:t>
            </a:r>
            <a:r>
              <a:rPr lang="en-US" sz="1800" u="sng">
                <a:effectLst/>
                <a:latin typeface="Calibri" panose="020F0502020204030204" pitchFamily="34"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a:p>
        </p:txBody>
      </p:sp>
    </p:spTree>
    <p:extLst>
      <p:ext uri="{BB962C8B-B14F-4D97-AF65-F5344CB8AC3E}">
        <p14:creationId xmlns:p14="http://schemas.microsoft.com/office/powerpoint/2010/main" val="1926030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686834" y="1153572"/>
            <a:ext cx="3200400" cy="4461163"/>
          </a:xfrm>
        </p:spPr>
        <p:txBody>
          <a:bodyPr>
            <a:normAutofit/>
          </a:bodyPr>
          <a:lstStyle/>
          <a:p>
            <a:r>
              <a:rPr lang="en-US">
                <a:solidFill>
                  <a:srgbClr val="FFFFFF"/>
                </a:solidFill>
              </a:rPr>
              <a:t>OEMS PROTOCOL 2.6P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4447308" y="591344"/>
            <a:ext cx="6906491" cy="5585619"/>
          </a:xfrm>
        </p:spPr>
        <p:txBody>
          <a:bodyPr anchor="ctr">
            <a:normAutofit/>
          </a:bodyPr>
          <a:lstStyle/>
          <a:p>
            <a:pPr marL="0" indent="0">
              <a:buNone/>
            </a:pPr>
            <a:r>
              <a:rPr lang="en-US" sz="2200" dirty="0"/>
              <a:t>EMT</a:t>
            </a:r>
          </a:p>
          <a:p>
            <a:pPr marL="0" marR="0" indent="0">
              <a:spcBef>
                <a:spcPts val="0"/>
              </a:spcBef>
              <a:spcAft>
                <a:spcPts val="300"/>
              </a:spcAft>
              <a:buNone/>
            </a:pPr>
            <a:r>
              <a:rPr lang="en-US" sz="2200" b="1" dirty="0">
                <a:effectLst/>
                <a:latin typeface="Calibri" panose="020F0502020204030204" pitchFamily="34" charset="0"/>
                <a:ea typeface="Calibri" panose="020F0502020204030204" pitchFamily="34" charset="0"/>
                <a:cs typeface="Arial" panose="020B0604020202020204" pitchFamily="34" charset="0"/>
              </a:rPr>
              <a:t>MEDICAL CONTROL MAY ORDER: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Arial" panose="020B0604020202020204" pitchFamily="34" charset="0"/>
              </a:rPr>
              <a:t>Additional doses of above medications if prescribed to patient or authorized and if maximum dose has not been administered.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Arial" panose="020B0604020202020204" pitchFamily="34" charset="0"/>
              </a:rPr>
              <a:t>Criteria for Epinephrine administration: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Arial" panose="020B0604020202020204" pitchFamily="34" charset="0"/>
              </a:rPr>
              <a:t>age greater than or equal to 6 months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Arial" panose="020B0604020202020204" pitchFamily="34" charset="0"/>
              </a:rPr>
              <a:t>known history of asthma or reactive airway disease or bronchospasm or bronchodilators prescribed    </a:t>
            </a:r>
            <a:r>
              <a:rPr lang="en-US" sz="2200" b="1" dirty="0">
                <a:effectLst/>
                <a:latin typeface="Calibri" panose="020F0502020204030204" pitchFamily="34" charset="0"/>
                <a:ea typeface="Calibri" panose="020F0502020204030204" pitchFamily="34" charset="0"/>
                <a:cs typeface="Arial" panose="020B0604020202020204" pitchFamily="34" charset="0"/>
              </a:rPr>
              <a:t>AND</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Arial" panose="020B0604020202020204" pitchFamily="34" charset="0"/>
              </a:rPr>
              <a:t>patient in respiratory arrest or approaching respiratory arrest (requiring BVM)-include diminished or absent breath sounds    </a:t>
            </a:r>
            <a:r>
              <a:rPr lang="en-US" sz="2200" b="1" dirty="0">
                <a:effectLst/>
                <a:latin typeface="Calibri" panose="020F0502020204030204" pitchFamily="34" charset="0"/>
                <a:ea typeface="Calibri" panose="020F0502020204030204" pitchFamily="34" charset="0"/>
                <a:cs typeface="Arial" panose="020B0604020202020204" pitchFamily="34" charset="0"/>
              </a:rPr>
              <a:t>AND</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b="1" dirty="0">
                <a:effectLst/>
                <a:latin typeface="Calibri" panose="020F0502020204030204" pitchFamily="34" charset="0"/>
                <a:ea typeface="Times New Roman" panose="02020603050405020304" pitchFamily="18" charset="0"/>
                <a:cs typeface="Arial" panose="020B0604020202020204" pitchFamily="34" charset="0"/>
              </a:rPr>
              <a:t>oxygen saturation less than 91% despite supplemental oxygen or unmeasurable.  </a:t>
            </a:r>
          </a:p>
          <a:p>
            <a:pPr marL="342900" marR="0" lvl="0" indent="-342900">
              <a:spcBef>
                <a:spcPts val="0"/>
              </a:spcBef>
              <a:spcAft>
                <a:spcPts val="300"/>
              </a:spcAft>
              <a:buFont typeface="Arial" panose="020B0604020202020204" pitchFamily="34" charset="0"/>
              <a:buChar char="*"/>
            </a:pPr>
            <a:endParaRPr lang="en-US" sz="2200" b="1" dirty="0">
              <a:latin typeface="Calibri" panose="020F0502020204030204" pitchFamily="34" charset="0"/>
              <a:ea typeface="Times New Roman" panose="02020603050405020304" pitchFamily="18" charset="0"/>
              <a:cs typeface="Arial" panose="020B0604020202020204" pitchFamily="34" charset="0"/>
            </a:endParaRPr>
          </a:p>
          <a:p>
            <a:pPr marL="0" marR="0" lvl="0" indent="0">
              <a:spcBef>
                <a:spcPts val="0"/>
              </a:spcBef>
              <a:spcAft>
                <a:spcPts val="300"/>
              </a:spcAft>
              <a:buNone/>
            </a:pPr>
            <a:r>
              <a:rPr lang="en-US" sz="22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TAKE AWAY: UTILIZE MEDICAL CONTROL!</a:t>
            </a:r>
            <a:endParaRPr lang="en-US" sz="22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sz="2200" dirty="0"/>
          </a:p>
        </p:txBody>
      </p:sp>
    </p:spTree>
    <p:extLst>
      <p:ext uri="{BB962C8B-B14F-4D97-AF65-F5344CB8AC3E}">
        <p14:creationId xmlns:p14="http://schemas.microsoft.com/office/powerpoint/2010/main" val="17768245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686834" y="1153572"/>
            <a:ext cx="3200400" cy="4461163"/>
          </a:xfrm>
        </p:spPr>
        <p:txBody>
          <a:bodyPr>
            <a:normAutofit/>
          </a:bodyPr>
          <a:lstStyle/>
          <a:p>
            <a:r>
              <a:rPr lang="en-US">
                <a:solidFill>
                  <a:srgbClr val="FFFFFF"/>
                </a:solidFill>
              </a:rPr>
              <a:t>OEMS PROTOCOL 2.6P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4447308" y="591344"/>
            <a:ext cx="6906491" cy="5585619"/>
          </a:xfrm>
        </p:spPr>
        <p:txBody>
          <a:bodyPr anchor="ctr">
            <a:normAutofit/>
          </a:bodyPr>
          <a:lstStyle/>
          <a:p>
            <a:pPr marL="0" marR="0" indent="0">
              <a:spcBef>
                <a:spcPts val="1000"/>
              </a:spcBef>
              <a:spcAft>
                <a:spcPts val="0"/>
              </a:spcAft>
              <a:buNone/>
            </a:pPr>
            <a:r>
              <a:rPr lang="en-US" sz="1800" b="1">
                <a:effectLst/>
                <a:latin typeface="Calibri" panose="020F0502020204030204" pitchFamily="34" charset="0"/>
                <a:ea typeface="Times New Roman" panose="02020603050405020304" pitchFamily="18" charset="0"/>
                <a:cs typeface="Times New Roman" panose="02020603050405020304" pitchFamily="18" charset="0"/>
              </a:rPr>
              <a:t>ADVANCED EMT STANDING ORDERS</a:t>
            </a: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If the condition is not improving with administration of supplemental oxygen, consider the following: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b="1" u="sng">
                <a:effectLst/>
                <a:latin typeface="Calibri" panose="020F0502020204030204" pitchFamily="34" charset="0"/>
                <a:ea typeface="Calibri" panose="020F0502020204030204" pitchFamily="34" charset="0"/>
                <a:cs typeface="Arial" panose="020B0604020202020204" pitchFamily="34" charset="0"/>
              </a:rPr>
              <a:t>Albuterol sulfate</a:t>
            </a:r>
            <a:r>
              <a:rPr lang="en-US" sz="1800">
                <a:effectLst/>
                <a:latin typeface="Calibri" panose="020F0502020204030204" pitchFamily="34" charset="0"/>
                <a:ea typeface="Arial Unicode MS" panose="020B0604020202020204" pitchFamily="34" charset="-128"/>
                <a:cs typeface="Arial Unicode MS" panose="020B0604020202020204" pitchFamily="34" charset="-128"/>
              </a:rPr>
              <a:t> </a:t>
            </a:r>
            <a:r>
              <a:rPr lang="en-US" sz="1800">
                <a:effectLst/>
                <a:latin typeface="Calibri" panose="020F0502020204030204" pitchFamily="34" charset="0"/>
                <a:ea typeface="Calibri" panose="020F0502020204030204" pitchFamily="34" charset="0"/>
                <a:cs typeface="Arial" panose="020B0604020202020204" pitchFamily="34" charset="0"/>
              </a:rPr>
              <a:t>1.25 mg with </a:t>
            </a:r>
            <a:r>
              <a:rPr lang="en-US" sz="1800" b="1" u="sng">
                <a:effectLst/>
                <a:latin typeface="Calibri" panose="020F0502020204030204" pitchFamily="34" charset="0"/>
                <a:ea typeface="Calibri" panose="020F0502020204030204" pitchFamily="34" charset="0"/>
                <a:cs typeface="Arial" panose="020B0604020202020204" pitchFamily="34" charset="0"/>
              </a:rPr>
              <a:t>ipratropium bromide</a:t>
            </a:r>
            <a:r>
              <a:rPr lang="en-US" sz="1800">
                <a:effectLst/>
                <a:latin typeface="Calibri" panose="020F0502020204030204" pitchFamily="34" charset="0"/>
                <a:ea typeface="Calibri" panose="020F0502020204030204" pitchFamily="34" charset="0"/>
                <a:cs typeface="Arial" panose="020B0604020202020204" pitchFamily="34" charset="0"/>
              </a:rPr>
              <a:t>, 250 mcg via nebulizer if less than 2 years of 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b="1" u="sng">
                <a:effectLst/>
                <a:latin typeface="Calibri" panose="020F0502020204030204" pitchFamily="34" charset="0"/>
                <a:ea typeface="Calibri" panose="020F0502020204030204" pitchFamily="34" charset="0"/>
                <a:cs typeface="Arial" panose="020B0604020202020204" pitchFamily="34" charset="0"/>
              </a:rPr>
              <a:t>Albuterol sulfate</a:t>
            </a:r>
            <a:r>
              <a:rPr lang="en-US" sz="1800">
                <a:effectLst/>
                <a:latin typeface="Calibri" panose="020F0502020204030204" pitchFamily="34" charset="0"/>
                <a:ea typeface="Calibri" panose="020F0502020204030204" pitchFamily="34" charset="0"/>
                <a:cs typeface="Arial" panose="020B0604020202020204" pitchFamily="34" charset="0"/>
              </a:rPr>
              <a:t> 2.5-3 mg with </a:t>
            </a:r>
            <a:r>
              <a:rPr lang="en-US" sz="1800" b="1" u="sng">
                <a:effectLst/>
                <a:latin typeface="Calibri" panose="020F0502020204030204" pitchFamily="34" charset="0"/>
                <a:ea typeface="Calibri" panose="020F0502020204030204" pitchFamily="34" charset="0"/>
                <a:cs typeface="Arial" panose="020B0604020202020204" pitchFamily="34" charset="0"/>
              </a:rPr>
              <a:t>ipratropium bromide</a:t>
            </a:r>
            <a:r>
              <a:rPr lang="en-US" sz="1800">
                <a:effectLst/>
                <a:latin typeface="Calibri" panose="020F0502020204030204" pitchFamily="34" charset="0"/>
                <a:ea typeface="Calibri" panose="020F0502020204030204" pitchFamily="34" charset="0"/>
                <a:cs typeface="Arial" panose="020B0604020202020204" pitchFamily="34" charset="0"/>
              </a:rPr>
              <a:t>, 500 mcg via nebulizer if age 2 years or greater.</a:t>
            </a:r>
            <a:r>
              <a:rPr lang="en-US" sz="1800">
                <a:effectLst/>
                <a:latin typeface="Calibri" panose="020F0502020204030204" pitchFamily="34" charset="0"/>
                <a:ea typeface="Arial Unicode MS" panose="020B0604020202020204" pitchFamily="34" charset="-128"/>
                <a:cs typeface="Arial Unicode MS" panose="020B0604020202020204" pitchFamily="34" charset="-128"/>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A second dose of </a:t>
            </a:r>
            <a:r>
              <a:rPr lang="en-US" sz="1800" b="1" u="sng">
                <a:effectLst/>
                <a:latin typeface="Calibri" panose="020F0502020204030204" pitchFamily="34" charset="0"/>
                <a:ea typeface="Calibri" panose="020F0502020204030204" pitchFamily="34" charset="0"/>
                <a:cs typeface="Arial" panose="020B0604020202020204" pitchFamily="34" charset="0"/>
              </a:rPr>
              <a:t>albuterol</a:t>
            </a:r>
            <a:r>
              <a:rPr lang="en-US" sz="1800">
                <a:effectLst/>
                <a:latin typeface="Calibri" panose="020F0502020204030204" pitchFamily="34" charset="0"/>
                <a:ea typeface="Calibri" panose="020F0502020204030204" pitchFamily="34" charset="0"/>
                <a:cs typeface="Arial" panose="020B0604020202020204" pitchFamily="34" charset="0"/>
              </a:rPr>
              <a:t>, with or without </a:t>
            </a:r>
            <a:r>
              <a:rPr lang="en-US" sz="1800" b="1" u="sng">
                <a:effectLst/>
                <a:latin typeface="Calibri" panose="020F0502020204030204" pitchFamily="34" charset="0"/>
                <a:ea typeface="Calibri" panose="020F0502020204030204" pitchFamily="34" charset="0"/>
                <a:cs typeface="Arial" panose="020B0604020202020204" pitchFamily="34" charset="0"/>
              </a:rPr>
              <a:t>ipratropium bromide</a:t>
            </a:r>
            <a:r>
              <a:rPr lang="en-US" sz="1800">
                <a:effectLst/>
                <a:latin typeface="Calibri" panose="020F0502020204030204" pitchFamily="34" charset="0"/>
                <a:ea typeface="Calibri" panose="020F0502020204030204" pitchFamily="34" charset="0"/>
                <a:cs typeface="Arial" panose="020B0604020202020204" pitchFamily="34" charset="0"/>
              </a:rPr>
              <a:t>, may be administered as necessary.</a:t>
            </a:r>
            <a:r>
              <a:rPr lang="en-US" sz="1800">
                <a:effectLst/>
                <a:latin typeface="Calibri" panose="020F0502020204030204" pitchFamily="34" charset="0"/>
                <a:ea typeface="Arial Unicode MS" panose="020B0604020202020204" pitchFamily="34" charset="-128"/>
                <a:cs typeface="Arial Unicode MS" panose="020B0604020202020204" pitchFamily="34" charset="-128"/>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300"/>
              </a:spcAft>
              <a:buNone/>
            </a:pPr>
            <a:r>
              <a:rPr lang="en-US" sz="1800" b="1">
                <a:effectLst/>
                <a:latin typeface="Calibri" panose="020F0502020204030204" pitchFamily="34" charset="0"/>
                <a:ea typeface="Calibri" panose="020F0502020204030204" pitchFamily="34" charset="0"/>
                <a:cs typeface="Arial" panose="020B0604020202020204" pitchFamily="34" charset="0"/>
              </a:rPr>
              <a:t>Note:</a:t>
            </a:r>
            <a:r>
              <a:rPr lang="en-US" sz="1800">
                <a:effectLst/>
                <a:latin typeface="Calibri" panose="020F0502020204030204" pitchFamily="34" charset="0"/>
                <a:ea typeface="Calibri" panose="020F0502020204030204" pitchFamily="34" charset="0"/>
                <a:cs typeface="Arial" panose="020B0604020202020204" pitchFamily="34" charset="0"/>
              </a:rPr>
              <a:t> a multi-dose inhaler may be used to give albuterol or ipratropium (instead of nebulizer) if infection control is an issue (e.g., influenza-like-illness).</a:t>
            </a:r>
          </a:p>
          <a:p>
            <a:pPr marL="0" marR="0" lvl="0" indent="0">
              <a:spcBef>
                <a:spcPts val="0"/>
              </a:spcBef>
              <a:spcAft>
                <a:spcPts val="300"/>
              </a:spcAft>
              <a:buNone/>
            </a:pPr>
            <a:r>
              <a:rPr lang="en-US" sz="1800" b="1" u="sng">
                <a:effectLst/>
                <a:latin typeface="Calibri" panose="020F0502020204030204" pitchFamily="34" charset="0"/>
                <a:ea typeface="Calibri" panose="020F0502020204030204" pitchFamily="34" charset="0"/>
                <a:cs typeface="Arial" panose="020B0604020202020204" pitchFamily="34" charset="0"/>
              </a:rPr>
              <a:t>SEVERE DISTRESS</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3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If patient is over 6 months age and under 25kg, administer  </a:t>
            </a:r>
            <a:r>
              <a:rPr lang="en-US" sz="1800" b="1" u="sng">
                <a:effectLst/>
                <a:latin typeface="Calibri" panose="020F0502020204030204" pitchFamily="34" charset="0"/>
                <a:ea typeface="Calibri" panose="020F0502020204030204" pitchFamily="34" charset="0"/>
                <a:cs typeface="Arial" panose="020B0604020202020204" pitchFamily="34" charset="0"/>
              </a:rPr>
              <a:t>epinephrine </a:t>
            </a:r>
            <a:r>
              <a:rPr lang="en-US" sz="1800">
                <a:effectLst/>
                <a:latin typeface="Calibri" panose="020F0502020204030204" pitchFamily="34" charset="0"/>
                <a:ea typeface="Calibri" panose="020F0502020204030204" pitchFamily="34" charset="0"/>
                <a:cs typeface="Arial" panose="020B0604020202020204" pitchFamily="34" charset="0"/>
              </a:rPr>
              <a:t>0.15mg via auto-injector or IM</a:t>
            </a:r>
            <a:r>
              <a:rPr lang="en-US" sz="1800" b="1">
                <a:effectLst/>
                <a:latin typeface="Calibri" panose="020F0502020204030204" pitchFamily="34" charset="0"/>
                <a:ea typeface="Calibri" panose="020F0502020204030204" pitchFamily="34" charset="0"/>
                <a:cs typeface="Arial" panose="020B0604020202020204" pitchFamily="34" charset="0"/>
              </a:rPr>
              <a:t>.</a:t>
            </a:r>
            <a:r>
              <a:rPr lang="en-US" sz="1800">
                <a:effectLst/>
                <a:latin typeface="Calibri" panose="020F0502020204030204" pitchFamily="34" charset="0"/>
                <a:ea typeface="Calibri" panose="020F0502020204030204" pitchFamily="34" charset="0"/>
                <a:cs typeface="Arial" panose="020B0604020202020204" pitchFamily="34" charset="0"/>
              </a:rPr>
              <a:t>  If body weight is over 25 kg, administer </a:t>
            </a:r>
            <a:r>
              <a:rPr lang="en-US" sz="1800" b="1" u="sng">
                <a:effectLst/>
                <a:latin typeface="Calibri" panose="020F0502020204030204" pitchFamily="34" charset="0"/>
                <a:ea typeface="Calibri" panose="020F0502020204030204" pitchFamily="34" charset="0"/>
                <a:cs typeface="Arial" panose="020B0604020202020204" pitchFamily="34" charset="0"/>
              </a:rPr>
              <a:t>epinephrine</a:t>
            </a:r>
            <a:r>
              <a:rPr lang="en-US" sz="1800">
                <a:effectLst/>
                <a:latin typeface="Calibri" panose="020F0502020204030204" pitchFamily="34" charset="0"/>
                <a:ea typeface="Calibri" panose="020F0502020204030204" pitchFamily="34" charset="0"/>
                <a:cs typeface="Arial" panose="020B0604020202020204" pitchFamily="34" charset="0"/>
              </a:rPr>
              <a:t> 0.3mg via auto-injector or IM.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b="1">
                <a:effectLst/>
                <a:latin typeface="Calibri" panose="020F0502020204030204" pitchFamily="34" charset="0"/>
                <a:ea typeface="Calibri" panose="020F0502020204030204" pitchFamily="34" charset="0"/>
                <a:cs typeface="Arial" panose="020B0604020202020204" pitchFamily="34" charset="0"/>
              </a:rPr>
              <a:t>Contact Medical Control if second dose is required after 5 minutes.</a:t>
            </a:r>
            <a:r>
              <a:rPr lang="en-US" sz="180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a:p>
        </p:txBody>
      </p:sp>
    </p:spTree>
    <p:extLst>
      <p:ext uri="{BB962C8B-B14F-4D97-AF65-F5344CB8AC3E}">
        <p14:creationId xmlns:p14="http://schemas.microsoft.com/office/powerpoint/2010/main" val="28435052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686834" y="1153572"/>
            <a:ext cx="3200400" cy="4461163"/>
          </a:xfrm>
        </p:spPr>
        <p:txBody>
          <a:bodyPr>
            <a:normAutofit/>
          </a:bodyPr>
          <a:lstStyle/>
          <a:p>
            <a:r>
              <a:rPr lang="en-US">
                <a:solidFill>
                  <a:srgbClr val="FFFFFF"/>
                </a:solidFill>
              </a:rPr>
              <a:t>OEMS PROTOCOL 2.6P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4447308" y="591344"/>
            <a:ext cx="6906491" cy="5585619"/>
          </a:xfrm>
        </p:spPr>
        <p:txBody>
          <a:bodyPr anchor="ctr">
            <a:normAutofit/>
          </a:bodyPr>
          <a:lstStyle/>
          <a:p>
            <a:pPr marL="0" marR="0">
              <a:spcBef>
                <a:spcPts val="1000"/>
              </a:spcBef>
              <a:spcAft>
                <a:spcPts val="0"/>
              </a:spcAft>
            </a:pPr>
            <a:r>
              <a:rPr lang="en-US" b="1" u="sng">
                <a:effectLst/>
                <a:latin typeface="Calibri" panose="020F0502020204030204" pitchFamily="34" charset="0"/>
                <a:ea typeface="Times New Roman" panose="02020603050405020304" pitchFamily="18" charset="0"/>
                <a:cs typeface="Times New Roman" panose="02020603050405020304" pitchFamily="18" charset="0"/>
              </a:rPr>
              <a:t>PARAMEDIC STANDING ORDERS</a:t>
            </a: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a:effectLst/>
                <a:latin typeface="Calibri" panose="020F0502020204030204" pitchFamily="34" charset="0"/>
                <a:ea typeface="Calibri" panose="020F0502020204030204" pitchFamily="34" charset="0"/>
                <a:cs typeface="Arial" panose="020B0604020202020204" pitchFamily="34" charset="0"/>
              </a:rPr>
              <a:t>For a child age 2 years old or more who has a known diagnosis of asthma, consider:  </a:t>
            </a:r>
            <a:r>
              <a:rPr lang="en-US" b="1" u="sng">
                <a:effectLst/>
                <a:latin typeface="Calibri" panose="020F0502020204030204" pitchFamily="34" charset="0"/>
                <a:ea typeface="Calibri" panose="020F0502020204030204" pitchFamily="34" charset="0"/>
                <a:cs typeface="Arial" panose="020B0604020202020204" pitchFamily="34" charset="0"/>
              </a:rPr>
              <a:t>hydrocortisone </a:t>
            </a:r>
            <a:r>
              <a:rPr lang="en-US">
                <a:effectLst/>
                <a:latin typeface="Calibri" panose="020F0502020204030204" pitchFamily="34" charset="0"/>
                <a:ea typeface="Calibri" panose="020F0502020204030204" pitchFamily="34" charset="0"/>
                <a:cs typeface="Arial" panose="020B0604020202020204" pitchFamily="34" charset="0"/>
              </a:rPr>
              <a:t>2 mg/kg to max. 100 mg IV/IO/IM; or  </a:t>
            </a:r>
            <a:r>
              <a:rPr lang="en-US" b="1" u="sng">
                <a:effectLst/>
                <a:latin typeface="Calibri" panose="020F0502020204030204" pitchFamily="34" charset="0"/>
                <a:ea typeface="Calibri" panose="020F0502020204030204" pitchFamily="34" charset="0"/>
                <a:cs typeface="Arial" panose="020B0604020202020204" pitchFamily="34" charset="0"/>
              </a:rPr>
              <a:t>methylprednisolone</a:t>
            </a:r>
            <a:r>
              <a:rPr lang="en-US">
                <a:effectLst/>
                <a:latin typeface="Calibri" panose="020F0502020204030204" pitchFamily="34" charset="0"/>
                <a:ea typeface="Calibri" panose="020F0502020204030204" pitchFamily="34" charset="0"/>
                <a:cs typeface="Arial" panose="020B0604020202020204" pitchFamily="34" charset="0"/>
              </a:rPr>
              <a:t> 2 mg/kg to max. 125 mg IV/IO/IM.</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Font typeface="Arial" panose="020B0604020202020204" pitchFamily="34" charset="0"/>
              <a:buChar char="*"/>
            </a:pPr>
            <a:r>
              <a:rPr lang="en-US">
                <a:effectLst/>
                <a:latin typeface="Calibri" panose="020F0502020204030204" pitchFamily="34" charset="0"/>
                <a:ea typeface="Calibri" panose="020F0502020204030204" pitchFamily="34" charset="0"/>
                <a:cs typeface="Arial" panose="020B0604020202020204" pitchFamily="34" charset="0"/>
              </a:rPr>
              <a:t>Consider</a:t>
            </a:r>
            <a:r>
              <a:rPr lang="en-US" b="1">
                <a:effectLst/>
                <a:latin typeface="Calibri" panose="020F0502020204030204" pitchFamily="34" charset="0"/>
                <a:ea typeface="Calibri" panose="020F0502020204030204" pitchFamily="34" charset="0"/>
                <a:cs typeface="Arial" panose="020B0604020202020204" pitchFamily="34" charset="0"/>
              </a:rPr>
              <a:t> </a:t>
            </a:r>
            <a:r>
              <a:rPr lang="en-US" b="1" u="sng">
                <a:effectLst/>
                <a:latin typeface="Calibri" panose="020F0502020204030204" pitchFamily="34" charset="0"/>
                <a:ea typeface="Calibri" panose="020F0502020204030204" pitchFamily="34" charset="0"/>
                <a:cs typeface="Arial" panose="020B0604020202020204" pitchFamily="34" charset="0"/>
              </a:rPr>
              <a:t>magnesium sulfate</a:t>
            </a:r>
            <a:r>
              <a:rPr lang="en-US" b="1">
                <a:effectLst/>
                <a:latin typeface="Calibri" panose="020F0502020204030204" pitchFamily="34" charset="0"/>
                <a:ea typeface="Calibri" panose="020F0502020204030204" pitchFamily="34" charset="0"/>
                <a:cs typeface="Arial" panose="020B0604020202020204" pitchFamily="34" charset="0"/>
              </a:rPr>
              <a:t> </a:t>
            </a:r>
            <a:r>
              <a:rPr lang="en-US">
                <a:effectLst/>
                <a:latin typeface="Calibri" panose="020F0502020204030204" pitchFamily="34" charset="0"/>
                <a:ea typeface="Calibri" panose="020F0502020204030204" pitchFamily="34" charset="0"/>
                <a:cs typeface="Arial" panose="020B0604020202020204" pitchFamily="34" charset="0"/>
              </a:rPr>
              <a:t>25 mg/kg IV/IO over 10 min. (maximum dose 2 grams).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000"/>
              </a:spcBef>
              <a:spcAft>
                <a:spcPts val="0"/>
              </a:spcAft>
            </a:pPr>
            <a:r>
              <a:rPr lang="en-US" b="1" u="sng">
                <a:effectLst/>
                <a:latin typeface="Calibri" panose="020F0502020204030204" pitchFamily="34" charset="0"/>
                <a:ea typeface="Times New Roman" panose="02020603050405020304" pitchFamily="18" charset="0"/>
                <a:cs typeface="Times New Roman" panose="02020603050405020304" pitchFamily="18" charset="0"/>
              </a:rPr>
              <a:t>MEDICAL CONTROL MAY ORDER</a:t>
            </a:r>
            <a:endParaRPr lang="en-US" b="1">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a:effectLst/>
                <a:latin typeface="Calibri" panose="020F0502020204030204" pitchFamily="34" charset="0"/>
                <a:ea typeface="Calibri" panose="020F0502020204030204" pitchFamily="34" charset="0"/>
                <a:cs typeface="Arial" panose="020B0604020202020204" pitchFamily="34" charset="0"/>
              </a:rPr>
              <a:t>Additional doses of above medications.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8369278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686834" y="1153572"/>
            <a:ext cx="3200400" cy="4461163"/>
          </a:xfrm>
        </p:spPr>
        <p:txBody>
          <a:bodyPr>
            <a:normAutofit/>
          </a:bodyPr>
          <a:lstStyle/>
          <a:p>
            <a:r>
              <a:rPr lang="en-US">
                <a:solidFill>
                  <a:srgbClr val="FFFFFF"/>
                </a:solidFill>
              </a:rPr>
              <a:t>OEMS PROTOCOL 2.6P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Arial" panose="020B0604020202020204" pitchFamily="34" charset="0"/>
              </a:rPr>
              <a:t>RED FLAG:</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b="1">
                <a:effectLst/>
                <a:latin typeface="Calibri" panose="020F0502020204030204" pitchFamily="34" charset="0"/>
                <a:ea typeface="Calibri" panose="020F0502020204030204" pitchFamily="34" charset="0"/>
                <a:cs typeface="Arial" panose="020B0604020202020204" pitchFamily="34" charset="0"/>
              </a:rPr>
              <a:t>CAUTION</a:t>
            </a:r>
            <a:r>
              <a:rPr lang="en-US" sz="1800">
                <a:effectLst/>
                <a:latin typeface="Calibri" panose="020F0502020204030204" pitchFamily="34" charset="0"/>
                <a:ea typeface="Calibri" panose="020F0502020204030204" pitchFamily="34" charset="0"/>
                <a:cs typeface="Arial" panose="020B0604020202020204" pitchFamily="34" charset="0"/>
              </a:rPr>
              <a:t>: Epinephrine for anaphylaxis must be administered by Auto-Injector or IM if trained and authorized to do so in accordance with Medical Director Option Protocol </a:t>
            </a:r>
            <a:r>
              <a:rPr lang="en-US" sz="1800" u="sng">
                <a:effectLst/>
                <a:latin typeface="Calibri" panose="020F0502020204030204" pitchFamily="34" charset="0"/>
                <a:ea typeface="Calibri" panose="020F0502020204030204" pitchFamily="34" charset="0"/>
                <a:cs typeface="Arial" panose="020B0604020202020204" pitchFamily="34" charset="0"/>
              </a:rPr>
              <a:t>6.5 Check and Inject Epinephrine by EMT-Basics</a:t>
            </a:r>
            <a:r>
              <a:rPr lang="en-US" sz="1800">
                <a:effectLst/>
                <a:latin typeface="Calibri" panose="020F0502020204030204" pitchFamily="34" charset="0"/>
                <a:ea typeface="Calibri" panose="020F0502020204030204" pitchFamily="34" charset="0"/>
                <a:cs typeface="Arial" panose="020B0604020202020204" pitchFamily="34"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b="1">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Red Flag:</a:t>
            </a:r>
            <a:r>
              <a:rPr lang="en-US" sz="1800">
                <a:effectLst/>
                <a:latin typeface="Calibri" panose="020F0502020204030204" pitchFamily="34" charset="0"/>
                <a:ea typeface="Calibri" panose="020F0502020204030204" pitchFamily="34" charset="0"/>
                <a:cs typeface="Calibri" panose="020F0502020204030204" pitchFamily="34" charset="0"/>
              </a:rPr>
              <a:t> For patients under 12 years old, the airway is in most cases best managed with a BVM or SGA. In some cases, intubation may be preferred. This is at the discretion of the treating paramedic.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Arial" panose="020B0604020202020204" pitchFamily="34" charset="0"/>
              </a:rPr>
              <a:t>Mild distress </a:t>
            </a:r>
            <a:r>
              <a:rPr lang="en-US" sz="1800">
                <a:effectLst/>
                <a:latin typeface="Calibri" panose="020F0502020204030204" pitchFamily="34" charset="0"/>
                <a:ea typeface="Calibri" panose="020F0502020204030204" pitchFamily="34" charset="0"/>
                <a:cs typeface="Arial" panose="020B0604020202020204" pitchFamily="34" charset="0"/>
              </a:rPr>
              <a:t>in children is evidenced by minor wheezing and good air entry.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Arial" panose="020B0604020202020204" pitchFamily="34" charset="0"/>
              </a:rPr>
              <a:t>Severe distress</a:t>
            </a:r>
            <a:r>
              <a:rPr lang="en-US" sz="1800">
                <a:effectLst/>
                <a:latin typeface="Calibri" panose="020F0502020204030204" pitchFamily="34" charset="0"/>
                <a:ea typeface="Calibri" panose="020F0502020204030204" pitchFamily="34" charset="0"/>
                <a:cs typeface="Arial" panose="020B0604020202020204" pitchFamily="34" charset="0"/>
              </a:rPr>
              <a:t> in children is evidenced by poor air entry, extreme use of accessory muscles, nasal flaring, grunting, cyanosis and/or altered mental status (weak cry, somnolence, poor responsiveness).  </a:t>
            </a:r>
            <a:r>
              <a:rPr lang="en-US" sz="1800" b="1" i="1" u="sng">
                <a:effectLst/>
                <a:latin typeface="Calibri" panose="020F0502020204030204" pitchFamily="34" charset="0"/>
                <a:ea typeface="Calibri" panose="020F0502020204030204" pitchFamily="34" charset="0"/>
                <a:cs typeface="Arial" panose="020B0604020202020204" pitchFamily="34" charset="0"/>
              </a:rPr>
              <a:t>REMEMBER: Severe bronchospasm may present without wheezes, if there is minimal air movement.</a:t>
            </a:r>
            <a:endParaRPr lang="en-US" sz="1800" b="1" i="1" u="sng">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Arial" panose="020B0604020202020204" pitchFamily="34" charset="0"/>
              </a:rPr>
              <a:t>Respiratory Distress</a:t>
            </a:r>
            <a:r>
              <a:rPr lang="en-US" sz="1800">
                <a:effectLst/>
                <a:latin typeface="Calibri" panose="020F0502020204030204" pitchFamily="34" charset="0"/>
                <a:ea typeface="Calibri" panose="020F0502020204030204" pitchFamily="34" charset="0"/>
                <a:cs typeface="Arial" panose="020B0604020202020204" pitchFamily="34" charset="0"/>
              </a:rPr>
              <a:t> is defined as inadequate breathing in terms of rate, rhythm, quality and/or depth of breathing.  Children who are breathing too fast or slow, or in an abnormal pattern or manner, may not be receiving enough oxygen to support bodily functions and may allow an increase in carbon dioxide to dangerous levels.  Cyanosis is usually a late sign and requires immediate treatment.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a:p>
        </p:txBody>
      </p:sp>
    </p:spTree>
    <p:extLst>
      <p:ext uri="{BB962C8B-B14F-4D97-AF65-F5344CB8AC3E}">
        <p14:creationId xmlns:p14="http://schemas.microsoft.com/office/powerpoint/2010/main" val="26770204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DOES </a:t>
            </a:r>
            <a:r>
              <a:rPr lang="en-US" sz="4000" b="0" i="0">
                <a:solidFill>
                  <a:srgbClr val="FFFFFF"/>
                </a:solidFill>
                <a:effectLst/>
                <a:latin typeface="system-ui"/>
              </a:rPr>
              <a:t>IPRATROPIUM BROMIDE HELP IN ASTHMA</a:t>
            </a:r>
            <a:endParaRPr lang="en-US" sz="4000">
              <a:solidFill>
                <a:srgbClr val="FFFFFF"/>
              </a:solidFill>
            </a:endParaRPr>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1367624" y="2490436"/>
            <a:ext cx="9708995" cy="3567173"/>
          </a:xfrm>
        </p:spPr>
        <p:txBody>
          <a:bodyPr anchor="ctr">
            <a:normAutofit/>
          </a:bodyPr>
          <a:lstStyle/>
          <a:p>
            <a:pPr marL="0" indent="0">
              <a:buNone/>
            </a:pPr>
            <a:r>
              <a:rPr lang="en-US" sz="1500" b="1" i="0" dirty="0">
                <a:effectLst/>
                <a:latin typeface="system-ui"/>
              </a:rPr>
              <a:t>Results: </a:t>
            </a:r>
            <a:r>
              <a:rPr lang="en-US" sz="1500" b="0" i="0" dirty="0">
                <a:effectLst/>
                <a:latin typeface="system-ui"/>
              </a:rPr>
              <a:t>Among 175 patients included in the analysis, 102 patients were treated with IB (IB group) and 73 patients were treated without IB (Non-IB group). A propensity score matching analysis extracted 63 patients from each group. </a:t>
            </a:r>
            <a:r>
              <a:rPr lang="en-US" sz="1500" b="1" i="0" dirty="0">
                <a:solidFill>
                  <a:srgbClr val="FF0000"/>
                </a:solidFill>
                <a:effectLst/>
                <a:latin typeface="system-ui"/>
              </a:rPr>
              <a:t>There was no statistical difference between the two groups in terms of admission rate </a:t>
            </a:r>
            <a:r>
              <a:rPr lang="en-US" sz="1500" b="0" i="0" dirty="0">
                <a:effectLst/>
                <a:latin typeface="system-ui"/>
              </a:rPr>
              <a:t>(IB group 12.7% vs Non-IB group 9.5%; p=0.78). One patient (1.0%) treated with IB experienced dryness of the mouth, which resolved spontaneously.</a:t>
            </a:r>
          </a:p>
          <a:p>
            <a:pPr marL="0" indent="0">
              <a:buNone/>
            </a:pPr>
            <a:endParaRPr lang="en-US" sz="1500" b="1" i="1" dirty="0">
              <a:effectLst/>
              <a:latin typeface="Merriweather" panose="020F0502020204030204" pitchFamily="34" charset="0"/>
            </a:endParaRPr>
          </a:p>
          <a:p>
            <a:pPr marL="0" indent="0">
              <a:buNone/>
            </a:pPr>
            <a:r>
              <a:rPr lang="en-US" sz="1500" b="1" i="1" dirty="0">
                <a:effectLst/>
                <a:latin typeface="Merriweather" panose="020F0502020204030204" pitchFamily="34" charset="0"/>
              </a:rPr>
              <a:t>[IPRATROPIUM BROMIDE FOR ACUTE ASTHMA IN CHILDREN: A RETROSPECTIVE TRIAL]</a:t>
            </a:r>
          </a:p>
          <a:p>
            <a:pPr marL="0" indent="0">
              <a:buNone/>
            </a:pPr>
            <a:r>
              <a:rPr lang="en-US" sz="1500" b="0" i="1" u="none" strike="noStrike" dirty="0">
                <a:effectLst/>
                <a:latin typeface="system-ui"/>
                <a:hlinkClick r:id="rId2"/>
              </a:rPr>
              <a:t>Osamu Nomura</a:t>
            </a:r>
            <a:r>
              <a:rPr lang="en-US" sz="1500" b="0" i="1" baseline="30000" dirty="0">
                <a:effectLst/>
                <a:latin typeface="system-ui"/>
              </a:rPr>
              <a:t> </a:t>
            </a:r>
            <a:r>
              <a:rPr lang="en-US" sz="1500" b="0" i="1" u="none" strike="noStrike" baseline="30000" dirty="0">
                <a:effectLst/>
                <a:latin typeface="system-ui"/>
                <a:hlinkClick r:id="rId3" tooltip="Division of Pediatric Emergency Medicine, Tokyo Metropolitan Children's Medical Center."/>
              </a:rPr>
              <a:t>1</a:t>
            </a:r>
            <a:r>
              <a:rPr lang="en-US" sz="1500" b="0" i="1" dirty="0">
                <a:effectLst/>
                <a:latin typeface="system-ui"/>
              </a:rPr>
              <a:t>, </a:t>
            </a:r>
            <a:r>
              <a:rPr lang="en-US" sz="1500" b="0" i="1" u="none" strike="noStrike" dirty="0">
                <a:effectLst/>
                <a:latin typeface="system-ui"/>
                <a:hlinkClick r:id="rId4"/>
              </a:rPr>
              <a:t>Yoshihiko Morikawa</a:t>
            </a:r>
            <a:r>
              <a:rPr lang="en-US" sz="1500" b="0" i="1" baseline="30000" dirty="0">
                <a:effectLst/>
                <a:latin typeface="system-ui"/>
              </a:rPr>
              <a:t> </a:t>
            </a:r>
            <a:r>
              <a:rPr lang="en-US" sz="1500" b="0" i="1" u="none" strike="noStrike" baseline="30000" dirty="0">
                <a:effectLst/>
                <a:latin typeface="system-ui"/>
                <a:hlinkClick r:id="rId5" tooltip="Clinical Research Support Center, Tokyo Metropolitan Children's Medical Center."/>
              </a:rPr>
              <a:t>2</a:t>
            </a:r>
            <a:r>
              <a:rPr lang="en-US" sz="1500" b="0" i="1" dirty="0">
                <a:effectLst/>
                <a:latin typeface="system-ui"/>
              </a:rPr>
              <a:t>, </a:t>
            </a:r>
            <a:r>
              <a:rPr lang="en-US" sz="1500" b="0" i="1" u="none" strike="noStrike" dirty="0">
                <a:effectLst/>
                <a:latin typeface="system-ui"/>
                <a:hlinkClick r:id="rId6"/>
              </a:rPr>
              <a:t>Yusuke Hagiwara</a:t>
            </a:r>
            <a:r>
              <a:rPr lang="en-US" sz="1500" b="0" i="1" baseline="30000" dirty="0">
                <a:effectLst/>
                <a:latin typeface="system-ui"/>
              </a:rPr>
              <a:t> </a:t>
            </a:r>
            <a:r>
              <a:rPr lang="en-US" sz="1500" b="0" i="1" u="none" strike="noStrike" baseline="30000" dirty="0">
                <a:effectLst/>
                <a:latin typeface="system-ui"/>
                <a:hlinkClick r:id="rId3" tooltip="Division of Pediatric Emergency Medicine, Tokyo Metropolitan Children's Medical Center."/>
              </a:rPr>
              <a:t>1</a:t>
            </a:r>
            <a:r>
              <a:rPr lang="en-US" sz="1500" b="0" i="1" dirty="0">
                <a:effectLst/>
                <a:latin typeface="system-ui"/>
              </a:rPr>
              <a:t>, </a:t>
            </a:r>
            <a:r>
              <a:rPr lang="en-US" sz="1500" b="0" i="1" u="none" strike="noStrike" dirty="0">
                <a:effectLst/>
                <a:latin typeface="system-ui"/>
                <a:hlinkClick r:id="rId7"/>
              </a:rPr>
              <a:t>Takateru Ihara</a:t>
            </a:r>
            <a:r>
              <a:rPr lang="en-US" sz="1500" b="0" i="1" baseline="30000" dirty="0">
                <a:effectLst/>
                <a:latin typeface="system-ui"/>
              </a:rPr>
              <a:t> </a:t>
            </a:r>
            <a:r>
              <a:rPr lang="en-US" sz="1500" b="0" i="1" u="none" strike="noStrike" baseline="30000" dirty="0">
                <a:effectLst/>
                <a:latin typeface="system-ui"/>
                <a:hlinkClick r:id="rId3" tooltip="Division of Pediatric Emergency Medicine, Tokyo Metropolitan Children's Medical Center."/>
              </a:rPr>
              <a:t>1</a:t>
            </a:r>
            <a:r>
              <a:rPr lang="en-US" sz="1500" b="0" i="1" dirty="0">
                <a:effectLst/>
                <a:latin typeface="system-ui"/>
              </a:rPr>
              <a:t>, </a:t>
            </a:r>
            <a:r>
              <a:rPr lang="en-US" sz="1500" b="0" i="1" u="none" strike="noStrike" dirty="0">
                <a:effectLst/>
                <a:latin typeface="system-ui"/>
                <a:hlinkClick r:id="rId8"/>
              </a:rPr>
              <a:t>Nobuaki Inoue</a:t>
            </a:r>
            <a:r>
              <a:rPr lang="en-US" sz="1500" b="0" i="1" baseline="30000" dirty="0">
                <a:effectLst/>
                <a:latin typeface="system-ui"/>
              </a:rPr>
              <a:t> </a:t>
            </a:r>
            <a:r>
              <a:rPr lang="en-US" sz="1500" b="0" i="1" u="none" strike="noStrike" baseline="30000" dirty="0">
                <a:effectLst/>
                <a:latin typeface="system-ui"/>
                <a:hlinkClick r:id="rId3" tooltip="Division of Pediatric Emergency Medicine, Tokyo Metropolitan Children's Medical Center."/>
              </a:rPr>
              <a:t>1</a:t>
            </a:r>
            <a:r>
              <a:rPr lang="en-US" sz="1500" b="0" i="1" dirty="0">
                <a:effectLst/>
                <a:latin typeface="system-ui"/>
              </a:rPr>
              <a:t>, </a:t>
            </a:r>
            <a:r>
              <a:rPr lang="en-US" sz="1500" b="0" i="1" u="none" strike="noStrike" dirty="0">
                <a:effectLst/>
                <a:latin typeface="system-ui"/>
                <a:hlinkClick r:id="rId9"/>
              </a:rPr>
              <a:t>Hiroshi Sakakibara</a:t>
            </a:r>
            <a:r>
              <a:rPr lang="en-US" sz="1500" b="0" i="1" baseline="30000" dirty="0">
                <a:effectLst/>
                <a:latin typeface="system-ui"/>
              </a:rPr>
              <a:t> </a:t>
            </a:r>
            <a:r>
              <a:rPr lang="en-US" sz="1500" b="0" i="1" u="none" strike="noStrike" baseline="30000" dirty="0">
                <a:effectLst/>
                <a:latin typeface="system-ui"/>
                <a:hlinkClick r:id="rId10" tooltip="General Pediatrics, Tokyo Metropolitan Children's Medical Center."/>
              </a:rPr>
              <a:t>3</a:t>
            </a:r>
            <a:r>
              <a:rPr lang="en-US" sz="1500" b="0" i="1" dirty="0">
                <a:effectLst/>
                <a:latin typeface="system-ui"/>
              </a:rPr>
              <a:t>, </a:t>
            </a:r>
            <a:r>
              <a:rPr lang="en-US" sz="1500" b="0" i="1" u="none" strike="noStrike" dirty="0">
                <a:effectLst/>
                <a:latin typeface="system-ui"/>
                <a:hlinkClick r:id="rId11"/>
              </a:rPr>
              <a:t>Akira Akasawa</a:t>
            </a:r>
            <a:r>
              <a:rPr lang="en-US" sz="1500" b="0" i="1" baseline="30000" dirty="0">
                <a:effectLst/>
                <a:latin typeface="system-ui"/>
              </a:rPr>
              <a:t> </a:t>
            </a:r>
            <a:r>
              <a:rPr lang="en-US" sz="1500" b="0" i="1" u="none" strike="noStrike" baseline="30000" dirty="0">
                <a:effectLst/>
                <a:latin typeface="system-ui"/>
                <a:hlinkClick r:id="rId12" tooltip="Department of Allergy, Tokyo Metropolitan Children's Medical Center."/>
              </a:rPr>
              <a:t>4</a:t>
            </a:r>
            <a:endParaRPr lang="en-US" sz="1500" b="0" i="1" u="none" strike="noStrike" baseline="30000" dirty="0">
              <a:effectLst/>
              <a:latin typeface="system-ui"/>
            </a:endParaRPr>
          </a:p>
          <a:p>
            <a:pPr marL="0" indent="0">
              <a:buNone/>
            </a:pPr>
            <a:r>
              <a:rPr lang="en-US" sz="1500" b="0" i="0" dirty="0" err="1">
                <a:effectLst/>
                <a:latin typeface="system-ui"/>
              </a:rPr>
              <a:t>Arerugi</a:t>
            </a:r>
            <a:r>
              <a:rPr lang="en-US" sz="1500" b="0" i="0" dirty="0">
                <a:effectLst/>
                <a:latin typeface="system-ui"/>
              </a:rPr>
              <a:t>. 2017;66(7):945-952.doi: 10.15036/arerugi.66.945.</a:t>
            </a:r>
            <a:endParaRPr lang="en-US" sz="1500" b="0" i="1" dirty="0">
              <a:effectLst/>
              <a:latin typeface="system-ui"/>
            </a:endParaRPr>
          </a:p>
          <a:p>
            <a:pPr marL="0" indent="0">
              <a:buNone/>
            </a:pPr>
            <a:r>
              <a:rPr lang="en-US" sz="1500" b="0" i="1" dirty="0">
                <a:effectLst/>
                <a:latin typeface="system-ui"/>
              </a:rPr>
              <a:t>PMID: 28824036</a:t>
            </a:r>
          </a:p>
          <a:p>
            <a:pPr marL="0" indent="0">
              <a:buNone/>
            </a:pPr>
            <a:r>
              <a:rPr lang="en-US" sz="1500" b="0" i="1" dirty="0">
                <a:effectLst/>
                <a:latin typeface="system-ui"/>
              </a:rPr>
              <a:t> DOI: </a:t>
            </a:r>
            <a:r>
              <a:rPr lang="en-US" sz="1500" b="0" i="1" u="none" strike="noStrike" dirty="0">
                <a:effectLst/>
                <a:latin typeface="system-ui"/>
                <a:hlinkClick r:id="rId13"/>
              </a:rPr>
              <a:t>10.15036/arerugi.66.945</a:t>
            </a:r>
            <a:endParaRPr lang="en-US" sz="1500" b="0" i="1" dirty="0">
              <a:effectLst/>
              <a:latin typeface="system-ui"/>
            </a:endParaRPr>
          </a:p>
          <a:p>
            <a:pPr marL="0" indent="0">
              <a:buNone/>
            </a:pPr>
            <a:endParaRPr lang="en-US" sz="1500" dirty="0"/>
          </a:p>
        </p:txBody>
      </p:sp>
    </p:spTree>
    <p:extLst>
      <p:ext uri="{BB962C8B-B14F-4D97-AF65-F5344CB8AC3E}">
        <p14:creationId xmlns:p14="http://schemas.microsoft.com/office/powerpoint/2010/main" val="40868394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DOES </a:t>
            </a:r>
            <a:r>
              <a:rPr lang="en-US" sz="4000" b="0" i="0">
                <a:solidFill>
                  <a:srgbClr val="FFFFFF"/>
                </a:solidFill>
                <a:effectLst/>
                <a:latin typeface="system-ui"/>
              </a:rPr>
              <a:t>IPRATROPIUM BROMIDE HELP IN ASTHMA</a:t>
            </a:r>
            <a:endParaRPr lang="en-US" sz="4000">
              <a:solidFill>
                <a:srgbClr val="FFFFFF"/>
              </a:solidFill>
            </a:endParaRPr>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1367624" y="2490436"/>
            <a:ext cx="9708995" cy="3567173"/>
          </a:xfrm>
        </p:spPr>
        <p:txBody>
          <a:bodyPr anchor="ctr">
            <a:normAutofit/>
          </a:bodyPr>
          <a:lstStyle/>
          <a:p>
            <a:pPr marL="0" indent="0">
              <a:buNone/>
            </a:pPr>
            <a:r>
              <a:rPr lang="en-US" sz="1700" b="0" i="0" dirty="0">
                <a:effectLst/>
                <a:latin typeface="system-ui"/>
              </a:rPr>
              <a:t>randomized controlled studies of pediatric asthma exacerbation and a meta-analysis of pediatric asthma patients </a:t>
            </a:r>
            <a:r>
              <a:rPr lang="en-US" sz="1700" b="1" i="0" dirty="0">
                <a:solidFill>
                  <a:srgbClr val="FF0000"/>
                </a:solidFill>
                <a:effectLst/>
                <a:latin typeface="system-ui"/>
              </a:rPr>
              <a:t>suggest that ipratropium added to beta2-agonists improves lung function and also decreases hospitalization rates, </a:t>
            </a:r>
            <a:r>
              <a:rPr lang="en-US" sz="1700" b="0" i="0" dirty="0">
                <a:effectLst/>
                <a:latin typeface="system-ui"/>
              </a:rPr>
              <a:t>especially among children with severe exacerbations of asthma. </a:t>
            </a:r>
          </a:p>
          <a:p>
            <a:pPr marL="0" indent="0">
              <a:buNone/>
            </a:pPr>
            <a:endParaRPr lang="en-US" sz="1700" b="1" i="1" dirty="0">
              <a:effectLst/>
              <a:latin typeface="Merriweather" pitchFamily="2" charset="77"/>
            </a:endParaRPr>
          </a:p>
          <a:p>
            <a:pPr marL="0" indent="0">
              <a:buNone/>
            </a:pPr>
            <a:r>
              <a:rPr lang="en-US" sz="1700" b="1" i="1" dirty="0">
                <a:effectLst/>
                <a:latin typeface="Merriweather" pitchFamily="2" charset="77"/>
              </a:rPr>
              <a:t>The use of ipratropium bromide for the management of acute asthma exacerbation in adults and children: a systematic review</a:t>
            </a:r>
          </a:p>
          <a:p>
            <a:pPr marL="0" indent="0">
              <a:buNone/>
            </a:pPr>
            <a:r>
              <a:rPr lang="en-US" sz="1700" b="0" i="0" dirty="0">
                <a:effectLst/>
                <a:latin typeface="system-ui"/>
              </a:rPr>
              <a:t>J Asthma. 2001 Oct;38(7):521-30. </a:t>
            </a:r>
            <a:r>
              <a:rPr lang="en-US" sz="1700" b="0" i="0" dirty="0" err="1">
                <a:effectLst/>
                <a:latin typeface="system-ui"/>
              </a:rPr>
              <a:t>doi</a:t>
            </a:r>
            <a:r>
              <a:rPr lang="en-US" sz="1700" b="0" i="0" dirty="0">
                <a:effectLst/>
                <a:latin typeface="system-ui"/>
              </a:rPr>
              <a:t>: 10.1081/jas-100107116.</a:t>
            </a:r>
            <a:endParaRPr lang="en-US" sz="1700" b="1" i="1" dirty="0">
              <a:effectLst/>
              <a:latin typeface="Merriweather" pitchFamily="2" charset="77"/>
            </a:endParaRPr>
          </a:p>
          <a:p>
            <a:pPr marL="0" indent="0">
              <a:buNone/>
            </a:pPr>
            <a:r>
              <a:rPr lang="en-US" sz="1700" b="0" i="1" u="none" strike="noStrike" dirty="0">
                <a:effectLst/>
                <a:latin typeface="system-ui"/>
                <a:hlinkClick r:id="rId2"/>
              </a:rPr>
              <a:t>S D Aaron</a:t>
            </a:r>
            <a:r>
              <a:rPr lang="en-US" sz="1700" b="0" i="1" baseline="30000" dirty="0">
                <a:effectLst/>
                <a:latin typeface="system-ui"/>
              </a:rPr>
              <a:t> </a:t>
            </a:r>
            <a:r>
              <a:rPr lang="en-US" sz="1700" b="0" i="1" u="none" strike="noStrike" baseline="30000" dirty="0">
                <a:effectLst/>
                <a:latin typeface="system-ui"/>
                <a:hlinkClick r:id="rId3" tooltip="The Ottawa Hospital and The Ottawa Hospital Research Institute, University of Ottawa, Ontario, Canada. saaron@ogh.on.ca"/>
              </a:rPr>
              <a:t>1</a:t>
            </a:r>
            <a:endParaRPr lang="en-US" sz="1700" b="0" i="1" dirty="0">
              <a:effectLst/>
              <a:latin typeface="system-ui"/>
            </a:endParaRPr>
          </a:p>
          <a:p>
            <a:pPr marL="0" indent="0">
              <a:buNone/>
            </a:pPr>
            <a:r>
              <a:rPr lang="en-US" sz="1700" b="0" i="1" dirty="0">
                <a:effectLst/>
                <a:latin typeface="system-ui"/>
              </a:rPr>
              <a:t>PMID: 11714074</a:t>
            </a:r>
          </a:p>
          <a:p>
            <a:pPr marL="0" indent="0">
              <a:buNone/>
            </a:pPr>
            <a:r>
              <a:rPr lang="en-US" sz="1700" b="0" i="1" dirty="0">
                <a:effectLst/>
                <a:latin typeface="system-ui"/>
              </a:rPr>
              <a:t> DOI: </a:t>
            </a:r>
            <a:r>
              <a:rPr lang="en-US" sz="1700" b="0" i="1" u="none" strike="noStrike" dirty="0">
                <a:effectLst/>
                <a:latin typeface="system-ui"/>
                <a:hlinkClick r:id="rId4"/>
              </a:rPr>
              <a:t>10.1081/jas-100107116</a:t>
            </a:r>
            <a:endParaRPr lang="en-US" sz="1700" b="0" i="1" dirty="0">
              <a:effectLst/>
              <a:latin typeface="system-ui"/>
            </a:endParaRPr>
          </a:p>
          <a:p>
            <a:pPr marL="0" indent="0">
              <a:buNone/>
            </a:pPr>
            <a:endParaRPr lang="en-US" sz="1700" dirty="0"/>
          </a:p>
        </p:txBody>
      </p:sp>
    </p:spTree>
    <p:extLst>
      <p:ext uri="{BB962C8B-B14F-4D97-AF65-F5344CB8AC3E}">
        <p14:creationId xmlns:p14="http://schemas.microsoft.com/office/powerpoint/2010/main" val="41186980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DOES </a:t>
            </a:r>
            <a:r>
              <a:rPr lang="en-US" sz="4000" b="0" i="0">
                <a:solidFill>
                  <a:srgbClr val="FFFFFF"/>
                </a:solidFill>
                <a:effectLst/>
                <a:latin typeface="system-ui"/>
              </a:rPr>
              <a:t>IPRATROPIUM BROMIDE HELP IN ASTHMA</a:t>
            </a:r>
            <a:endParaRPr lang="en-US" sz="4000">
              <a:solidFill>
                <a:srgbClr val="FFFFFF"/>
              </a:solidFill>
            </a:endParaRPr>
          </a:p>
        </p:txBody>
      </p:sp>
      <p:sp>
        <p:nvSpPr>
          <p:cNvPr id="3" name="Content Placeholder 2">
            <a:extLst>
              <a:ext uri="{FF2B5EF4-FFF2-40B4-BE49-F238E27FC236}">
                <a16:creationId xmlns:a16="http://schemas.microsoft.com/office/drawing/2014/main" id="{8482A836-9096-49CA-675B-A4304A66FD6F}"/>
              </a:ext>
            </a:extLst>
          </p:cNvPr>
          <p:cNvSpPr>
            <a:spLocks noGrp="1"/>
          </p:cNvSpPr>
          <p:nvPr>
            <p:ph idx="1"/>
          </p:nvPr>
        </p:nvSpPr>
        <p:spPr>
          <a:xfrm>
            <a:off x="1367624" y="2490436"/>
            <a:ext cx="9708995" cy="3567173"/>
          </a:xfrm>
        </p:spPr>
        <p:txBody>
          <a:bodyPr anchor="ctr">
            <a:normAutofit/>
          </a:bodyPr>
          <a:lstStyle/>
          <a:p>
            <a:pPr marL="0" indent="0">
              <a:buNone/>
            </a:pPr>
            <a:r>
              <a:rPr lang="en-US" sz="2400" b="1" i="0" dirty="0">
                <a:effectLst/>
                <a:latin typeface="NexusSerif"/>
              </a:rPr>
              <a:t>Conclusion:</a:t>
            </a:r>
            <a:r>
              <a:rPr lang="en-US" sz="2400" b="0" i="0" dirty="0">
                <a:effectLst/>
                <a:latin typeface="NexusSerif"/>
              </a:rPr>
              <a:t> </a:t>
            </a:r>
            <a:r>
              <a:rPr lang="en-US" sz="2400" b="1" i="0" dirty="0">
                <a:solidFill>
                  <a:srgbClr val="FF0000"/>
                </a:solidFill>
                <a:effectLst/>
                <a:latin typeface="NexusSerif"/>
              </a:rPr>
              <a:t>We detected significant improvement in pulmonary function studies over 120 minutes in children with severe asthma who were given nebulized ipratropium combined with albuterol and oral steroids, </a:t>
            </a:r>
            <a:r>
              <a:rPr lang="en-US" sz="2400" b="0" i="0" dirty="0">
                <a:effectLst/>
                <a:latin typeface="NexusSerif"/>
              </a:rPr>
              <a:t>compared with children who received the standard therapy. Further study is needed to determine whether early use of ipratropium decreases the need for hospitalization. </a:t>
            </a:r>
          </a:p>
          <a:p>
            <a:pPr marL="0" indent="0">
              <a:buNone/>
            </a:pPr>
            <a:r>
              <a:rPr lang="en-US" sz="2400" b="0" i="1" dirty="0">
                <a:effectLst/>
                <a:latin typeface="NexusSerif"/>
              </a:rPr>
              <a:t>Efficacy of Nebulized Ipratropium in Severely Asthmatic Children</a:t>
            </a:r>
            <a:r>
              <a:rPr lang="en-US" sz="2400" b="0" i="1" u="none" strike="noStrike" dirty="0">
                <a:effectLst/>
                <a:latin typeface="NexusSerif"/>
                <a:hlinkClick r:id="rId2"/>
              </a:rPr>
              <a:t>☆</a:t>
            </a:r>
            <a:r>
              <a:rPr lang="en-US" sz="2400" b="0" i="1" dirty="0">
                <a:effectLst/>
                <a:latin typeface="NexusSerif"/>
              </a:rPr>
              <a:t>,</a:t>
            </a:r>
            <a:r>
              <a:rPr lang="en-US" sz="2400" b="0" i="1" u="none" strike="noStrike" dirty="0">
                <a:effectLst/>
                <a:latin typeface="NexusSerif"/>
                <a:hlinkClick r:id="rId3"/>
              </a:rPr>
              <a:t>☆☆</a:t>
            </a:r>
            <a:r>
              <a:rPr lang="en-US" sz="2400" b="0" i="1" dirty="0">
                <a:effectLst/>
                <a:latin typeface="NexusSerif"/>
              </a:rPr>
              <a:t>,</a:t>
            </a:r>
            <a:r>
              <a:rPr lang="en-US" sz="2400" b="0" i="1" u="none" strike="noStrike" dirty="0">
                <a:effectLst/>
                <a:latin typeface="NexusSerif"/>
                <a:hlinkClick r:id="rId4"/>
              </a:rPr>
              <a:t>★</a:t>
            </a:r>
            <a:endParaRPr lang="en-US" sz="2400" b="0" i="1" u="none" strike="noStrike" dirty="0">
              <a:effectLst/>
              <a:latin typeface="NexusSerif"/>
            </a:endParaRPr>
          </a:p>
          <a:p>
            <a:pPr marL="0" indent="0">
              <a:buNone/>
            </a:pPr>
            <a:r>
              <a:rPr lang="en-US" sz="2400" b="0" i="1" u="sng" dirty="0">
                <a:effectLst/>
                <a:latin typeface="NexusSans"/>
                <a:hlinkClick r:id="rId5" tooltip="Go to Annals of Emergency Medicine on ScienceDirect"/>
              </a:rPr>
              <a:t>Annals of Emergency Medicine</a:t>
            </a:r>
            <a:endParaRPr lang="en-US" sz="2400" b="1" i="1" dirty="0">
              <a:effectLst/>
              <a:latin typeface="NexusSans"/>
            </a:endParaRPr>
          </a:p>
          <a:p>
            <a:pPr marL="0" indent="0">
              <a:buNone/>
            </a:pPr>
            <a:r>
              <a:rPr lang="en-US" sz="2400" b="0" i="1" u="none" strike="noStrike" dirty="0">
                <a:effectLst/>
                <a:latin typeface="NexusSans"/>
                <a:hlinkClick r:id="rId6" tooltip="Go to table of contents for this volume/issue"/>
              </a:rPr>
              <a:t>Volume 29, Issue 2</a:t>
            </a:r>
            <a:r>
              <a:rPr lang="en-US" sz="2400" b="0" i="1" dirty="0">
                <a:effectLst/>
                <a:latin typeface="NexusSans"/>
              </a:rPr>
              <a:t>, February 1997, Pages 205-211</a:t>
            </a:r>
          </a:p>
          <a:p>
            <a:pPr marL="0" indent="0">
              <a:buNone/>
            </a:pPr>
            <a:endParaRPr lang="en-US" sz="2400" b="0" i="0" dirty="0">
              <a:effectLst/>
              <a:latin typeface="NexusSerif"/>
            </a:endParaRPr>
          </a:p>
          <a:p>
            <a:pPr marL="0" indent="0">
              <a:buNone/>
            </a:pPr>
            <a:endParaRPr lang="en-US" sz="2400" dirty="0"/>
          </a:p>
        </p:txBody>
      </p:sp>
    </p:spTree>
    <p:extLst>
      <p:ext uri="{BB962C8B-B14F-4D97-AF65-F5344CB8AC3E}">
        <p14:creationId xmlns:p14="http://schemas.microsoft.com/office/powerpoint/2010/main" val="7966446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0"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15">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149990A-3F0D-252F-23E0-84DB92F6D635}"/>
              </a:ext>
            </a:extLst>
          </p:cNvPr>
          <p:cNvSpPr>
            <a:spLocks noGrp="1"/>
          </p:cNvSpPr>
          <p:nvPr>
            <p:ph type="title"/>
          </p:nvPr>
        </p:nvSpPr>
        <p:spPr>
          <a:xfrm>
            <a:off x="1353666" y="759805"/>
            <a:ext cx="10000133" cy="1325563"/>
          </a:xfrm>
        </p:spPr>
        <p:txBody>
          <a:bodyPr>
            <a:normAutofit/>
          </a:bodyPr>
          <a:lstStyle/>
          <a:p>
            <a:r>
              <a:rPr lang="en-US" sz="4000">
                <a:solidFill>
                  <a:srgbClr val="FFFFFF"/>
                </a:solidFill>
              </a:rPr>
              <a:t>DOES </a:t>
            </a:r>
            <a:r>
              <a:rPr lang="en-US" sz="4000" b="0" i="0">
                <a:solidFill>
                  <a:srgbClr val="FFFFFF"/>
                </a:solidFill>
                <a:effectLst/>
                <a:latin typeface="system-ui"/>
              </a:rPr>
              <a:t>IPRATROPIUM BROMIDE HELP IN ASTHMA</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695DDF9F-9D18-6352-1F93-10C55538E3F7}"/>
              </a:ext>
            </a:extLst>
          </p:cNvPr>
          <p:cNvGraphicFramePr>
            <a:graphicFrameLocks noGrp="1"/>
          </p:cNvGraphicFramePr>
          <p:nvPr>
            <p:ph idx="1"/>
            <p:extLst>
              <p:ext uri="{D42A27DB-BD31-4B8C-83A1-F6EECF244321}">
                <p14:modId xmlns:p14="http://schemas.microsoft.com/office/powerpoint/2010/main" val="2307296228"/>
              </p:ext>
            </p:extLst>
          </p:nvPr>
        </p:nvGraphicFramePr>
        <p:xfrm>
          <a:off x="1422492" y="2499837"/>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74474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5B4FD0C-7E73-08D3-420C-F0F4FCC94E9C}"/>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MAGNESIUM IN ASTHMA</a:t>
            </a:r>
          </a:p>
        </p:txBody>
      </p:sp>
      <p:sp>
        <p:nvSpPr>
          <p:cNvPr id="3" name="Content Placeholder 2">
            <a:extLst>
              <a:ext uri="{FF2B5EF4-FFF2-40B4-BE49-F238E27FC236}">
                <a16:creationId xmlns:a16="http://schemas.microsoft.com/office/drawing/2014/main" id="{8E759A87-1228-532C-5932-E76FA8EEA8AA}"/>
              </a:ext>
            </a:extLst>
          </p:cNvPr>
          <p:cNvSpPr>
            <a:spLocks noGrp="1"/>
          </p:cNvSpPr>
          <p:nvPr>
            <p:ph idx="1"/>
          </p:nvPr>
        </p:nvSpPr>
        <p:spPr>
          <a:xfrm>
            <a:off x="1367624" y="2490436"/>
            <a:ext cx="9708995" cy="3567173"/>
          </a:xfrm>
        </p:spPr>
        <p:txBody>
          <a:bodyPr anchor="ctr">
            <a:normAutofit/>
          </a:bodyPr>
          <a:lstStyle/>
          <a:p>
            <a:pPr marL="0" indent="0">
              <a:buNone/>
            </a:pPr>
            <a:r>
              <a:rPr lang="en-US" sz="1900" dirty="0"/>
              <a:t>How much magnesium?</a:t>
            </a:r>
          </a:p>
          <a:p>
            <a:pPr marL="0" indent="0">
              <a:buNone/>
            </a:pPr>
            <a:r>
              <a:rPr lang="en-US" sz="1900" b="1" i="0" dirty="0">
                <a:effectLst/>
                <a:latin typeface="Guardian TextSans Web"/>
              </a:rPr>
              <a:t>Conclusion</a:t>
            </a:r>
            <a:r>
              <a:rPr lang="en-US" sz="1900" b="0" i="0" dirty="0">
                <a:effectLst/>
                <a:latin typeface="Guardian TextSans Web"/>
              </a:rPr>
              <a:t>  Children treated with 40 mg/kg of intravenous magnesium sulfate for moderate to severe asthma </a:t>
            </a:r>
            <a:r>
              <a:rPr lang="en-US" sz="1900" b="1" i="0" dirty="0">
                <a:solidFill>
                  <a:srgbClr val="FF0000"/>
                </a:solidFill>
                <a:effectLst/>
                <a:latin typeface="Guardian TextSans Web"/>
              </a:rPr>
              <a:t>showed remarkable improvement </a:t>
            </a:r>
            <a:r>
              <a:rPr lang="en-US" sz="1900" b="0" i="0" dirty="0">
                <a:effectLst/>
                <a:latin typeface="Guardian TextSans Web"/>
              </a:rPr>
              <a:t>in short-term pulmonary function.</a:t>
            </a:r>
          </a:p>
          <a:p>
            <a:pPr marL="0" indent="0">
              <a:buNone/>
            </a:pPr>
            <a:r>
              <a:rPr lang="en-US" sz="1900" b="1" i="1" dirty="0">
                <a:effectLst/>
                <a:latin typeface="Guardian TextSans Web"/>
              </a:rPr>
              <a:t>Higher-Dose Intravenous Magnesium Therapy for Children With Moderate to Severe Acute Asthma</a:t>
            </a:r>
          </a:p>
          <a:p>
            <a:pPr marL="0" indent="0">
              <a:buNone/>
            </a:pPr>
            <a:r>
              <a:rPr lang="en-US" sz="1900" b="0" i="1" u="none" strike="noStrike" dirty="0">
                <a:effectLst/>
                <a:latin typeface="Guardian TextSans Web"/>
                <a:hlinkClick r:id="rId2"/>
              </a:rPr>
              <a:t>Lydia Ciarallo, MD</a:t>
            </a:r>
            <a:r>
              <a:rPr lang="en-US" sz="1900" b="0" i="1" dirty="0">
                <a:effectLst/>
                <a:latin typeface="Guardian TextSans Web"/>
              </a:rPr>
              <a:t>; </a:t>
            </a:r>
            <a:r>
              <a:rPr lang="en-US" sz="1900" b="0" i="1" u="none" strike="noStrike" dirty="0">
                <a:effectLst/>
                <a:latin typeface="Guardian TextSans Web"/>
                <a:hlinkClick r:id="rId3"/>
              </a:rPr>
              <a:t>David Brousseau, MD</a:t>
            </a:r>
            <a:r>
              <a:rPr lang="en-US" sz="1900" b="0" i="1" dirty="0">
                <a:effectLst/>
                <a:latin typeface="Guardian TextSans Web"/>
              </a:rPr>
              <a:t>; </a:t>
            </a:r>
            <a:r>
              <a:rPr lang="en-US" sz="1900" b="0" i="1" u="none" strike="noStrike" dirty="0">
                <a:effectLst/>
                <a:latin typeface="Guardian TextSans Web"/>
                <a:hlinkClick r:id="rId4"/>
              </a:rPr>
              <a:t>Steven Reinert, MS</a:t>
            </a:r>
            <a:endParaRPr lang="en-US" sz="1900" b="0" i="1" dirty="0">
              <a:effectLst/>
              <a:latin typeface="Guardian TextSans Web"/>
            </a:endParaRPr>
          </a:p>
          <a:p>
            <a:pPr marL="0" indent="0">
              <a:buNone/>
            </a:pPr>
            <a:r>
              <a:rPr lang="en-US" sz="1900" b="0" i="1" dirty="0">
                <a:effectLst/>
                <a:latin typeface="Guardian TextSans Web"/>
              </a:rPr>
              <a:t>Arch </a:t>
            </a:r>
            <a:r>
              <a:rPr lang="en-US" sz="1900" b="0" i="1" dirty="0" err="1">
                <a:effectLst/>
                <a:latin typeface="Guardian TextSans Web"/>
              </a:rPr>
              <a:t>Pediatr</a:t>
            </a:r>
            <a:r>
              <a:rPr lang="en-US" sz="1900" b="0" i="1" dirty="0">
                <a:effectLst/>
                <a:latin typeface="Guardian TextSans Web"/>
              </a:rPr>
              <a:t> </a:t>
            </a:r>
            <a:r>
              <a:rPr lang="en-US" sz="1900" b="0" i="1" dirty="0" err="1">
                <a:effectLst/>
                <a:latin typeface="Guardian TextSans Web"/>
              </a:rPr>
              <a:t>Adolesc</a:t>
            </a:r>
            <a:r>
              <a:rPr lang="en-US" sz="1900" b="0" i="1" dirty="0">
                <a:effectLst/>
                <a:latin typeface="Guardian TextSans Web"/>
              </a:rPr>
              <a:t> Med. 2000;154(10):979-983. doi:10.1001/archpedi.154.10.979</a:t>
            </a:r>
          </a:p>
          <a:p>
            <a:pPr marL="0" indent="0">
              <a:buNone/>
            </a:pPr>
            <a:endParaRPr lang="en-US" sz="1900" i="1" dirty="0">
              <a:latin typeface="Guardian TextSans Web"/>
            </a:endParaRPr>
          </a:p>
          <a:p>
            <a:pPr marL="0" indent="0">
              <a:buNone/>
            </a:pPr>
            <a:r>
              <a:rPr lang="en-US" sz="1900" b="0" i="1" dirty="0">
                <a:effectLst/>
                <a:latin typeface="Guardian TextSans Web"/>
              </a:rPr>
              <a:t>OEMS PROTOCOL: </a:t>
            </a:r>
            <a:r>
              <a:rPr lang="en-US" sz="1900" i="1" dirty="0">
                <a:effectLst/>
                <a:latin typeface="Calibri" panose="020F0502020204030204" pitchFamily="34" charset="0"/>
                <a:ea typeface="Calibri" panose="020F0502020204030204" pitchFamily="34" charset="0"/>
                <a:cs typeface="Arial" panose="020B0604020202020204" pitchFamily="34" charset="0"/>
              </a:rPr>
              <a:t>Consider</a:t>
            </a:r>
            <a:r>
              <a:rPr lang="en-US" sz="1900" b="1" i="1" dirty="0">
                <a:effectLst/>
                <a:latin typeface="Calibri" panose="020F0502020204030204" pitchFamily="34" charset="0"/>
                <a:ea typeface="Calibri" panose="020F0502020204030204" pitchFamily="34" charset="0"/>
                <a:cs typeface="Arial" panose="020B0604020202020204" pitchFamily="34" charset="0"/>
              </a:rPr>
              <a:t> </a:t>
            </a:r>
            <a:r>
              <a:rPr lang="en-US" sz="1900" b="1" i="1" u="sng" dirty="0">
                <a:effectLst/>
                <a:latin typeface="Calibri" panose="020F0502020204030204" pitchFamily="34" charset="0"/>
                <a:ea typeface="Calibri" panose="020F0502020204030204" pitchFamily="34" charset="0"/>
                <a:cs typeface="Arial" panose="020B0604020202020204" pitchFamily="34" charset="0"/>
              </a:rPr>
              <a:t>magnesium sulfate</a:t>
            </a:r>
            <a:r>
              <a:rPr lang="en-US" sz="1900" b="1" i="1" dirty="0">
                <a:effectLst/>
                <a:latin typeface="Calibri" panose="020F0502020204030204" pitchFamily="34" charset="0"/>
                <a:ea typeface="Calibri" panose="020F0502020204030204" pitchFamily="34" charset="0"/>
                <a:cs typeface="Arial" panose="020B0604020202020204" pitchFamily="34" charset="0"/>
              </a:rPr>
              <a:t> </a:t>
            </a:r>
            <a:r>
              <a:rPr lang="en-US" sz="1900" i="1" dirty="0">
                <a:effectLst/>
                <a:latin typeface="Calibri" panose="020F0502020204030204" pitchFamily="34" charset="0"/>
                <a:ea typeface="Calibri" panose="020F0502020204030204" pitchFamily="34" charset="0"/>
                <a:cs typeface="Arial" panose="020B0604020202020204" pitchFamily="34" charset="0"/>
              </a:rPr>
              <a:t>25 mg/kg IV/IO over 10 min. (maximum dose 2 grams).</a:t>
            </a:r>
            <a:endParaRPr lang="en-US" sz="19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900" b="0" i="1" dirty="0">
              <a:effectLst/>
              <a:latin typeface="Guardian TextSans Web"/>
            </a:endParaRPr>
          </a:p>
          <a:p>
            <a:pPr marL="0" indent="0">
              <a:buNone/>
            </a:pPr>
            <a:endParaRPr lang="en-US" sz="1900" dirty="0"/>
          </a:p>
        </p:txBody>
      </p:sp>
    </p:spTree>
    <p:extLst>
      <p:ext uri="{BB962C8B-B14F-4D97-AF65-F5344CB8AC3E}">
        <p14:creationId xmlns:p14="http://schemas.microsoft.com/office/powerpoint/2010/main" val="2149110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BLS INFANT CPR: 0-12 MONTHS</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DB498C0-66D6-59B6-DBA2-9C3884770E7C}"/>
              </a:ext>
            </a:extLst>
          </p:cNvPr>
          <p:cNvGraphicFramePr>
            <a:graphicFrameLocks noGrp="1"/>
          </p:cNvGraphicFramePr>
          <p:nvPr>
            <p:ph idx="1"/>
            <p:extLst>
              <p:ext uri="{D42A27DB-BD31-4B8C-83A1-F6EECF244321}">
                <p14:modId xmlns:p14="http://schemas.microsoft.com/office/powerpoint/2010/main" val="2415238102"/>
              </p:ext>
            </p:extLst>
          </p:nvPr>
        </p:nvGraphicFramePr>
        <p:xfrm>
          <a:off x="4379913" y="687388"/>
          <a:ext cx="7037387" cy="547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76727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5B4FD0C-7E73-08D3-420C-F0F4FCC94E9C}"/>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MAGNESIUM IN ASTHMA</a:t>
            </a:r>
          </a:p>
        </p:txBody>
      </p:sp>
      <p:sp>
        <p:nvSpPr>
          <p:cNvPr id="3" name="Content Placeholder 2">
            <a:extLst>
              <a:ext uri="{FF2B5EF4-FFF2-40B4-BE49-F238E27FC236}">
                <a16:creationId xmlns:a16="http://schemas.microsoft.com/office/drawing/2014/main" id="{8E759A87-1228-532C-5932-E76FA8EEA8AA}"/>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600" dirty="0"/>
          </a:p>
          <a:p>
            <a:pPr marL="0" indent="0">
              <a:lnSpc>
                <a:spcPct val="120000"/>
              </a:lnSpc>
              <a:buNone/>
            </a:pPr>
            <a:r>
              <a:rPr lang="en-US" sz="2600" dirty="0"/>
              <a:t>Efficacy of Magnesium: “</a:t>
            </a:r>
            <a:r>
              <a:rPr lang="en-US" sz="2600" b="0" i="0" dirty="0">
                <a:effectLst/>
                <a:latin typeface="Open Sans" panose="020B0606030504020204" pitchFamily="34" charset="0"/>
              </a:rPr>
              <a:t>Systemic use of </a:t>
            </a:r>
            <a:r>
              <a:rPr lang="en-US" sz="2600" b="1" i="0" dirty="0">
                <a:solidFill>
                  <a:srgbClr val="FF0000"/>
                </a:solidFill>
                <a:effectLst/>
                <a:latin typeface="Open Sans" panose="020B0606030504020204" pitchFamily="34" charset="0"/>
              </a:rPr>
              <a:t>MgSO</a:t>
            </a:r>
            <a:r>
              <a:rPr lang="en-US" sz="2600" b="1" i="0" baseline="-25000" dirty="0">
                <a:solidFill>
                  <a:srgbClr val="FF0000"/>
                </a:solidFill>
                <a:effectLst/>
                <a:latin typeface="Open Sans" panose="020B0606030504020204" pitchFamily="34" charset="0"/>
              </a:rPr>
              <a:t>4</a:t>
            </a:r>
            <a:r>
              <a:rPr lang="en-US" sz="2600" b="1" i="0" dirty="0">
                <a:solidFill>
                  <a:srgbClr val="FF0000"/>
                </a:solidFill>
                <a:effectLst/>
                <a:latin typeface="Open Sans" panose="020B0606030504020204" pitchFamily="34" charset="0"/>
              </a:rPr>
              <a:t> appears to have a beneficial effect </a:t>
            </a:r>
            <a:r>
              <a:rPr lang="en-US" sz="2600" b="0" i="0" dirty="0">
                <a:effectLst/>
                <a:latin typeface="Open Sans" panose="020B0606030504020204" pitchFamily="34" charset="0"/>
              </a:rPr>
              <a:t>on bronchodilator response in </a:t>
            </a:r>
            <a:r>
              <a:rPr lang="en-US" sz="2600" b="0" i="0" dirty="0" err="1">
                <a:effectLst/>
                <a:latin typeface="Open Sans" panose="020B0606030504020204" pitchFamily="34" charset="0"/>
              </a:rPr>
              <a:t>spirometric</a:t>
            </a:r>
            <a:r>
              <a:rPr lang="en-US" sz="2600" b="0" i="0" dirty="0">
                <a:effectLst/>
                <a:latin typeface="Open Sans" panose="020B0606030504020204" pitchFamily="34" charset="0"/>
              </a:rPr>
              <a:t> parameters in children with acute asthma with few side effects. Thus, it may be considered for the management of children with asthma suffering from acute airway obstruction.”</a:t>
            </a:r>
          </a:p>
          <a:p>
            <a:pPr marL="0" indent="0">
              <a:buNone/>
            </a:pPr>
            <a:r>
              <a:rPr lang="en-US" sz="2000" i="1" dirty="0"/>
              <a:t>Efficacy of Magnesium Sulfate Treatment in Children with Acute Asthma</a:t>
            </a:r>
          </a:p>
          <a:p>
            <a:pPr marL="0" indent="0">
              <a:buNone/>
            </a:pPr>
            <a:r>
              <a:rPr lang="en-US" sz="2000" i="1" dirty="0"/>
              <a:t>Med </a:t>
            </a:r>
            <a:r>
              <a:rPr lang="en-US" sz="2000" i="1" dirty="0" err="1"/>
              <a:t>Princ</a:t>
            </a:r>
            <a:r>
              <a:rPr lang="en-US" sz="2000" i="1" dirty="0"/>
              <a:t> </a:t>
            </a:r>
            <a:r>
              <a:rPr lang="en-US" sz="2000" i="1" dirty="0" err="1"/>
              <a:t>Pract</a:t>
            </a:r>
            <a:r>
              <a:rPr lang="en-US" sz="2000" i="1" dirty="0"/>
              <a:t> 2020;29:292–298</a:t>
            </a:r>
          </a:p>
          <a:p>
            <a:pPr marL="0" indent="0">
              <a:buNone/>
            </a:pPr>
            <a:r>
              <a:rPr lang="en-US" sz="2000" i="1" dirty="0"/>
              <a:t>DOI: 10.1159/000506595</a:t>
            </a:r>
          </a:p>
          <a:p>
            <a:pPr marL="0" indent="0">
              <a:buNone/>
            </a:pPr>
            <a:endParaRPr lang="en-US" sz="2000" b="0" i="0" dirty="0">
              <a:effectLst/>
              <a:latin typeface="Open Sans" panose="020B0606030504020204" pitchFamily="34" charset="0"/>
            </a:endParaRPr>
          </a:p>
          <a:p>
            <a:pPr marL="0" indent="0">
              <a:buNone/>
            </a:pPr>
            <a:endParaRPr lang="en-US" sz="2000" dirty="0">
              <a:latin typeface="Open Sans" panose="020B0606030504020204" pitchFamily="34" charset="0"/>
            </a:endParaRPr>
          </a:p>
          <a:p>
            <a:pPr marL="0" indent="0">
              <a:buNone/>
            </a:pPr>
            <a:endParaRPr lang="en-US" sz="2000" b="0" i="0" dirty="0">
              <a:effectLst/>
              <a:latin typeface="Open Sans" panose="020B0606030504020204" pitchFamily="34" charset="0"/>
            </a:endParaRPr>
          </a:p>
          <a:p>
            <a:pPr marL="0" indent="0">
              <a:buNone/>
            </a:pPr>
            <a:endParaRPr lang="en-US" sz="2000" dirty="0">
              <a:latin typeface="Open Sans" panose="020B0606030504020204" pitchFamily="34" charset="0"/>
            </a:endParaRPr>
          </a:p>
          <a:p>
            <a:pPr marL="0" indent="0">
              <a:buNone/>
            </a:pPr>
            <a:endParaRPr lang="en-US" sz="2000" b="0" i="0" dirty="0">
              <a:effectLst/>
              <a:latin typeface="Open Sans" panose="020B0606030504020204" pitchFamily="34" charset="0"/>
            </a:endParaRPr>
          </a:p>
          <a:p>
            <a:pPr marL="0" indent="0">
              <a:buNone/>
            </a:pPr>
            <a:endParaRPr lang="en-US" sz="2000" dirty="0"/>
          </a:p>
        </p:txBody>
      </p:sp>
    </p:spTree>
    <p:extLst>
      <p:ext uri="{BB962C8B-B14F-4D97-AF65-F5344CB8AC3E}">
        <p14:creationId xmlns:p14="http://schemas.microsoft.com/office/powerpoint/2010/main" val="7128129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5B4FD0C-7E73-08D3-420C-F0F4FCC94E9C}"/>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MAGNESIUM IN ASTHMA</a:t>
            </a:r>
          </a:p>
        </p:txBody>
      </p:sp>
      <p:sp>
        <p:nvSpPr>
          <p:cNvPr id="3" name="Content Placeholder 2">
            <a:extLst>
              <a:ext uri="{FF2B5EF4-FFF2-40B4-BE49-F238E27FC236}">
                <a16:creationId xmlns:a16="http://schemas.microsoft.com/office/drawing/2014/main" id="{8E759A87-1228-532C-5932-E76FA8EEA8AA}"/>
              </a:ext>
            </a:extLst>
          </p:cNvPr>
          <p:cNvSpPr>
            <a:spLocks noGrp="1"/>
          </p:cNvSpPr>
          <p:nvPr>
            <p:ph idx="1"/>
          </p:nvPr>
        </p:nvSpPr>
        <p:spPr>
          <a:xfrm>
            <a:off x="1367624" y="2490436"/>
            <a:ext cx="9708995" cy="3567173"/>
          </a:xfrm>
        </p:spPr>
        <p:txBody>
          <a:bodyPr anchor="ctr">
            <a:normAutofit/>
          </a:bodyPr>
          <a:lstStyle/>
          <a:p>
            <a:pPr marL="0" indent="0">
              <a:lnSpc>
                <a:spcPct val="100000"/>
              </a:lnSpc>
              <a:buNone/>
            </a:pPr>
            <a:r>
              <a:rPr lang="en-US" sz="1900" b="0" i="0" dirty="0">
                <a:effectLst/>
                <a:latin typeface="Helvetica Neue" panose="02000503000000020004" pitchFamily="2" charset="0"/>
              </a:rPr>
              <a:t>In the present study, intravenous magnesium sulfate administered in the early course of the infection to children aged 6 months to 4 years with severe virus-induced wheezing episodes </a:t>
            </a:r>
            <a:r>
              <a:rPr lang="en-US" sz="1900" b="1" i="0" dirty="0">
                <a:solidFill>
                  <a:srgbClr val="FF0000"/>
                </a:solidFill>
                <a:effectLst/>
                <a:latin typeface="Helvetica Neue" panose="02000503000000020004" pitchFamily="2" charset="0"/>
              </a:rPr>
              <a:t>conferred no additional benefit in terms of wheezing severity</a:t>
            </a:r>
            <a:r>
              <a:rPr lang="en-US" sz="1900" b="0" i="0" dirty="0">
                <a:effectLst/>
                <a:latin typeface="Helvetica Neue" panose="02000503000000020004" pitchFamily="2" charset="0"/>
              </a:rPr>
              <a:t>, need for supplemental oxygen, need for intensive care or duration of hospitalization. </a:t>
            </a:r>
          </a:p>
          <a:p>
            <a:pPr marL="0" indent="0">
              <a:buNone/>
            </a:pPr>
            <a:endParaRPr lang="en-US" sz="1900" dirty="0">
              <a:latin typeface="Helvetica Neue" panose="02000503000000020004" pitchFamily="2" charset="0"/>
            </a:endParaRPr>
          </a:p>
          <a:p>
            <a:pPr marL="0" indent="0" fontAlgn="base">
              <a:buNone/>
            </a:pPr>
            <a:r>
              <a:rPr lang="en-US" sz="1900" b="0" i="1" dirty="0">
                <a:effectLst/>
              </a:rPr>
              <a:t>Intravenous magnesium sulfate for acute wheezing in young children: a </a:t>
            </a:r>
            <a:r>
              <a:rPr lang="en-US" sz="1900" b="0" i="1" dirty="0" err="1">
                <a:effectLst/>
              </a:rPr>
              <a:t>randomised</a:t>
            </a:r>
            <a:r>
              <a:rPr lang="en-US" sz="1900" b="0" i="1" dirty="0">
                <a:effectLst/>
              </a:rPr>
              <a:t> double-blind trial</a:t>
            </a:r>
          </a:p>
          <a:p>
            <a:pPr marL="0" indent="0" fontAlgn="base">
              <a:buNone/>
            </a:pPr>
            <a:r>
              <a:rPr lang="en-US" sz="1900" b="0" i="1" dirty="0" err="1">
                <a:effectLst/>
              </a:rPr>
              <a:t>Hannele</a:t>
            </a:r>
            <a:r>
              <a:rPr lang="en-US" sz="1900" b="0" i="1" dirty="0">
                <a:effectLst/>
              </a:rPr>
              <a:t> </a:t>
            </a:r>
            <a:r>
              <a:rPr lang="en-US" sz="1900" b="0" i="1" dirty="0" err="1">
                <a:effectLst/>
              </a:rPr>
              <a:t>Pruikkonen</a:t>
            </a:r>
            <a:r>
              <a:rPr lang="en-US" sz="1900" b="0" i="1" dirty="0">
                <a:effectLst/>
              </a:rPr>
              <a:t>, </a:t>
            </a:r>
            <a:r>
              <a:rPr lang="en-US" sz="1900" b="0" i="1" dirty="0" err="1">
                <a:effectLst/>
              </a:rPr>
              <a:t>Terhi</a:t>
            </a:r>
            <a:r>
              <a:rPr lang="en-US" sz="1900" b="0" i="1" dirty="0">
                <a:effectLst/>
              </a:rPr>
              <a:t> </a:t>
            </a:r>
            <a:r>
              <a:rPr lang="en-US" sz="1900" b="0" i="1" dirty="0" err="1">
                <a:effectLst/>
              </a:rPr>
              <a:t>Tapiainen</a:t>
            </a:r>
            <a:r>
              <a:rPr lang="en-US" sz="1900" b="0" i="1" dirty="0">
                <a:effectLst/>
              </a:rPr>
              <a:t>, </a:t>
            </a:r>
            <a:r>
              <a:rPr lang="en-US" sz="1900" b="0" i="1" dirty="0" err="1">
                <a:effectLst/>
              </a:rPr>
              <a:t>Merja</a:t>
            </a:r>
            <a:r>
              <a:rPr lang="en-US" sz="1900" b="0" i="1" dirty="0">
                <a:effectLst/>
              </a:rPr>
              <a:t> Kallio, </a:t>
            </a:r>
            <a:r>
              <a:rPr lang="en-US" sz="1900" b="0" i="1" dirty="0" err="1">
                <a:effectLst/>
              </a:rPr>
              <a:t>Teija</a:t>
            </a:r>
            <a:r>
              <a:rPr lang="en-US" sz="1900" b="0" i="1" dirty="0">
                <a:effectLst/>
              </a:rPr>
              <a:t> </a:t>
            </a:r>
            <a:r>
              <a:rPr lang="en-US" sz="1900" b="0" i="1" dirty="0" err="1">
                <a:effectLst/>
              </a:rPr>
              <a:t>Dunder</a:t>
            </a:r>
            <a:r>
              <a:rPr lang="en-US" sz="1900" b="0" i="1" dirty="0">
                <a:effectLst/>
              </a:rPr>
              <a:t>, </a:t>
            </a:r>
            <a:r>
              <a:rPr lang="en-US" sz="1900" b="0" i="1" dirty="0" err="1">
                <a:effectLst/>
              </a:rPr>
              <a:t>Tytti</a:t>
            </a:r>
            <a:r>
              <a:rPr lang="en-US" sz="1900" b="0" i="1" dirty="0">
                <a:effectLst/>
              </a:rPr>
              <a:t> Pokka, Matti </a:t>
            </a:r>
            <a:r>
              <a:rPr lang="en-US" sz="1900" b="0" i="1" dirty="0" err="1">
                <a:effectLst/>
              </a:rPr>
              <a:t>Uhari</a:t>
            </a:r>
            <a:r>
              <a:rPr lang="en-US" sz="1900" b="0" i="1" dirty="0">
                <a:effectLst/>
              </a:rPr>
              <a:t>, </a:t>
            </a:r>
            <a:r>
              <a:rPr lang="en-US" sz="1900" b="0" i="1" dirty="0" err="1">
                <a:effectLst/>
              </a:rPr>
              <a:t>Marjo</a:t>
            </a:r>
            <a:r>
              <a:rPr lang="en-US" sz="1900" b="0" i="1" dirty="0">
                <a:effectLst/>
              </a:rPr>
              <a:t> </a:t>
            </a:r>
            <a:r>
              <a:rPr lang="en-US" sz="1900" b="0" i="1" dirty="0" err="1">
                <a:effectLst/>
              </a:rPr>
              <a:t>Renko</a:t>
            </a:r>
            <a:endParaRPr lang="en-US" sz="1900" b="0" i="1" dirty="0">
              <a:effectLst/>
            </a:endParaRPr>
          </a:p>
          <a:p>
            <a:pPr marL="0" indent="0" fontAlgn="base">
              <a:buNone/>
            </a:pPr>
            <a:r>
              <a:rPr lang="en-US" sz="1900" b="0" i="1" dirty="0">
                <a:effectLst/>
              </a:rPr>
              <a:t>European Respiratory Journal 2018 51: 1701579; </a:t>
            </a:r>
            <a:r>
              <a:rPr lang="en-US" sz="1900" b="1" i="1" dirty="0">
                <a:effectLst/>
              </a:rPr>
              <a:t>DOI:</a:t>
            </a:r>
            <a:r>
              <a:rPr lang="en-US" sz="1900" b="0" i="1" dirty="0">
                <a:effectLst/>
              </a:rPr>
              <a:t> 10.1183/13993003.01579-2017</a:t>
            </a:r>
          </a:p>
          <a:p>
            <a:pPr marL="0" indent="0">
              <a:buNone/>
            </a:pPr>
            <a:endParaRPr lang="en-US" sz="1900" dirty="0"/>
          </a:p>
        </p:txBody>
      </p:sp>
    </p:spTree>
    <p:extLst>
      <p:ext uri="{BB962C8B-B14F-4D97-AF65-F5344CB8AC3E}">
        <p14:creationId xmlns:p14="http://schemas.microsoft.com/office/powerpoint/2010/main" val="2852157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9A62-BFDA-63FC-AE3F-C8699593A7C9}"/>
              </a:ext>
            </a:extLst>
          </p:cNvPr>
          <p:cNvSpPr>
            <a:spLocks noGrp="1"/>
          </p:cNvSpPr>
          <p:nvPr>
            <p:ph type="title"/>
          </p:nvPr>
        </p:nvSpPr>
        <p:spPr/>
        <p:txBody>
          <a:bodyPr/>
          <a:lstStyle/>
          <a:p>
            <a:r>
              <a:rPr lang="en-US"/>
              <a:t>PNEUMONIA</a:t>
            </a:r>
            <a:endParaRPr lang="en-US" dirty="0"/>
          </a:p>
        </p:txBody>
      </p:sp>
      <p:graphicFrame>
        <p:nvGraphicFramePr>
          <p:cNvPr id="5" name="Content Placeholder 2">
            <a:extLst>
              <a:ext uri="{FF2B5EF4-FFF2-40B4-BE49-F238E27FC236}">
                <a16:creationId xmlns:a16="http://schemas.microsoft.com/office/drawing/2014/main" id="{594553E6-4B59-A05B-EECC-CCF6B685379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4646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C4D9A62-BFDA-63FC-AE3F-C8699593A7C9}"/>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PNEUMONITIS</a:t>
            </a:r>
          </a:p>
        </p:txBody>
      </p:sp>
      <p:sp>
        <p:nvSpPr>
          <p:cNvPr id="3" name="Content Placeholder 2">
            <a:extLst>
              <a:ext uri="{FF2B5EF4-FFF2-40B4-BE49-F238E27FC236}">
                <a16:creationId xmlns:a16="http://schemas.microsoft.com/office/drawing/2014/main" id="{21542A95-B545-5845-BA8C-30A3420EC8E0}"/>
              </a:ext>
            </a:extLst>
          </p:cNvPr>
          <p:cNvSpPr>
            <a:spLocks noGrp="1"/>
          </p:cNvSpPr>
          <p:nvPr>
            <p:ph idx="1"/>
          </p:nvPr>
        </p:nvSpPr>
        <p:spPr>
          <a:xfrm>
            <a:off x="1367624" y="2490436"/>
            <a:ext cx="9708995" cy="3567173"/>
          </a:xfrm>
        </p:spPr>
        <p:txBody>
          <a:bodyPr anchor="ctr">
            <a:normAutofit/>
          </a:bodyPr>
          <a:lstStyle/>
          <a:p>
            <a:r>
              <a:rPr lang="en-US" sz="2400" dirty="0"/>
              <a:t>Non-infectious inflammation of the lungs</a:t>
            </a:r>
          </a:p>
          <a:p>
            <a:r>
              <a:rPr lang="en-US" sz="2400" b="0" i="0" dirty="0">
                <a:effectLst/>
              </a:rPr>
              <a:t>Substances that can trigger pneumonitis include:</a:t>
            </a:r>
          </a:p>
          <a:p>
            <a:pPr lvl="1"/>
            <a:r>
              <a:rPr lang="en-US" b="0" i="0" dirty="0">
                <a:effectLst/>
              </a:rPr>
              <a:t>mold</a:t>
            </a:r>
          </a:p>
          <a:p>
            <a:pPr lvl="1"/>
            <a:r>
              <a:rPr lang="en-US" b="0" i="0" dirty="0">
                <a:effectLst/>
              </a:rPr>
              <a:t>fungi</a:t>
            </a:r>
          </a:p>
          <a:p>
            <a:pPr lvl="1"/>
            <a:r>
              <a:rPr lang="en-US" b="0" i="0" dirty="0">
                <a:effectLst/>
              </a:rPr>
              <a:t>chemicals</a:t>
            </a:r>
          </a:p>
          <a:p>
            <a:endParaRPr lang="en-US" sz="2400" dirty="0"/>
          </a:p>
        </p:txBody>
      </p:sp>
    </p:spTree>
    <p:extLst>
      <p:ext uri="{BB962C8B-B14F-4D97-AF65-F5344CB8AC3E}">
        <p14:creationId xmlns:p14="http://schemas.microsoft.com/office/powerpoint/2010/main" val="29785687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4D9A62-BFDA-63FC-AE3F-C8699593A7C9}"/>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PULMONARY EDEMA</a:t>
            </a:r>
          </a:p>
        </p:txBody>
      </p:sp>
      <p:graphicFrame>
        <p:nvGraphicFramePr>
          <p:cNvPr id="5" name="Content Placeholder 2">
            <a:extLst>
              <a:ext uri="{FF2B5EF4-FFF2-40B4-BE49-F238E27FC236}">
                <a16:creationId xmlns:a16="http://schemas.microsoft.com/office/drawing/2014/main" id="{4B1D35CE-88C2-2F69-9667-D7E3A0A507A8}"/>
              </a:ext>
            </a:extLst>
          </p:cNvPr>
          <p:cNvGraphicFramePr>
            <a:graphicFrameLocks noGrp="1"/>
          </p:cNvGraphicFramePr>
          <p:nvPr>
            <p:ph idx="1"/>
            <p:extLst>
              <p:ext uri="{D42A27DB-BD31-4B8C-83A1-F6EECF244321}">
                <p14:modId xmlns:p14="http://schemas.microsoft.com/office/powerpoint/2010/main" val="115964934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29546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A5096B8-BB03-51E2-3B7D-DB3DF52B7682}"/>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OVERDOSES</a:t>
            </a:r>
          </a:p>
        </p:txBody>
      </p:sp>
      <p:sp>
        <p:nvSpPr>
          <p:cNvPr id="3" name="Content Placeholder 2">
            <a:extLst>
              <a:ext uri="{FF2B5EF4-FFF2-40B4-BE49-F238E27FC236}">
                <a16:creationId xmlns:a16="http://schemas.microsoft.com/office/drawing/2014/main" id="{89EFDE2E-6AA6-D7BE-FFD9-DAD37729D2F4}"/>
              </a:ext>
            </a:extLst>
          </p:cNvPr>
          <p:cNvSpPr>
            <a:spLocks noGrp="1"/>
          </p:cNvSpPr>
          <p:nvPr>
            <p:ph idx="1"/>
          </p:nvPr>
        </p:nvSpPr>
        <p:spPr>
          <a:xfrm>
            <a:off x="1367624" y="2490436"/>
            <a:ext cx="9708995" cy="3567173"/>
          </a:xfrm>
        </p:spPr>
        <p:txBody>
          <a:bodyPr anchor="ctr">
            <a:normAutofit/>
          </a:bodyPr>
          <a:lstStyle/>
          <a:p>
            <a:pPr marL="0" indent="0">
              <a:buNone/>
            </a:pPr>
            <a:endParaRPr lang="en-US" sz="2400" b="1" i="0">
              <a:effectLst/>
              <a:latin typeface="Guardian TextSans Web"/>
            </a:endParaRPr>
          </a:p>
          <a:p>
            <a:pPr marL="0" indent="0">
              <a:buNone/>
            </a:pPr>
            <a:endParaRPr lang="en-US" sz="2400" b="1">
              <a:latin typeface="Guardian TextSans Web"/>
            </a:endParaRPr>
          </a:p>
          <a:p>
            <a:pPr marL="0" indent="0">
              <a:buNone/>
            </a:pPr>
            <a:r>
              <a:rPr lang="en-US" sz="2400" b="1" i="0">
                <a:effectLst/>
                <a:latin typeface="Guardian TextSans Web"/>
              </a:rPr>
              <a:t>Findings</a:t>
            </a:r>
            <a:r>
              <a:rPr lang="en-US" sz="2400" b="0" i="0">
                <a:effectLst/>
                <a:latin typeface="Guardian TextSans Web"/>
              </a:rPr>
              <a:t>  In this cross-sectional study, 8986 children and adolescents died between 1999 and 2016 from prescription and illicit opioid poisonings. During this time, the mortality rate increased 268.2%.</a:t>
            </a:r>
          </a:p>
          <a:p>
            <a:pPr marL="0" indent="0">
              <a:buNone/>
            </a:pPr>
            <a:r>
              <a:rPr lang="en-US" sz="2400" i="1"/>
              <a:t>https://jamanetwork.com/journals/jamanetworkopen/fullarticle/2719580</a:t>
            </a:r>
          </a:p>
        </p:txBody>
      </p:sp>
    </p:spTree>
    <p:extLst>
      <p:ext uri="{BB962C8B-B14F-4D97-AF65-F5344CB8AC3E}">
        <p14:creationId xmlns:p14="http://schemas.microsoft.com/office/powerpoint/2010/main" val="11253178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1367624" y="2490436"/>
            <a:ext cx="9708995" cy="3567173"/>
          </a:xfrm>
        </p:spPr>
        <p:txBody>
          <a:bodyPr anchor="ctr">
            <a:normAutofit/>
          </a:bodyPr>
          <a:lstStyle/>
          <a:p>
            <a:pPr marL="0" indent="0">
              <a:buNone/>
            </a:pPr>
            <a:r>
              <a:rPr lang="en-US" sz="1700" dirty="0"/>
              <a:t>2-year 3-month-old female (history of prematurity, grandparents think about 32 weeks, never intubated), vaccinations up-to-date, grandparents unsure if COVID vaccinated, history of transfer to Tufts for RSV in May of this year, presents with cold symptoms and wheezing.  History is obtained from grandparents, as her parents are with her twin sister who was just med flighted out of this ER minutes ago for severe resp distress (was intubated, critically ill).  They report that the patient started having "cold symptoms" a couple days ago, primarily with runny nose, occasional cough especially if she was running around.  This morning was noted to be wheezing and received albuterol/budesonide which she has only for when she is wheezing when she has a cold.  She was noted to be wheezing again this afternoon and was given puffs on her albuterol inhaler just prior to arrival.  Grandparents state that she was coughing a lot after her inhaler treatments and they got nervous.  No fever has been noted.  Only have noticed some wheezing and mild belly breathing.  No color change, no stridor, no significant increased work of breathing.  She has been acting her usual self and running around, playful.  She has been eating well.  No rash, no tugging at the ears, normal wet diapers, no diarrhea.</a:t>
            </a:r>
          </a:p>
        </p:txBody>
      </p:sp>
    </p:spTree>
    <p:extLst>
      <p:ext uri="{BB962C8B-B14F-4D97-AF65-F5344CB8AC3E}">
        <p14:creationId xmlns:p14="http://schemas.microsoft.com/office/powerpoint/2010/main" val="29222919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4965430" y="629268"/>
            <a:ext cx="6586491" cy="1286160"/>
          </a:xfrm>
        </p:spPr>
        <p:txBody>
          <a:bodyPr anchor="b">
            <a:normAutofit/>
          </a:bodyPr>
          <a:lstStyle/>
          <a:p>
            <a:r>
              <a:rPr lang="en-US" dirty="0"/>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4965431" y="2438400"/>
            <a:ext cx="6586489" cy="3785419"/>
          </a:xfrm>
        </p:spPr>
        <p:txBody>
          <a:bodyPr>
            <a:normAutofit/>
          </a:bodyPr>
          <a:lstStyle/>
          <a:p>
            <a:pPr marL="0" indent="0">
              <a:buNone/>
            </a:pPr>
            <a:r>
              <a:rPr lang="en-US" sz="2000" dirty="0"/>
              <a:t>Temperature	 		37.6 C	 </a:t>
            </a:r>
          </a:p>
          <a:p>
            <a:pPr marL="0" indent="0">
              <a:buNone/>
            </a:pPr>
            <a:r>
              <a:rPr lang="en-US" sz="2000" dirty="0"/>
              <a:t>Pulse Rate	 		163 H	 </a:t>
            </a:r>
          </a:p>
          <a:p>
            <a:pPr marL="0" indent="0">
              <a:buNone/>
            </a:pPr>
            <a:r>
              <a:rPr lang="en-US" sz="2000" dirty="0"/>
              <a:t>Respiratory Rate	 		43 H	 </a:t>
            </a:r>
          </a:p>
          <a:p>
            <a:pPr marL="0" indent="0">
              <a:buNone/>
            </a:pPr>
            <a:r>
              <a:rPr lang="en-US" sz="2000" dirty="0"/>
              <a:t>Blood Pressure	 		120/74 H	</a:t>
            </a:r>
          </a:p>
          <a:p>
            <a:pPr marL="0" indent="0">
              <a:buNone/>
            </a:pPr>
            <a:r>
              <a:rPr lang="en-US" sz="2000" dirty="0"/>
              <a:t>O2 Sat by Pulse Oximetry	 	97	</a:t>
            </a:r>
          </a:p>
          <a:p>
            <a:pPr marL="0" indent="0">
              <a:buNone/>
            </a:pPr>
            <a:r>
              <a:rPr lang="en-US" sz="2000" dirty="0"/>
              <a:t>	</a:t>
            </a:r>
          </a:p>
        </p:txBody>
      </p:sp>
      <p:pic>
        <p:nvPicPr>
          <p:cNvPr id="5" name="Picture 4">
            <a:extLst>
              <a:ext uri="{FF2B5EF4-FFF2-40B4-BE49-F238E27FC236}">
                <a16:creationId xmlns:a16="http://schemas.microsoft.com/office/drawing/2014/main" id="{EEFB74CB-6266-2BEC-A01D-EF4A4DAD85C6}"/>
              </a:ext>
            </a:extLst>
          </p:cNvPr>
          <p:cNvPicPr>
            <a:picLocks noChangeAspect="1"/>
          </p:cNvPicPr>
          <p:nvPr/>
        </p:nvPicPr>
        <p:blipFill rotWithShape="1">
          <a:blip r:embed="rId2"/>
          <a:srcRect l="13784" r="48194"/>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59B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4606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1367624" y="2490436"/>
            <a:ext cx="9708995" cy="3567173"/>
          </a:xfrm>
        </p:spPr>
        <p:txBody>
          <a:bodyPr anchor="ctr">
            <a:normAutofit/>
          </a:bodyPr>
          <a:lstStyle/>
          <a:p>
            <a:pPr marL="0" indent="0">
              <a:buNone/>
            </a:pPr>
            <a:r>
              <a:rPr lang="en-US" sz="1300" dirty="0"/>
              <a:t>Physical exam:</a:t>
            </a:r>
          </a:p>
          <a:p>
            <a:pPr marL="0" indent="0">
              <a:buNone/>
            </a:pPr>
            <a:r>
              <a:rPr lang="en-US" sz="1300" dirty="0"/>
              <a:t>General: Alert, no acute distress.  Being carried by grandma. Crying with any intervention, upset about the pulse ox on her toe.</a:t>
            </a:r>
          </a:p>
          <a:p>
            <a:pPr marL="0" indent="0">
              <a:buNone/>
            </a:pPr>
            <a:r>
              <a:rPr lang="en-US" sz="1300" dirty="0"/>
              <a:t>HEENT: Head is atraumatic normocephalic.  Eyes with normal appearance, no icterus or conjunctival injection.  No myosis or mydriasis.  Normal oropharynx, and moist mucous membranes.  Neck normal inspection and trachea midline.  TMs normal bilaterally.  No lymphadenopathy</a:t>
            </a:r>
          </a:p>
          <a:p>
            <a:pPr marL="0" indent="0">
              <a:buNone/>
            </a:pPr>
            <a:r>
              <a:rPr lang="en-US" sz="1300" b="1" dirty="0" err="1"/>
              <a:t>Pulm</a:t>
            </a:r>
            <a:r>
              <a:rPr lang="en-US" sz="1300" b="1" dirty="0"/>
              <a:t>: Chest normal inspection with symmetric chest wall rise.  Crying during exam, faint expiratory wheeze heard throughout.</a:t>
            </a:r>
          </a:p>
          <a:p>
            <a:pPr marL="0" indent="0">
              <a:buNone/>
            </a:pPr>
            <a:r>
              <a:rPr lang="en-US" sz="1300" b="1" dirty="0"/>
              <a:t>CV: Tachycardic, good color.  Less than 2-second cap refill</a:t>
            </a:r>
          </a:p>
          <a:p>
            <a:pPr marL="0" indent="0">
              <a:buNone/>
            </a:pPr>
            <a:r>
              <a:rPr lang="en-US" sz="1300" dirty="0"/>
              <a:t>Abd: Abdominal exam soft, nondistended, without tenderness. </a:t>
            </a:r>
          </a:p>
          <a:p>
            <a:pPr marL="0" indent="0">
              <a:buNone/>
            </a:pPr>
            <a:r>
              <a:rPr lang="en-US" sz="1300" dirty="0"/>
              <a:t>Back: Normal inspection</a:t>
            </a:r>
          </a:p>
          <a:p>
            <a:pPr marL="0" indent="0">
              <a:buNone/>
            </a:pPr>
            <a:r>
              <a:rPr lang="en-US" sz="1300" b="1" dirty="0"/>
              <a:t>Neuro/psych: Normal mental status for age, consoles with grandparents</a:t>
            </a:r>
          </a:p>
          <a:p>
            <a:pPr marL="0" indent="0">
              <a:buNone/>
            </a:pPr>
            <a:r>
              <a:rPr lang="en-US" sz="1300" dirty="0"/>
              <a:t>Skin: Warm, dry and intact. No rash.</a:t>
            </a:r>
          </a:p>
        </p:txBody>
      </p:sp>
    </p:spTree>
    <p:extLst>
      <p:ext uri="{BB962C8B-B14F-4D97-AF65-F5344CB8AC3E}">
        <p14:creationId xmlns:p14="http://schemas.microsoft.com/office/powerpoint/2010/main" val="13407714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p:txBody>
          <a:bodyPr/>
          <a:lstStyle/>
          <a:p>
            <a:r>
              <a:rPr lang="en-US" dirty="0"/>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p:txBody>
          <a:bodyPr>
            <a:normAutofit fontScale="77500" lnSpcReduction="20000"/>
          </a:bodyPr>
          <a:lstStyle/>
          <a:p>
            <a:pPr marL="0" indent="0">
              <a:buNone/>
            </a:pPr>
            <a:r>
              <a:rPr lang="en-US" dirty="0"/>
              <a:t>On exam, patient tachycardic, temp of 99, 100% on room air.  Crying persistently with any exam, but consoles with grandparents.  She is nontoxic-appearing, with faint wheezing noted throughout.  Crying so difficult to assess for tachypnea, increased work of breathing, but she generally looks very well, interactive, active.  Plan to treat wheezing with nebs, steroids given her history, check chest x-ray, RSV/COVID, and even though she does not have a fever, temp is 99, so we will give Tylenol in case she is either going up or coming down.  </a:t>
            </a:r>
            <a:r>
              <a:rPr lang="en-US" b="1" dirty="0"/>
              <a:t>Plan to observe.</a:t>
            </a:r>
          </a:p>
          <a:p>
            <a:pPr marL="0" indent="0">
              <a:buNone/>
            </a:pPr>
            <a:endParaRPr lang="en-US" dirty="0"/>
          </a:p>
          <a:p>
            <a:pPr marL="0" indent="0">
              <a:buNone/>
            </a:pPr>
            <a:r>
              <a:rPr lang="en-US" dirty="0"/>
              <a:t>1900 </a:t>
            </a:r>
            <a:r>
              <a:rPr lang="en-US" dirty="0" err="1"/>
              <a:t>reassesed</a:t>
            </a:r>
            <a:r>
              <a:rPr lang="en-US" dirty="0"/>
              <a:t>. sitting in grandparent's lap, watching videos. well appearing, grandparents feel she looks well.</a:t>
            </a:r>
          </a:p>
          <a:p>
            <a:pPr marL="0" indent="0">
              <a:buNone/>
            </a:pPr>
            <a:endParaRPr lang="en-US" dirty="0"/>
          </a:p>
          <a:p>
            <a:pPr marL="0" indent="0">
              <a:buNone/>
            </a:pPr>
            <a:r>
              <a:rPr lang="en-US" b="1" dirty="0"/>
              <a:t>2000 RN grabbed me to tell me </a:t>
            </a:r>
            <a:r>
              <a:rPr lang="en-US" b="1" dirty="0" err="1"/>
              <a:t>pt</a:t>
            </a:r>
            <a:r>
              <a:rPr lang="en-US" b="1" dirty="0"/>
              <a:t> audibly wheezing now. she has some belly breathing, exp wheeze throughout. will give another round of nebs. Plan to admit. </a:t>
            </a:r>
            <a:r>
              <a:rPr lang="en-US" dirty="0"/>
              <a:t>Grandparents/parents request </a:t>
            </a:r>
            <a:r>
              <a:rPr lang="en-US" dirty="0" err="1"/>
              <a:t>txfer</a:t>
            </a:r>
            <a:r>
              <a:rPr lang="en-US" dirty="0"/>
              <a:t> to </a:t>
            </a:r>
            <a:r>
              <a:rPr lang="en-US" dirty="0" err="1"/>
              <a:t>childrens</a:t>
            </a:r>
            <a:r>
              <a:rPr lang="en-US" dirty="0"/>
              <a:t> if admitting. Accepted by BCH Levy</a:t>
            </a:r>
          </a:p>
        </p:txBody>
      </p:sp>
    </p:spTree>
    <p:extLst>
      <p:ext uri="{BB962C8B-B14F-4D97-AF65-F5344CB8AC3E}">
        <p14:creationId xmlns:p14="http://schemas.microsoft.com/office/powerpoint/2010/main" val="2703521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BLS INFANT CPR: 0-12 MONTHS</a:t>
            </a:r>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1367624" y="2490436"/>
            <a:ext cx="9708995" cy="3567173"/>
          </a:xfrm>
        </p:spPr>
        <p:txBody>
          <a:bodyPr anchor="ctr">
            <a:normAutofit/>
          </a:bodyPr>
          <a:lstStyle/>
          <a:p>
            <a:pPr marL="0" indent="0">
              <a:buNone/>
            </a:pPr>
            <a:r>
              <a:rPr lang="en-US" sz="3600" b="1" i="1" u="sng" dirty="0">
                <a:effectLst/>
                <a:latin typeface="Times" pitchFamily="2" charset="0"/>
              </a:rPr>
              <a:t>In infants, primary cardiac events are NOT common. </a:t>
            </a:r>
            <a:r>
              <a:rPr lang="en-US" sz="3600" b="1" i="1" u="sng" dirty="0">
                <a:solidFill>
                  <a:srgbClr val="FF0000"/>
                </a:solidFill>
                <a:effectLst/>
                <a:latin typeface="Times" pitchFamily="2" charset="0"/>
              </a:rPr>
              <a:t>Usually, cardiac arrest will be preceded by respiratory problems. </a:t>
            </a:r>
            <a:r>
              <a:rPr lang="en-US" sz="3600" b="1" i="1" u="sng" dirty="0">
                <a:effectLst/>
                <a:latin typeface="Times" pitchFamily="2" charset="0"/>
              </a:rPr>
              <a:t>Survival rates improve as you intervene with respiratory problems as early as possible. Keep in mind that prevention is the first step in the Pediatric Chain of Survival. </a:t>
            </a:r>
          </a:p>
          <a:p>
            <a:pPr marL="0" indent="0">
              <a:buNone/>
            </a:pPr>
            <a:endParaRPr lang="en-US" sz="2400" dirty="0"/>
          </a:p>
        </p:txBody>
      </p:sp>
    </p:spTree>
    <p:extLst>
      <p:ext uri="{BB962C8B-B14F-4D97-AF65-F5344CB8AC3E}">
        <p14:creationId xmlns:p14="http://schemas.microsoft.com/office/powerpoint/2010/main" val="26313599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1367624" y="2490436"/>
            <a:ext cx="9708995" cy="3567173"/>
          </a:xfrm>
        </p:spPr>
        <p:txBody>
          <a:bodyPr anchor="ctr">
            <a:normAutofit/>
          </a:bodyPr>
          <a:lstStyle/>
          <a:p>
            <a:pPr marL="0" indent="0">
              <a:buNone/>
            </a:pPr>
            <a:r>
              <a:rPr lang="en-US" sz="2400" dirty="0"/>
              <a:t>EMS cannot transport ALS for 4-5hrs.</a:t>
            </a:r>
          </a:p>
          <a:p>
            <a:pPr marL="0" indent="0">
              <a:buNone/>
            </a:pPr>
            <a:r>
              <a:rPr lang="en-US" sz="2400" dirty="0"/>
              <a:t>Access - no ALS</a:t>
            </a:r>
          </a:p>
          <a:p>
            <a:pPr marL="0" indent="0">
              <a:buNone/>
            </a:pPr>
            <a:r>
              <a:rPr lang="en-US" sz="2400" dirty="0" err="1"/>
              <a:t>Medflight</a:t>
            </a:r>
            <a:r>
              <a:rPr lang="en-US" sz="2400" dirty="0"/>
              <a:t> Ground not till tomorrow</a:t>
            </a:r>
          </a:p>
          <a:p>
            <a:pPr marL="0" indent="0">
              <a:buNone/>
            </a:pPr>
            <a:r>
              <a:rPr lang="en-US" sz="2400" dirty="0"/>
              <a:t>BCH transport not till tomorrow</a:t>
            </a:r>
          </a:p>
          <a:p>
            <a:pPr marL="0" indent="0">
              <a:buNone/>
            </a:pPr>
            <a:r>
              <a:rPr lang="en-US" sz="2400" dirty="0"/>
              <a:t>Hasbro seems like probably can't but they will call us back</a:t>
            </a:r>
          </a:p>
          <a:p>
            <a:pPr marL="0" indent="0">
              <a:buNone/>
            </a:pPr>
            <a:r>
              <a:rPr lang="en-US" sz="2400" dirty="0"/>
              <a:t>Spoke with EMS supervisor at about 2100 - will allow us to prioritize and will be here within an hour. RNs have IV placed, giving bolus, mag.</a:t>
            </a:r>
          </a:p>
        </p:txBody>
      </p:sp>
    </p:spTree>
    <p:extLst>
      <p:ext uri="{BB962C8B-B14F-4D97-AF65-F5344CB8AC3E}">
        <p14:creationId xmlns:p14="http://schemas.microsoft.com/office/powerpoint/2010/main" val="34537225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1353666" y="759805"/>
            <a:ext cx="10000133" cy="1325563"/>
          </a:xfrm>
        </p:spPr>
        <p:txBody>
          <a:bodyPr>
            <a:normAutofit/>
          </a:bodyPr>
          <a:lstStyle/>
          <a:p>
            <a:r>
              <a:rPr lang="en-US" sz="4000">
                <a:solidFill>
                  <a:srgbClr val="FFFFFF"/>
                </a:solidFill>
              </a:rPr>
              <a:t>CASE #1: TWINS</a:t>
            </a:r>
          </a:p>
        </p:txBody>
      </p:sp>
      <p:graphicFrame>
        <p:nvGraphicFramePr>
          <p:cNvPr id="5" name="Content Placeholder 2">
            <a:extLst>
              <a:ext uri="{FF2B5EF4-FFF2-40B4-BE49-F238E27FC236}">
                <a16:creationId xmlns:a16="http://schemas.microsoft.com/office/drawing/2014/main" id="{6133E5CB-6F03-D833-0E9C-A0B25CC57AB6}"/>
              </a:ext>
            </a:extLst>
          </p:cNvPr>
          <p:cNvGraphicFramePr>
            <a:graphicFrameLocks noGrp="1"/>
          </p:cNvGraphicFramePr>
          <p:nvPr>
            <p:ph idx="1"/>
            <p:extLst>
              <p:ext uri="{D42A27DB-BD31-4B8C-83A1-F6EECF244321}">
                <p14:modId xmlns:p14="http://schemas.microsoft.com/office/powerpoint/2010/main" val="1738496717"/>
              </p:ext>
            </p:extLst>
          </p:nvPr>
        </p:nvGraphicFramePr>
        <p:xfrm>
          <a:off x="1422492" y="2499837"/>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435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CASE #1: TWINS</a:t>
            </a:r>
          </a:p>
        </p:txBody>
      </p:sp>
      <p:graphicFrame>
        <p:nvGraphicFramePr>
          <p:cNvPr id="5" name="Content Placeholder 2">
            <a:extLst>
              <a:ext uri="{FF2B5EF4-FFF2-40B4-BE49-F238E27FC236}">
                <a16:creationId xmlns:a16="http://schemas.microsoft.com/office/drawing/2014/main" id="{A22C30D7-29F3-1DD6-4867-7AD177C034EB}"/>
              </a:ext>
            </a:extLst>
          </p:cNvPr>
          <p:cNvGraphicFramePr>
            <a:graphicFrameLocks noGrp="1"/>
          </p:cNvGraphicFramePr>
          <p:nvPr>
            <p:ph idx="1"/>
            <p:extLst>
              <p:ext uri="{D42A27DB-BD31-4B8C-83A1-F6EECF244321}">
                <p14:modId xmlns:p14="http://schemas.microsoft.com/office/powerpoint/2010/main" val="258112098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74964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1367624" y="2490436"/>
            <a:ext cx="9708995" cy="3567173"/>
          </a:xfrm>
        </p:spPr>
        <p:txBody>
          <a:bodyPr anchor="ctr">
            <a:normAutofit/>
          </a:bodyPr>
          <a:lstStyle/>
          <a:p>
            <a:pPr marL="0" indent="0">
              <a:buNone/>
            </a:pPr>
            <a:r>
              <a:rPr lang="en-US" sz="2200" dirty="0"/>
              <a:t>Patient is a 2-year 3-month-old female with past medical history significant for asthma who presents today in respiratory distress.  History obtained from father who notes that this morning she woke up with a runny nose and it seemed to start getting an asthma exacerbation throughout the morning and afternoon.  </a:t>
            </a:r>
            <a:r>
              <a:rPr lang="en-US" sz="2200" b="1" dirty="0"/>
              <a:t>He notes that she started to look more pale and sweaty and seemed to be acting slightly differently so they came in here for evaluation.  </a:t>
            </a:r>
            <a:r>
              <a:rPr lang="en-US" sz="2200" dirty="0"/>
              <a:t>Upon arrival here to the </a:t>
            </a:r>
            <a:r>
              <a:rPr lang="en-US" sz="2200" b="1" dirty="0"/>
              <a:t>emergency department she was in respiratory distress saturating around 63%.  </a:t>
            </a:r>
            <a:r>
              <a:rPr lang="en-US" sz="2200" dirty="0"/>
              <a:t>Patient immediately brought to resuscitation bay.  No known sick contacts.  No recent illness besides the runny nose this morning.  Has not been intubated or hospitalized for asthma in the past.</a:t>
            </a:r>
          </a:p>
        </p:txBody>
      </p:sp>
    </p:spTree>
    <p:extLst>
      <p:ext uri="{BB962C8B-B14F-4D97-AF65-F5344CB8AC3E}">
        <p14:creationId xmlns:p14="http://schemas.microsoft.com/office/powerpoint/2010/main" val="527279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1322754" y="1522820"/>
            <a:ext cx="2748041" cy="3601914"/>
          </a:xfrm>
        </p:spPr>
        <p:txBody>
          <a:bodyPr anchor="ctr">
            <a:normAutofit/>
          </a:bodyPr>
          <a:lstStyle/>
          <a:p>
            <a:r>
              <a:rPr lang="en-US" sz="3600">
                <a:solidFill>
                  <a:srgbClr val="FFFFFF"/>
                </a:solidFill>
              </a:rPr>
              <a:t>CASE #1: TWINS</a:t>
            </a:r>
          </a:p>
        </p:txBody>
      </p:sp>
      <p:graphicFrame>
        <p:nvGraphicFramePr>
          <p:cNvPr id="14" name="Content Placeholder 2">
            <a:extLst>
              <a:ext uri="{FF2B5EF4-FFF2-40B4-BE49-F238E27FC236}">
                <a16:creationId xmlns:a16="http://schemas.microsoft.com/office/drawing/2014/main" id="{F74C6F5C-C1A9-BD78-EBEC-0DFBE361FB29}"/>
              </a:ext>
            </a:extLst>
          </p:cNvPr>
          <p:cNvGraphicFramePr>
            <a:graphicFrameLocks noGrp="1"/>
          </p:cNvGraphicFramePr>
          <p:nvPr>
            <p:ph idx="1"/>
            <p:extLst>
              <p:ext uri="{D42A27DB-BD31-4B8C-83A1-F6EECF244321}">
                <p14:modId xmlns:p14="http://schemas.microsoft.com/office/powerpoint/2010/main" val="2414358403"/>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39111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1367624" y="2490436"/>
            <a:ext cx="9708995" cy="3567173"/>
          </a:xfrm>
        </p:spPr>
        <p:txBody>
          <a:bodyPr anchor="ctr">
            <a:normAutofit/>
          </a:bodyPr>
          <a:lstStyle/>
          <a:p>
            <a:pPr marL="0" indent="0">
              <a:buNone/>
            </a:pPr>
            <a:r>
              <a:rPr lang="en-US" sz="1700" dirty="0"/>
              <a:t>Const: Appears stated age, </a:t>
            </a:r>
            <a:r>
              <a:rPr lang="en-US" sz="1700" b="1" dirty="0"/>
              <a:t>in severe respiratory distress, pale intermittently lethargic, poor tone</a:t>
            </a:r>
          </a:p>
          <a:p>
            <a:pPr marL="0" indent="0">
              <a:buNone/>
            </a:pPr>
            <a:r>
              <a:rPr lang="en-US" sz="1700" dirty="0"/>
              <a:t>HEENT:  AT/NC, Atraumatic external nose and ears. dry mucous membranes, intermittently slightly cyanotic.</a:t>
            </a:r>
          </a:p>
          <a:p>
            <a:pPr marL="0" indent="0">
              <a:buNone/>
            </a:pPr>
            <a:r>
              <a:rPr lang="en-US" sz="1700" dirty="0"/>
              <a:t>Neck: Symmetric, trachea midline.</a:t>
            </a:r>
          </a:p>
          <a:p>
            <a:pPr marL="0" indent="0">
              <a:buNone/>
            </a:pPr>
            <a:r>
              <a:rPr lang="en-US" sz="1700" b="1" dirty="0"/>
              <a:t>CVS: Tachycardic.</a:t>
            </a:r>
          </a:p>
          <a:p>
            <a:pPr marL="0" indent="0">
              <a:buNone/>
            </a:pPr>
            <a:r>
              <a:rPr lang="en-US" sz="1700" b="1" dirty="0"/>
              <a:t>RESP: Severe respiratory distress, intermittently cyanotic, abdominal breathing, intercostal retractions, suprasternal retractions, tachypnea</a:t>
            </a:r>
          </a:p>
          <a:p>
            <a:pPr marL="0" indent="0">
              <a:buNone/>
            </a:pPr>
            <a:r>
              <a:rPr lang="en-US" sz="1700" dirty="0"/>
              <a:t>GI: Nontender/Nondistended, no guarding, rigidity, or distension.</a:t>
            </a:r>
          </a:p>
          <a:p>
            <a:pPr marL="0" indent="0">
              <a:buNone/>
            </a:pPr>
            <a:r>
              <a:rPr lang="en-US" sz="1700" dirty="0"/>
              <a:t>MSK: Extremities w/o deformity or tenderness</a:t>
            </a:r>
          </a:p>
          <a:p>
            <a:pPr marL="0" indent="0">
              <a:buNone/>
            </a:pPr>
            <a:r>
              <a:rPr lang="en-US" sz="1700" dirty="0"/>
              <a:t>Skin: Warm, Dry, no erythema, pale</a:t>
            </a:r>
          </a:p>
          <a:p>
            <a:pPr marL="0" indent="0">
              <a:buNone/>
            </a:pPr>
            <a:r>
              <a:rPr lang="en-US" sz="1700" dirty="0"/>
              <a:t>Neuro: Moving all extremities</a:t>
            </a:r>
          </a:p>
        </p:txBody>
      </p:sp>
    </p:spTree>
    <p:extLst>
      <p:ext uri="{BB962C8B-B14F-4D97-AF65-F5344CB8AC3E}">
        <p14:creationId xmlns:p14="http://schemas.microsoft.com/office/powerpoint/2010/main" val="4368954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p:txBody>
          <a:bodyPr/>
          <a:lstStyle/>
          <a:p>
            <a:r>
              <a:rPr lang="en-US" dirty="0"/>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p:txBody>
          <a:bodyPr>
            <a:normAutofit fontScale="77500" lnSpcReduction="20000"/>
          </a:bodyPr>
          <a:lstStyle/>
          <a:p>
            <a:pPr marL="0" indent="0">
              <a:buNone/>
            </a:pPr>
            <a:r>
              <a:rPr lang="en-US" dirty="0"/>
              <a:t>Medical decision making narrative:</a:t>
            </a:r>
          </a:p>
          <a:p>
            <a:pPr marL="0" indent="0">
              <a:buNone/>
            </a:pPr>
            <a:endParaRPr lang="en-US" dirty="0"/>
          </a:p>
          <a:p>
            <a:pPr marL="0" indent="0">
              <a:buNone/>
            </a:pPr>
            <a:r>
              <a:rPr lang="en-US" dirty="0"/>
              <a:t>ASSESSMENT: 2-year 3-month-old female presenting today in respiratory distress, history of asthma.</a:t>
            </a:r>
          </a:p>
          <a:p>
            <a:pPr marL="0" indent="0">
              <a:buNone/>
            </a:pPr>
            <a:r>
              <a:rPr lang="en-US" dirty="0"/>
              <a:t>PLAN/MDM:</a:t>
            </a:r>
          </a:p>
          <a:p>
            <a:pPr marL="0" indent="0">
              <a:buNone/>
            </a:pPr>
            <a:endParaRPr lang="en-US" dirty="0"/>
          </a:p>
          <a:p>
            <a:pPr marL="0" indent="0">
              <a:buNone/>
            </a:pPr>
            <a:r>
              <a:rPr lang="en-US" dirty="0"/>
              <a:t>On arrival patient appears extremely ill and has significant respiratory distress and hypoxia.</a:t>
            </a:r>
          </a:p>
          <a:p>
            <a:pPr marL="0" indent="0">
              <a:buNone/>
            </a:pPr>
            <a:r>
              <a:rPr lang="en-US" dirty="0"/>
              <a:t>Immediately brought into the resuscitation bay.  </a:t>
            </a:r>
            <a:r>
              <a:rPr lang="en-US" b="1" dirty="0"/>
              <a:t>Overall history exam very consistent with status asthmaticus.  </a:t>
            </a:r>
            <a:r>
              <a:rPr lang="en-US" dirty="0"/>
              <a:t>She does have bilateral breath sounds but there extremely tight, low suspicion for </a:t>
            </a:r>
            <a:r>
              <a:rPr lang="en-US" dirty="0" err="1"/>
              <a:t>pneumo</a:t>
            </a:r>
            <a:r>
              <a:rPr lang="en-US" dirty="0"/>
              <a:t> at this time but will keep high on the differential.  We have started </a:t>
            </a:r>
            <a:r>
              <a:rPr lang="en-US" b="1" dirty="0"/>
              <a:t>continuous nebs and I have ordered 0.2 mg of IM epinephrine x2.</a:t>
            </a:r>
          </a:p>
          <a:p>
            <a:pPr marL="0" indent="0">
              <a:buNone/>
            </a:pPr>
            <a:r>
              <a:rPr lang="en-US" dirty="0"/>
              <a:t>Patient did briefly appear to improve and was becoming more active and her color improved but still very ill appearing.  Respiratory on the way with high flow oxygen.</a:t>
            </a:r>
          </a:p>
        </p:txBody>
      </p:sp>
    </p:spTree>
    <p:extLst>
      <p:ext uri="{BB962C8B-B14F-4D97-AF65-F5344CB8AC3E}">
        <p14:creationId xmlns:p14="http://schemas.microsoft.com/office/powerpoint/2010/main" val="31027087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1098468" y="885651"/>
            <a:ext cx="3229803" cy="4624603"/>
          </a:xfrm>
        </p:spPr>
        <p:txBody>
          <a:bodyPr>
            <a:normAutofit/>
          </a:bodyPr>
          <a:lstStyle/>
          <a:p>
            <a:r>
              <a:rPr lang="en-US">
                <a:solidFill>
                  <a:srgbClr val="FFFFFF"/>
                </a:solidFill>
              </a:rPr>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4978708" y="885651"/>
            <a:ext cx="6525220" cy="4616849"/>
          </a:xfrm>
        </p:spPr>
        <p:txBody>
          <a:bodyPr anchor="ctr">
            <a:normAutofit/>
          </a:bodyPr>
          <a:lstStyle/>
          <a:p>
            <a:pPr marL="0" indent="0">
              <a:buNone/>
            </a:pPr>
            <a:r>
              <a:rPr lang="en-US" sz="2400" dirty="0"/>
              <a:t>1 mg of magnesium ordered over 10 minutes.</a:t>
            </a:r>
          </a:p>
          <a:p>
            <a:pPr marL="0" indent="0">
              <a:buNone/>
            </a:pPr>
            <a:r>
              <a:rPr lang="en-US" sz="2400" dirty="0"/>
              <a:t>30 mg of Solu-Medrol given.</a:t>
            </a:r>
          </a:p>
          <a:p>
            <a:pPr marL="0" indent="0">
              <a:buNone/>
            </a:pPr>
            <a:r>
              <a:rPr lang="en-US" sz="2400" dirty="0"/>
              <a:t>Normal saline bolus started.</a:t>
            </a:r>
          </a:p>
          <a:p>
            <a:pPr marL="0" indent="0">
              <a:buNone/>
            </a:pPr>
            <a:endParaRPr lang="en-US" sz="2400" dirty="0"/>
          </a:p>
          <a:p>
            <a:pPr marL="0" indent="0">
              <a:buNone/>
            </a:pPr>
            <a:r>
              <a:rPr lang="en-US" sz="2400" dirty="0"/>
              <a:t>Patient had trouble tolerating the</a:t>
            </a:r>
            <a:r>
              <a:rPr lang="en-US" sz="2400" b="1" dirty="0"/>
              <a:t> high flow nasal cannula</a:t>
            </a:r>
            <a:r>
              <a:rPr lang="en-US" sz="2400" dirty="0"/>
              <a:t>, unfortunately she continued to be in significant respiratory distress and appeared to start tiring out again. </a:t>
            </a:r>
            <a:r>
              <a:rPr lang="en-US" sz="2400" b="1" dirty="0"/>
              <a:t> Her mental status became more more lethargic and decision was made to intubate.  </a:t>
            </a:r>
            <a:r>
              <a:rPr lang="en-US" sz="2400" dirty="0"/>
              <a:t>Pediatrics and anesthesia at bedside.</a:t>
            </a:r>
          </a:p>
        </p:txBody>
      </p:sp>
    </p:spTree>
    <p:extLst>
      <p:ext uri="{BB962C8B-B14F-4D97-AF65-F5344CB8AC3E}">
        <p14:creationId xmlns:p14="http://schemas.microsoft.com/office/powerpoint/2010/main" val="25167633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CASE #1: TWINS</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1367624" y="2490436"/>
            <a:ext cx="9708995" cy="3567173"/>
          </a:xfrm>
        </p:spPr>
        <p:txBody>
          <a:bodyPr anchor="ctr">
            <a:normAutofit/>
          </a:bodyPr>
          <a:lstStyle/>
          <a:p>
            <a:pPr marL="0" indent="0">
              <a:buNone/>
            </a:pPr>
            <a:r>
              <a:rPr lang="en-US" sz="1500"/>
              <a:t>20 mg of ketamine ordered for induction.</a:t>
            </a:r>
          </a:p>
          <a:p>
            <a:pPr marL="0" indent="0">
              <a:buNone/>
            </a:pPr>
            <a:r>
              <a:rPr lang="en-US" sz="1500"/>
              <a:t>Rocuronium used for paralysis.</a:t>
            </a:r>
          </a:p>
          <a:p>
            <a:pPr marL="0" indent="0">
              <a:buNone/>
            </a:pPr>
            <a:endParaRPr lang="en-US" sz="1500"/>
          </a:p>
          <a:p>
            <a:pPr marL="0" indent="0">
              <a:buNone/>
            </a:pPr>
            <a:r>
              <a:rPr lang="en-US" sz="1500"/>
              <a:t>Patient intubated with a 4.5 cuffed tube, 14 cm at the lips by anesthesia without issue.</a:t>
            </a:r>
          </a:p>
          <a:p>
            <a:pPr marL="0" indent="0">
              <a:buNone/>
            </a:pPr>
            <a:r>
              <a:rPr lang="en-US" sz="1500"/>
              <a:t>Post intubation placed on pressure control and seems to be getting good volumes, i.e. ratio of 1:2.  Continuous nebs started as well as a dose of racemic epinephrine nebulized.  Saturating 99 to 100% on vent, color appears improved, heart rate around 140, blood pressure okay.</a:t>
            </a:r>
          </a:p>
          <a:p>
            <a:pPr marL="0" indent="0">
              <a:buNone/>
            </a:pPr>
            <a:endParaRPr lang="en-US" sz="1500"/>
          </a:p>
          <a:p>
            <a:pPr marL="0" indent="0">
              <a:buNone/>
            </a:pPr>
            <a:r>
              <a:rPr lang="en-US" sz="1500"/>
              <a:t>Post intubation chest x-ray okay, no obvious infiltrate or pneumothorax.</a:t>
            </a:r>
          </a:p>
          <a:p>
            <a:pPr marL="0" indent="0">
              <a:buNone/>
            </a:pPr>
            <a:endParaRPr lang="en-US" sz="1500"/>
          </a:p>
          <a:p>
            <a:pPr marL="0" indent="0">
              <a:buNone/>
            </a:pPr>
            <a:r>
              <a:rPr lang="en-US" sz="1500"/>
              <a:t>0.5 mg/kg/h ketamine drip started for sedation.  0.8 mg dose of Versed also given when patient did start to wake up.</a:t>
            </a:r>
          </a:p>
        </p:txBody>
      </p:sp>
    </p:spTree>
    <p:extLst>
      <p:ext uri="{BB962C8B-B14F-4D97-AF65-F5344CB8AC3E}">
        <p14:creationId xmlns:p14="http://schemas.microsoft.com/office/powerpoint/2010/main" val="14265137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CASE #1: TWINS</a:t>
            </a:r>
          </a:p>
        </p:txBody>
      </p:sp>
      <p:graphicFrame>
        <p:nvGraphicFramePr>
          <p:cNvPr id="5" name="Content Placeholder 2">
            <a:extLst>
              <a:ext uri="{FF2B5EF4-FFF2-40B4-BE49-F238E27FC236}">
                <a16:creationId xmlns:a16="http://schemas.microsoft.com/office/drawing/2014/main" id="{D8B86476-7FBA-5782-D542-90A73448D8F3}"/>
              </a:ext>
            </a:extLst>
          </p:cNvPr>
          <p:cNvGraphicFramePr>
            <a:graphicFrameLocks noGrp="1"/>
          </p:cNvGraphicFramePr>
          <p:nvPr>
            <p:ph idx="1"/>
            <p:extLst>
              <p:ext uri="{D42A27DB-BD31-4B8C-83A1-F6EECF244321}">
                <p14:modId xmlns:p14="http://schemas.microsoft.com/office/powerpoint/2010/main" val="354122549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23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BLS INFANT CPR: 0-12 MONTHS</a:t>
            </a:r>
          </a:p>
        </p:txBody>
      </p:sp>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2"/>
          <a:srcRect l="21413" r="24563"/>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4198966" y="2147357"/>
            <a:ext cx="3810000" cy="4101042"/>
          </a:xfrm>
        </p:spPr>
        <p:txBody>
          <a:bodyPr>
            <a:normAutofit/>
          </a:bodyPr>
          <a:lstStyle/>
          <a:p>
            <a:pPr marL="0" indent="0">
              <a:buNone/>
            </a:pPr>
            <a:r>
              <a:rPr lang="en-US" sz="2000">
                <a:solidFill>
                  <a:schemeClr val="tx1">
                    <a:lumMod val="85000"/>
                    <a:lumOff val="15000"/>
                  </a:schemeClr>
                </a:solidFill>
              </a:rPr>
              <a:t>ONE RESCUER CPR</a:t>
            </a:r>
          </a:p>
          <a:p>
            <a:pPr marL="514350" indent="-514350">
              <a:buFont typeface="+mj-lt"/>
              <a:buAutoNum type="arabicPeriod"/>
            </a:pPr>
            <a:r>
              <a:rPr lang="en-US" sz="2000">
                <a:solidFill>
                  <a:schemeClr val="tx1">
                    <a:lumMod val="85000"/>
                    <a:lumOff val="15000"/>
                  </a:schemeClr>
                </a:solidFill>
              </a:rPr>
              <a:t>Check to see if the infant is responsive</a:t>
            </a:r>
          </a:p>
          <a:p>
            <a:pPr marL="514350" indent="-514350">
              <a:buFont typeface="+mj-lt"/>
              <a:buAutoNum type="arabicPeriod"/>
            </a:pPr>
            <a:r>
              <a:rPr lang="en-US" sz="2000">
                <a:solidFill>
                  <a:schemeClr val="tx1">
                    <a:lumMod val="85000"/>
                    <a:lumOff val="15000"/>
                  </a:schemeClr>
                </a:solidFill>
              </a:rPr>
              <a:t>Breathing? </a:t>
            </a:r>
          </a:p>
          <a:p>
            <a:pPr marL="514350" indent="-514350">
              <a:buFont typeface="+mj-lt"/>
              <a:buAutoNum type="arabicPeriod"/>
            </a:pPr>
            <a:r>
              <a:rPr lang="en-US" sz="2000">
                <a:solidFill>
                  <a:schemeClr val="tx1">
                    <a:lumMod val="85000"/>
                    <a:lumOff val="15000"/>
                  </a:schemeClr>
                </a:solidFill>
              </a:rPr>
              <a:t>Check for a pulse: brachial or femoral and no more than 10 seconds</a:t>
            </a:r>
          </a:p>
          <a:p>
            <a:pPr marL="514350" indent="-514350">
              <a:buFont typeface="+mj-lt"/>
              <a:buAutoNum type="arabicPeriod"/>
            </a:pPr>
            <a:r>
              <a:rPr lang="en-US" sz="2000">
                <a:solidFill>
                  <a:schemeClr val="tx1">
                    <a:lumMod val="85000"/>
                    <a:lumOff val="15000"/>
                  </a:schemeClr>
                </a:solidFill>
              </a:rPr>
              <a:t>No pulse? Pulse less than 60? Not sure?......BEGIN CPR</a:t>
            </a:r>
          </a:p>
        </p:txBody>
      </p:sp>
      <p:pic>
        <p:nvPicPr>
          <p:cNvPr id="5" name="Picture 4">
            <a:extLst>
              <a:ext uri="{FF2B5EF4-FFF2-40B4-BE49-F238E27FC236}">
                <a16:creationId xmlns:a16="http://schemas.microsoft.com/office/drawing/2014/main" id="{47B06054-1610-D222-C8E0-95468F580DB0}"/>
              </a:ext>
            </a:extLst>
          </p:cNvPr>
          <p:cNvPicPr>
            <a:picLocks noChangeAspect="1"/>
          </p:cNvPicPr>
          <p:nvPr/>
        </p:nvPicPr>
        <p:blipFill rotWithShape="1">
          <a:blip r:embed="rId3"/>
          <a:srcRect l="16318" r="3075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9371727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CASE #1: TWINS</a:t>
            </a:r>
          </a:p>
        </p:txBody>
      </p:sp>
      <p:graphicFrame>
        <p:nvGraphicFramePr>
          <p:cNvPr id="5" name="Content Placeholder 2">
            <a:extLst>
              <a:ext uri="{FF2B5EF4-FFF2-40B4-BE49-F238E27FC236}">
                <a16:creationId xmlns:a16="http://schemas.microsoft.com/office/drawing/2014/main" id="{22CA12D7-E801-238B-0433-FA084C847D70}"/>
              </a:ext>
            </a:extLst>
          </p:cNvPr>
          <p:cNvGraphicFramePr>
            <a:graphicFrameLocks noGrp="1"/>
          </p:cNvGraphicFramePr>
          <p:nvPr>
            <p:ph idx="1"/>
            <p:extLst>
              <p:ext uri="{D42A27DB-BD31-4B8C-83A1-F6EECF244321}">
                <p14:modId xmlns:p14="http://schemas.microsoft.com/office/powerpoint/2010/main" val="375033545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96074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B98CA-13DC-B1B5-329E-383F6385C0AC}"/>
              </a:ext>
            </a:extLst>
          </p:cNvPr>
          <p:cNvSpPr>
            <a:spLocks noGrp="1"/>
          </p:cNvSpPr>
          <p:nvPr>
            <p:ph type="title"/>
          </p:nvPr>
        </p:nvSpPr>
        <p:spPr/>
        <p:txBody>
          <a:bodyPr/>
          <a:lstStyle/>
          <a:p>
            <a:r>
              <a:rPr lang="en-US" dirty="0"/>
              <a:t>TWINS VITALS</a:t>
            </a:r>
          </a:p>
        </p:txBody>
      </p:sp>
      <p:sp>
        <p:nvSpPr>
          <p:cNvPr id="5" name="Text Placeholder 4">
            <a:extLst>
              <a:ext uri="{FF2B5EF4-FFF2-40B4-BE49-F238E27FC236}">
                <a16:creationId xmlns:a16="http://schemas.microsoft.com/office/drawing/2014/main" id="{6146A9AC-C09C-09B7-2F72-F3DC6390AE2A}"/>
              </a:ext>
            </a:extLst>
          </p:cNvPr>
          <p:cNvSpPr>
            <a:spLocks noGrp="1"/>
          </p:cNvSpPr>
          <p:nvPr>
            <p:ph type="body" idx="1"/>
          </p:nvPr>
        </p:nvSpPr>
        <p:spPr/>
        <p:txBody>
          <a:bodyPr/>
          <a:lstStyle/>
          <a:p>
            <a:r>
              <a:rPr lang="en-US" dirty="0"/>
              <a:t>NON-INTUBATED TWIN</a:t>
            </a:r>
          </a:p>
        </p:txBody>
      </p:sp>
      <p:sp>
        <p:nvSpPr>
          <p:cNvPr id="6" name="Content Placeholder 5">
            <a:extLst>
              <a:ext uri="{FF2B5EF4-FFF2-40B4-BE49-F238E27FC236}">
                <a16:creationId xmlns:a16="http://schemas.microsoft.com/office/drawing/2014/main" id="{478C7471-771B-2DF4-935C-B72FC97A7071}"/>
              </a:ext>
            </a:extLst>
          </p:cNvPr>
          <p:cNvSpPr>
            <a:spLocks noGrp="1"/>
          </p:cNvSpPr>
          <p:nvPr>
            <p:ph sz="half" idx="2"/>
          </p:nvPr>
        </p:nvSpPr>
        <p:spPr/>
        <p:txBody>
          <a:bodyPr>
            <a:normAutofit/>
          </a:bodyPr>
          <a:lstStyle/>
          <a:p>
            <a:pPr marL="0" indent="0">
              <a:buNone/>
            </a:pPr>
            <a:r>
              <a:rPr lang="en-US" sz="2800" dirty="0"/>
              <a:t>Temperature	 	99.7 F</a:t>
            </a:r>
          </a:p>
          <a:p>
            <a:pPr marL="0" indent="0">
              <a:buNone/>
            </a:pPr>
            <a:r>
              <a:rPr lang="en-US" sz="2800" dirty="0"/>
              <a:t>Pulse Rate	 		163 H	 </a:t>
            </a:r>
          </a:p>
          <a:p>
            <a:pPr marL="0" indent="0">
              <a:buNone/>
            </a:pPr>
            <a:r>
              <a:rPr lang="en-US" sz="2800" dirty="0"/>
              <a:t>Respiratory Rate	 	43 H	 </a:t>
            </a:r>
          </a:p>
          <a:p>
            <a:pPr marL="0" indent="0">
              <a:buNone/>
            </a:pPr>
            <a:r>
              <a:rPr lang="en-US" sz="2800" dirty="0"/>
              <a:t>Blood Pressure	 </a:t>
            </a:r>
            <a:r>
              <a:rPr lang="en-US" dirty="0"/>
              <a:t>        </a:t>
            </a:r>
            <a:r>
              <a:rPr lang="en-US" sz="2800" dirty="0"/>
              <a:t>120/74 H O2 Sat 			97</a:t>
            </a:r>
            <a:endParaRPr lang="en-US" dirty="0"/>
          </a:p>
        </p:txBody>
      </p:sp>
      <p:sp>
        <p:nvSpPr>
          <p:cNvPr id="7" name="Text Placeholder 6">
            <a:extLst>
              <a:ext uri="{FF2B5EF4-FFF2-40B4-BE49-F238E27FC236}">
                <a16:creationId xmlns:a16="http://schemas.microsoft.com/office/drawing/2014/main" id="{5CA440B0-0DBB-3126-1BD2-C348BB8C4AC6}"/>
              </a:ext>
            </a:extLst>
          </p:cNvPr>
          <p:cNvSpPr>
            <a:spLocks noGrp="1"/>
          </p:cNvSpPr>
          <p:nvPr>
            <p:ph type="body" sz="quarter" idx="3"/>
          </p:nvPr>
        </p:nvSpPr>
        <p:spPr/>
        <p:txBody>
          <a:bodyPr/>
          <a:lstStyle/>
          <a:p>
            <a:r>
              <a:rPr lang="en-US" dirty="0"/>
              <a:t>INTUBATED TWIN</a:t>
            </a:r>
          </a:p>
        </p:txBody>
      </p:sp>
      <p:sp>
        <p:nvSpPr>
          <p:cNvPr id="8" name="Content Placeholder 7">
            <a:extLst>
              <a:ext uri="{FF2B5EF4-FFF2-40B4-BE49-F238E27FC236}">
                <a16:creationId xmlns:a16="http://schemas.microsoft.com/office/drawing/2014/main" id="{870F5564-55C1-C5EC-5677-C4968E8C7F4A}"/>
              </a:ext>
            </a:extLst>
          </p:cNvPr>
          <p:cNvSpPr>
            <a:spLocks noGrp="1"/>
          </p:cNvSpPr>
          <p:nvPr>
            <p:ph sz="quarter" idx="4"/>
          </p:nvPr>
        </p:nvSpPr>
        <p:spPr/>
        <p:txBody>
          <a:bodyPr>
            <a:normAutofit/>
          </a:bodyPr>
          <a:lstStyle/>
          <a:p>
            <a:pPr lvl="0"/>
            <a:r>
              <a:rPr lang="en-US" dirty="0"/>
              <a:t>Temperature	 	99.8 F	 </a:t>
            </a:r>
          </a:p>
          <a:p>
            <a:pPr lvl="0"/>
            <a:r>
              <a:rPr lang="en-US" dirty="0"/>
              <a:t>Pulse Rate	 		149 H	 </a:t>
            </a:r>
          </a:p>
          <a:p>
            <a:pPr lvl="0"/>
            <a:r>
              <a:rPr lang="en-US" dirty="0"/>
              <a:t>Respiratory Rate	 	20	 </a:t>
            </a:r>
          </a:p>
          <a:p>
            <a:pPr lvl="0"/>
            <a:r>
              <a:rPr lang="en-US" dirty="0"/>
              <a:t>Blood Pressure	          138/94 H</a:t>
            </a:r>
          </a:p>
          <a:p>
            <a:pPr lvl="0"/>
            <a:r>
              <a:rPr lang="en-US" dirty="0"/>
              <a:t>O2 Sat 			100	</a:t>
            </a:r>
          </a:p>
          <a:p>
            <a:pPr marL="0" indent="0">
              <a:buNone/>
            </a:pPr>
            <a:endParaRPr lang="en-US" dirty="0"/>
          </a:p>
        </p:txBody>
      </p:sp>
    </p:spTree>
    <p:extLst>
      <p:ext uri="{BB962C8B-B14F-4D97-AF65-F5344CB8AC3E}">
        <p14:creationId xmlns:p14="http://schemas.microsoft.com/office/powerpoint/2010/main" val="23081379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B98CA-13DC-B1B5-329E-383F6385C0AC}"/>
              </a:ext>
            </a:extLst>
          </p:cNvPr>
          <p:cNvSpPr>
            <a:spLocks noGrp="1"/>
          </p:cNvSpPr>
          <p:nvPr>
            <p:ph type="title"/>
          </p:nvPr>
        </p:nvSpPr>
        <p:spPr/>
        <p:txBody>
          <a:bodyPr/>
          <a:lstStyle/>
          <a:p>
            <a:r>
              <a:rPr lang="en-US" dirty="0"/>
              <a:t>TWINS EXAM</a:t>
            </a:r>
          </a:p>
        </p:txBody>
      </p:sp>
      <p:sp>
        <p:nvSpPr>
          <p:cNvPr id="5" name="Text Placeholder 4">
            <a:extLst>
              <a:ext uri="{FF2B5EF4-FFF2-40B4-BE49-F238E27FC236}">
                <a16:creationId xmlns:a16="http://schemas.microsoft.com/office/drawing/2014/main" id="{6146A9AC-C09C-09B7-2F72-F3DC6390AE2A}"/>
              </a:ext>
            </a:extLst>
          </p:cNvPr>
          <p:cNvSpPr>
            <a:spLocks noGrp="1"/>
          </p:cNvSpPr>
          <p:nvPr>
            <p:ph type="body" idx="1"/>
          </p:nvPr>
        </p:nvSpPr>
        <p:spPr/>
        <p:txBody>
          <a:bodyPr/>
          <a:lstStyle/>
          <a:p>
            <a:r>
              <a:rPr lang="en-US" dirty="0"/>
              <a:t>NON-INTUBATED TWIN</a:t>
            </a:r>
          </a:p>
        </p:txBody>
      </p:sp>
      <p:sp>
        <p:nvSpPr>
          <p:cNvPr id="6" name="Content Placeholder 5">
            <a:extLst>
              <a:ext uri="{FF2B5EF4-FFF2-40B4-BE49-F238E27FC236}">
                <a16:creationId xmlns:a16="http://schemas.microsoft.com/office/drawing/2014/main" id="{478C7471-771B-2DF4-935C-B72FC97A7071}"/>
              </a:ext>
            </a:extLst>
          </p:cNvPr>
          <p:cNvSpPr>
            <a:spLocks noGrp="1"/>
          </p:cNvSpPr>
          <p:nvPr>
            <p:ph sz="half" idx="2"/>
          </p:nvPr>
        </p:nvSpPr>
        <p:spPr/>
        <p:txBody>
          <a:bodyPr>
            <a:normAutofit fontScale="92500" lnSpcReduction="10000"/>
          </a:bodyPr>
          <a:lstStyle/>
          <a:p>
            <a:pPr marL="0" indent="0">
              <a:buNone/>
            </a:pPr>
            <a:r>
              <a:rPr lang="en-US" sz="2800" dirty="0"/>
              <a:t>General: Alert, no acute distress.  Being carried by grandma. Crying with any intervention, upset about the pulse ox on her toe.</a:t>
            </a:r>
          </a:p>
          <a:p>
            <a:pPr marL="0" indent="0">
              <a:buNone/>
            </a:pPr>
            <a:r>
              <a:rPr lang="en-US" sz="2800" dirty="0" err="1"/>
              <a:t>Pulm</a:t>
            </a:r>
            <a:r>
              <a:rPr lang="en-US" sz="2800" dirty="0"/>
              <a:t>: Chest normal inspection with symmetric chest wall rise.  Crying during exam, faint expiratory wheeze heard throughout.</a:t>
            </a:r>
          </a:p>
          <a:p>
            <a:pPr marL="0" indent="0">
              <a:buNone/>
            </a:pPr>
            <a:r>
              <a:rPr lang="en-US" sz="2800" dirty="0"/>
              <a:t>CV: Tachycardic, good color.  Less than 2-second cap refill</a:t>
            </a:r>
          </a:p>
          <a:p>
            <a:pPr marL="0" indent="0">
              <a:buNone/>
            </a:pPr>
            <a:endParaRPr lang="en-US" sz="2800" dirty="0"/>
          </a:p>
        </p:txBody>
      </p:sp>
      <p:sp>
        <p:nvSpPr>
          <p:cNvPr id="7" name="Text Placeholder 6">
            <a:extLst>
              <a:ext uri="{FF2B5EF4-FFF2-40B4-BE49-F238E27FC236}">
                <a16:creationId xmlns:a16="http://schemas.microsoft.com/office/drawing/2014/main" id="{5CA440B0-0DBB-3126-1BD2-C348BB8C4AC6}"/>
              </a:ext>
            </a:extLst>
          </p:cNvPr>
          <p:cNvSpPr>
            <a:spLocks noGrp="1"/>
          </p:cNvSpPr>
          <p:nvPr>
            <p:ph type="body" sz="quarter" idx="3"/>
          </p:nvPr>
        </p:nvSpPr>
        <p:spPr/>
        <p:txBody>
          <a:bodyPr/>
          <a:lstStyle/>
          <a:p>
            <a:r>
              <a:rPr lang="en-US" dirty="0"/>
              <a:t>INTUBATED TWIN</a:t>
            </a:r>
          </a:p>
        </p:txBody>
      </p:sp>
      <p:sp>
        <p:nvSpPr>
          <p:cNvPr id="8" name="Content Placeholder 7">
            <a:extLst>
              <a:ext uri="{FF2B5EF4-FFF2-40B4-BE49-F238E27FC236}">
                <a16:creationId xmlns:a16="http://schemas.microsoft.com/office/drawing/2014/main" id="{870F5564-55C1-C5EC-5677-C4968E8C7F4A}"/>
              </a:ext>
            </a:extLst>
          </p:cNvPr>
          <p:cNvSpPr>
            <a:spLocks noGrp="1"/>
          </p:cNvSpPr>
          <p:nvPr>
            <p:ph sz="quarter" idx="4"/>
          </p:nvPr>
        </p:nvSpPr>
        <p:spPr/>
        <p:txBody>
          <a:bodyPr>
            <a:normAutofit fontScale="92500" lnSpcReduction="10000"/>
          </a:bodyPr>
          <a:lstStyle/>
          <a:p>
            <a:pPr marL="0" indent="0">
              <a:buNone/>
            </a:pPr>
            <a:r>
              <a:rPr lang="en-US" sz="2800" dirty="0"/>
              <a:t>Const: Appears stated age, in severe respiratory distress, pale intermittently lethargic, poor tone</a:t>
            </a:r>
          </a:p>
          <a:p>
            <a:pPr marL="0" indent="0">
              <a:buNone/>
            </a:pPr>
            <a:r>
              <a:rPr lang="en-US" sz="2800" dirty="0"/>
              <a:t>CVS: Tachycardic.</a:t>
            </a:r>
          </a:p>
          <a:p>
            <a:pPr marL="0" indent="0">
              <a:buNone/>
            </a:pPr>
            <a:r>
              <a:rPr lang="en-US" sz="2800" dirty="0"/>
              <a:t>RESP: Severe respiratory distress, intermittently cyanotic, abdominal breathing, intercostal retractions, suprasternal retractions, tachypnea</a:t>
            </a:r>
          </a:p>
          <a:p>
            <a:pPr marL="0" lvl="0" indent="0">
              <a:buNone/>
            </a:pPr>
            <a:r>
              <a:rPr lang="en-US" dirty="0"/>
              <a:t>	</a:t>
            </a:r>
          </a:p>
          <a:p>
            <a:pPr marL="0" indent="0">
              <a:buNone/>
            </a:pPr>
            <a:endParaRPr lang="en-US" dirty="0"/>
          </a:p>
        </p:txBody>
      </p:sp>
    </p:spTree>
    <p:extLst>
      <p:ext uri="{BB962C8B-B14F-4D97-AF65-F5344CB8AC3E}">
        <p14:creationId xmlns:p14="http://schemas.microsoft.com/office/powerpoint/2010/main" val="13441053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5C-63BA-0CBB-426B-DD43B60AA78D}"/>
              </a:ext>
            </a:extLst>
          </p:cNvPr>
          <p:cNvSpPr>
            <a:spLocks noGrp="1"/>
          </p:cNvSpPr>
          <p:nvPr>
            <p:ph type="title"/>
          </p:nvPr>
        </p:nvSpPr>
        <p:spPr>
          <a:xfrm>
            <a:off x="3045213" y="731520"/>
            <a:ext cx="6089904" cy="1426464"/>
          </a:xfrm>
        </p:spPr>
        <p:txBody>
          <a:bodyPr>
            <a:normAutofit/>
          </a:bodyPr>
          <a:lstStyle/>
          <a:p>
            <a:pPr algn="ctr"/>
            <a:r>
              <a:rPr lang="en-US">
                <a:solidFill>
                  <a:srgbClr val="FFFFFF"/>
                </a:solidFill>
              </a:rPr>
              <a:t>RESPIRATORY DISTRESS</a:t>
            </a:r>
          </a:p>
        </p:txBody>
      </p:sp>
      <p:graphicFrame>
        <p:nvGraphicFramePr>
          <p:cNvPr id="4" name="Content Placeholder 3">
            <a:extLst>
              <a:ext uri="{FF2B5EF4-FFF2-40B4-BE49-F238E27FC236}">
                <a16:creationId xmlns:a16="http://schemas.microsoft.com/office/drawing/2014/main" id="{629D4D6F-2A3A-98D2-9B0A-B1DE92780C36}"/>
              </a:ext>
            </a:extLst>
          </p:cNvPr>
          <p:cNvGraphicFramePr>
            <a:graphicFrameLocks noGrp="1"/>
          </p:cNvGraphicFramePr>
          <p:nvPr>
            <p:ph idx="1"/>
          </p:nvPr>
        </p:nvGraphicFramePr>
        <p:xfrm>
          <a:off x="812114" y="2798763"/>
          <a:ext cx="10551899" cy="3282952"/>
        </p:xfrm>
        <a:graphic>
          <a:graphicData uri="http://schemas.openxmlformats.org/drawingml/2006/table">
            <a:tbl>
              <a:tblPr firstRow="1" firstCol="1" lastRow="1" lastCol="1" bandRow="1" bandCol="1">
                <a:tableStyleId>{5C22544A-7EE6-4342-B048-85BDC9FD1C3A}</a:tableStyleId>
              </a:tblPr>
              <a:tblGrid>
                <a:gridCol w="2601534">
                  <a:extLst>
                    <a:ext uri="{9D8B030D-6E8A-4147-A177-3AD203B41FA5}">
                      <a16:colId xmlns:a16="http://schemas.microsoft.com/office/drawing/2014/main" val="2762136745"/>
                    </a:ext>
                  </a:extLst>
                </a:gridCol>
                <a:gridCol w="2625754">
                  <a:extLst>
                    <a:ext uri="{9D8B030D-6E8A-4147-A177-3AD203B41FA5}">
                      <a16:colId xmlns:a16="http://schemas.microsoft.com/office/drawing/2014/main" val="1884052445"/>
                    </a:ext>
                  </a:extLst>
                </a:gridCol>
                <a:gridCol w="2625754">
                  <a:extLst>
                    <a:ext uri="{9D8B030D-6E8A-4147-A177-3AD203B41FA5}">
                      <a16:colId xmlns:a16="http://schemas.microsoft.com/office/drawing/2014/main" val="2645860537"/>
                    </a:ext>
                  </a:extLst>
                </a:gridCol>
                <a:gridCol w="2698857">
                  <a:extLst>
                    <a:ext uri="{9D8B030D-6E8A-4147-A177-3AD203B41FA5}">
                      <a16:colId xmlns:a16="http://schemas.microsoft.com/office/drawing/2014/main" val="1787641564"/>
                    </a:ext>
                  </a:extLst>
                </a:gridCol>
              </a:tblGrid>
              <a:tr h="581895">
                <a:tc gridSpan="4">
                  <a:txBody>
                    <a:bodyPr/>
                    <a:lstStyle/>
                    <a:p>
                      <a:pPr marL="0" marR="0">
                        <a:spcBef>
                          <a:spcPts val="15"/>
                        </a:spcBef>
                        <a:spcAft>
                          <a:spcPts val="0"/>
                        </a:spcAft>
                      </a:pPr>
                      <a:r>
                        <a:rPr lang="en-US" sz="1400">
                          <a:effectLst/>
                        </a:rPr>
                        <a:t> </a:t>
                      </a:r>
                      <a:endParaRPr lang="en-US" sz="2200">
                        <a:effectLst/>
                      </a:endParaRPr>
                    </a:p>
                    <a:p>
                      <a:pPr marL="1318260" marR="1311910" algn="ctr">
                        <a:spcBef>
                          <a:spcPts val="0"/>
                        </a:spcBef>
                        <a:spcAft>
                          <a:spcPts val="0"/>
                        </a:spcAft>
                      </a:pPr>
                      <a:r>
                        <a:rPr lang="en-US" sz="1600" spc="-40">
                          <a:effectLst/>
                        </a:rPr>
                        <a:t>INITIAL</a:t>
                      </a:r>
                      <a:r>
                        <a:rPr lang="en-US" sz="1600" spc="-135">
                          <a:effectLst/>
                        </a:rPr>
                        <a:t> </a:t>
                      </a:r>
                      <a:r>
                        <a:rPr lang="en-US" sz="1600" spc="-40">
                          <a:effectLst/>
                        </a:rPr>
                        <a:t>MANAGEMENT</a:t>
                      </a:r>
                      <a:r>
                        <a:rPr lang="en-US" sz="1600" spc="-130">
                          <a:effectLst/>
                        </a:rPr>
                        <a:t> </a:t>
                      </a:r>
                      <a:r>
                        <a:rPr lang="en-US" sz="1600" spc="-40">
                          <a:effectLst/>
                        </a:rPr>
                        <a:t>OF</a:t>
                      </a:r>
                      <a:r>
                        <a:rPr lang="en-US" sz="1600" spc="-130">
                          <a:effectLst/>
                        </a:rPr>
                        <a:t> </a:t>
                      </a:r>
                      <a:r>
                        <a:rPr lang="en-US" sz="1600" spc="-40">
                          <a:effectLst/>
                        </a:rPr>
                        <a:t>RESPIRATORY</a:t>
                      </a:r>
                      <a:r>
                        <a:rPr lang="en-US" sz="1600" spc="-130">
                          <a:effectLst/>
                        </a:rPr>
                        <a:t> </a:t>
                      </a:r>
                      <a:r>
                        <a:rPr lang="en-US" sz="1600" spc="-40">
                          <a:effectLst/>
                        </a:rPr>
                        <a:t>DISTRESS/FAILURE</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95917" marR="95917" marT="47958" marB="47958"/>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4004501"/>
                  </a:ext>
                </a:extLst>
              </a:tr>
              <a:tr h="917604">
                <a:tc>
                  <a:txBody>
                    <a:bodyPr/>
                    <a:lstStyle/>
                    <a:p>
                      <a:pPr marL="0" marR="0" algn="ctr">
                        <a:spcBef>
                          <a:spcPts val="10"/>
                        </a:spcBef>
                        <a:spcAft>
                          <a:spcPts val="0"/>
                        </a:spcAft>
                      </a:pPr>
                      <a:r>
                        <a:rPr lang="en-US" sz="2200">
                          <a:effectLst/>
                        </a:rPr>
                        <a:t> </a:t>
                      </a:r>
                    </a:p>
                    <a:p>
                      <a:pPr marL="186055" marR="173355" algn="ctr">
                        <a:spcBef>
                          <a:spcPts val="0"/>
                        </a:spcBef>
                        <a:spcAft>
                          <a:spcPts val="0"/>
                        </a:spcAft>
                      </a:pPr>
                      <a:r>
                        <a:rPr lang="en-US" sz="1600" spc="-10">
                          <a:effectLst/>
                        </a:rPr>
                        <a:t>AIRWAY</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431165" marR="103505" indent="-186055" algn="ctr">
                        <a:lnSpc>
                          <a:spcPct val="97000"/>
                        </a:lnSpc>
                        <a:spcBef>
                          <a:spcPts val="755"/>
                        </a:spcBef>
                        <a:spcAft>
                          <a:spcPts val="0"/>
                        </a:spcAft>
                      </a:pPr>
                      <a:r>
                        <a:rPr lang="en-US" sz="1700" spc="-20">
                          <a:solidFill>
                            <a:srgbClr val="FF0000"/>
                          </a:solidFill>
                          <a:effectLst/>
                        </a:rPr>
                        <a:t>Open</a:t>
                      </a:r>
                      <a:r>
                        <a:rPr lang="en-US" sz="1700" spc="-55">
                          <a:solidFill>
                            <a:srgbClr val="FF0000"/>
                          </a:solidFill>
                          <a:effectLst/>
                        </a:rPr>
                        <a:t> </a:t>
                      </a:r>
                      <a:r>
                        <a:rPr lang="en-US" sz="1700" spc="-20">
                          <a:solidFill>
                            <a:srgbClr val="FF0000"/>
                          </a:solidFill>
                          <a:effectLst/>
                        </a:rPr>
                        <a:t>and</a:t>
                      </a:r>
                      <a:r>
                        <a:rPr lang="en-US" sz="1700" spc="-55">
                          <a:solidFill>
                            <a:srgbClr val="FF0000"/>
                          </a:solidFill>
                          <a:effectLst/>
                        </a:rPr>
                        <a:t> </a:t>
                      </a:r>
                      <a:r>
                        <a:rPr lang="en-US" sz="1700" spc="-20">
                          <a:solidFill>
                            <a:srgbClr val="FF0000"/>
                          </a:solidFill>
                          <a:effectLst/>
                        </a:rPr>
                        <a:t>support</a:t>
                      </a:r>
                      <a:r>
                        <a:rPr lang="en-US" sz="1700">
                          <a:solidFill>
                            <a:srgbClr val="FF0000"/>
                          </a:solidFill>
                          <a:effectLst/>
                        </a:rPr>
                        <a:t> the</a:t>
                      </a:r>
                      <a:r>
                        <a:rPr lang="en-US" sz="1700" spc="-55">
                          <a:solidFill>
                            <a:srgbClr val="FF0000"/>
                          </a:solidFill>
                          <a:effectLst/>
                        </a:rPr>
                        <a:t> </a:t>
                      </a:r>
                      <a:r>
                        <a:rPr lang="en-US" sz="1700">
                          <a:solidFill>
                            <a:srgbClr val="FF0000"/>
                          </a:solidFill>
                          <a:effectLst/>
                        </a:rPr>
                        <a:t>airway</a:t>
                      </a:r>
                      <a:endParaRPr lang="en-US" sz="2200">
                        <a:solidFill>
                          <a:srgbClr val="FF0000"/>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0" marR="0" algn="ctr">
                        <a:spcBef>
                          <a:spcPts val="20"/>
                        </a:spcBef>
                        <a:spcAft>
                          <a:spcPts val="0"/>
                        </a:spcAft>
                      </a:pPr>
                      <a:r>
                        <a:rPr lang="en-US" sz="2000">
                          <a:effectLst/>
                        </a:rPr>
                        <a:t> </a:t>
                      </a:r>
                      <a:endParaRPr lang="en-US" sz="2200">
                        <a:effectLst/>
                      </a:endParaRPr>
                    </a:p>
                    <a:p>
                      <a:pPr marL="186055" marR="175895" algn="ctr">
                        <a:spcBef>
                          <a:spcPts val="0"/>
                        </a:spcBef>
                        <a:spcAft>
                          <a:spcPts val="0"/>
                        </a:spcAft>
                      </a:pPr>
                      <a:r>
                        <a:rPr lang="en-US" sz="3800" b="1" u="sng" spc="-10">
                          <a:solidFill>
                            <a:srgbClr val="FF0000"/>
                          </a:solidFill>
                          <a:effectLst/>
                        </a:rPr>
                        <a:t>SUCTION</a:t>
                      </a:r>
                      <a:endParaRPr lang="en-US" sz="3800" b="1" u="sng">
                        <a:solidFill>
                          <a:srgbClr val="FF0000"/>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270510" marR="255270" indent="201295" algn="ctr">
                        <a:lnSpc>
                          <a:spcPct val="97000"/>
                        </a:lnSpc>
                        <a:spcBef>
                          <a:spcPts val="755"/>
                        </a:spcBef>
                        <a:spcAft>
                          <a:spcPts val="0"/>
                        </a:spcAft>
                      </a:pPr>
                      <a:r>
                        <a:rPr lang="en-US" sz="1700" spc="-10">
                          <a:effectLst/>
                        </a:rPr>
                        <a:t>Consider advanced</a:t>
                      </a:r>
                      <a:r>
                        <a:rPr lang="en-US" sz="1700" spc="-45">
                          <a:effectLst/>
                        </a:rPr>
                        <a:t>     </a:t>
                      </a:r>
                      <a:r>
                        <a:rPr lang="en-US" sz="1700" spc="-10">
                          <a:effectLst/>
                        </a:rPr>
                        <a:t>airway</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extLst>
                  <a:ext uri="{0D108BD9-81ED-4DB2-BD59-A6C34878D82A}">
                    <a16:rowId xmlns:a16="http://schemas.microsoft.com/office/drawing/2014/main" val="3625051529"/>
                  </a:ext>
                </a:extLst>
              </a:tr>
              <a:tr h="646040">
                <a:tc>
                  <a:txBody>
                    <a:bodyPr/>
                    <a:lstStyle/>
                    <a:p>
                      <a:pPr marL="0" marR="0" algn="ctr">
                        <a:spcBef>
                          <a:spcPts val="25"/>
                        </a:spcBef>
                        <a:spcAft>
                          <a:spcPts val="0"/>
                        </a:spcAft>
                      </a:pPr>
                      <a:r>
                        <a:rPr lang="en-US" sz="1600">
                          <a:effectLst/>
                        </a:rPr>
                        <a:t> </a:t>
                      </a:r>
                      <a:endParaRPr lang="en-US" sz="2200">
                        <a:effectLst/>
                      </a:endParaRPr>
                    </a:p>
                    <a:p>
                      <a:pPr marL="186055" marR="179705" algn="ctr">
                        <a:spcBef>
                          <a:spcPts val="0"/>
                        </a:spcBef>
                        <a:spcAft>
                          <a:spcPts val="0"/>
                        </a:spcAft>
                      </a:pPr>
                      <a:r>
                        <a:rPr lang="en-US" sz="1600" spc="-10">
                          <a:effectLst/>
                        </a:rPr>
                        <a:t>BREATHING</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315595" marR="0" algn="ctr">
                        <a:lnSpc>
                          <a:spcPts val="895"/>
                        </a:lnSpc>
                        <a:spcBef>
                          <a:spcPts val="840"/>
                        </a:spcBef>
                        <a:spcAft>
                          <a:spcPts val="0"/>
                        </a:spcAft>
                      </a:pPr>
                      <a:endParaRPr lang="en-US" sz="2200">
                        <a:effectLst/>
                        <a:latin typeface="Georgia" panose="02040502050405020303" pitchFamily="18" charset="0"/>
                        <a:ea typeface="Georgia" panose="02040502050405020303" pitchFamily="18" charset="0"/>
                        <a:cs typeface="Georgia" panose="02040502050405020303" pitchFamily="18" charset="0"/>
                      </a:endParaRPr>
                    </a:p>
                    <a:p>
                      <a:pPr marL="315595" marR="0" algn="ctr">
                        <a:lnSpc>
                          <a:spcPts val="895"/>
                        </a:lnSpc>
                        <a:spcBef>
                          <a:spcPts val="840"/>
                        </a:spcBef>
                        <a:spcAft>
                          <a:spcPts val="0"/>
                        </a:spcAft>
                      </a:pPr>
                      <a:r>
                        <a:rPr lang="en-US" sz="1700" spc="-10">
                          <a:effectLst/>
                        </a:rPr>
                        <a:t>Monitor</a:t>
                      </a:r>
                      <a:r>
                        <a:rPr lang="en-US" sz="1700" spc="-55">
                          <a:effectLst/>
                        </a:rPr>
                        <a:t> </a:t>
                      </a:r>
                      <a:r>
                        <a:rPr lang="en-US" sz="1700" spc="-10">
                          <a:effectLst/>
                        </a:rPr>
                        <a:t>O2</a:t>
                      </a:r>
                      <a:r>
                        <a:rPr lang="en-US" sz="1700" spc="130">
                          <a:effectLst/>
                        </a:rPr>
                        <a:t> </a:t>
                      </a:r>
                      <a:r>
                        <a:rPr lang="en-US" sz="1700" spc="-20">
                          <a:effectLst/>
                        </a:rPr>
                        <a:t>Sats</a:t>
                      </a:r>
                      <a:endParaRPr lang="en-US" sz="1700">
                        <a:effectLst/>
                      </a:endParaRPr>
                    </a:p>
                    <a:p>
                      <a:pPr marL="315595" marR="0" algn="ctr">
                        <a:lnSpc>
                          <a:spcPts val="895"/>
                        </a:lnSpc>
                        <a:spcBef>
                          <a:spcPts val="840"/>
                        </a:spcBef>
                        <a:spcAft>
                          <a:spcPts val="0"/>
                        </a:spcAft>
                      </a:pP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186055" marR="173990" algn="ctr">
                        <a:spcBef>
                          <a:spcPts val="845"/>
                        </a:spcBef>
                        <a:spcAft>
                          <a:spcPts val="0"/>
                        </a:spcAft>
                      </a:pPr>
                      <a:r>
                        <a:rPr lang="en-US" sz="1700" spc="-20">
                          <a:effectLst/>
                        </a:rPr>
                        <a:t>Supplemental</a:t>
                      </a:r>
                      <a:r>
                        <a:rPr lang="en-US" sz="1700" spc="25">
                          <a:effectLst/>
                        </a:rPr>
                        <a:t> </a:t>
                      </a:r>
                      <a:r>
                        <a:rPr lang="en-US" sz="1700" spc="-25">
                          <a:effectLst/>
                        </a:rPr>
                        <a:t>O</a:t>
                      </a:r>
                      <a:r>
                        <a:rPr lang="en-US" sz="1700" spc="-25" baseline="-25000">
                          <a:effectLst/>
                        </a:rPr>
                        <a:t>2</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433070" marR="0" algn="ctr">
                        <a:spcBef>
                          <a:spcPts val="845"/>
                        </a:spcBef>
                        <a:spcAft>
                          <a:spcPts val="0"/>
                        </a:spcAft>
                      </a:pPr>
                      <a:r>
                        <a:rPr lang="en-US" sz="1700" spc="-10">
                          <a:effectLst/>
                        </a:rPr>
                        <a:t>Nebulizers</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extLst>
                  <a:ext uri="{0D108BD9-81ED-4DB2-BD59-A6C34878D82A}">
                    <a16:rowId xmlns:a16="http://schemas.microsoft.com/office/drawing/2014/main" val="2531848387"/>
                  </a:ext>
                </a:extLst>
              </a:tr>
              <a:tr h="1137413">
                <a:tc>
                  <a:txBody>
                    <a:bodyPr/>
                    <a:lstStyle/>
                    <a:p>
                      <a:pPr marL="0" marR="0" algn="ctr">
                        <a:spcBef>
                          <a:spcPts val="10"/>
                        </a:spcBef>
                        <a:spcAft>
                          <a:spcPts val="0"/>
                        </a:spcAft>
                      </a:pPr>
                      <a:r>
                        <a:rPr lang="en-US" sz="2200">
                          <a:effectLst/>
                        </a:rPr>
                        <a:t> </a:t>
                      </a:r>
                    </a:p>
                    <a:p>
                      <a:pPr marL="186055" marR="179705" algn="ctr">
                        <a:spcBef>
                          <a:spcPts val="0"/>
                        </a:spcBef>
                        <a:spcAft>
                          <a:spcPts val="0"/>
                        </a:spcAft>
                      </a:pPr>
                      <a:r>
                        <a:rPr lang="en-US" sz="1600" spc="-10">
                          <a:effectLst/>
                        </a:rPr>
                        <a:t>CIRCULATION</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0" marR="0" algn="ctr">
                        <a:spcBef>
                          <a:spcPts val="20"/>
                        </a:spcBef>
                        <a:spcAft>
                          <a:spcPts val="0"/>
                        </a:spcAft>
                      </a:pPr>
                      <a:r>
                        <a:rPr lang="en-US" sz="2000">
                          <a:effectLst/>
                        </a:rPr>
                        <a:t> </a:t>
                      </a:r>
                      <a:endParaRPr lang="en-US" sz="2200">
                        <a:effectLst/>
                      </a:endParaRPr>
                    </a:p>
                    <a:p>
                      <a:pPr marL="346075" marR="0" algn="ctr">
                        <a:spcBef>
                          <a:spcPts val="0"/>
                        </a:spcBef>
                        <a:spcAft>
                          <a:spcPts val="0"/>
                        </a:spcAft>
                      </a:pPr>
                      <a:r>
                        <a:rPr lang="en-US" sz="1700" spc="-10">
                          <a:effectLst/>
                        </a:rPr>
                        <a:t>Monitor</a:t>
                      </a:r>
                      <a:r>
                        <a:rPr lang="en-US" sz="1700">
                          <a:effectLst/>
                        </a:rPr>
                        <a:t> </a:t>
                      </a:r>
                      <a:r>
                        <a:rPr lang="en-US" sz="1700" spc="-10">
                          <a:effectLst/>
                        </a:rPr>
                        <a:t>vitals</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544195" marR="103505" indent="-295275" algn="ctr">
                        <a:lnSpc>
                          <a:spcPct val="97000"/>
                        </a:lnSpc>
                        <a:spcBef>
                          <a:spcPts val="755"/>
                        </a:spcBef>
                        <a:spcAft>
                          <a:spcPts val="0"/>
                        </a:spcAft>
                      </a:pPr>
                      <a:endParaRPr lang="en-US" sz="1700" spc="-10">
                        <a:effectLst/>
                      </a:endParaRPr>
                    </a:p>
                    <a:p>
                      <a:pPr marL="544195" marR="103505" indent="-295275" algn="ctr">
                        <a:lnSpc>
                          <a:spcPct val="97000"/>
                        </a:lnSpc>
                        <a:spcBef>
                          <a:spcPts val="755"/>
                        </a:spcBef>
                        <a:spcAft>
                          <a:spcPts val="0"/>
                        </a:spcAft>
                      </a:pPr>
                      <a:r>
                        <a:rPr lang="en-US" sz="1700" b="1" spc="-10">
                          <a:effectLst/>
                        </a:rPr>
                        <a:t>ESTABLISH</a:t>
                      </a:r>
                      <a:r>
                        <a:rPr lang="en-US" sz="1700" b="1" spc="-45">
                          <a:effectLst/>
                        </a:rPr>
                        <a:t> </a:t>
                      </a:r>
                      <a:r>
                        <a:rPr lang="en-US" sz="1700" b="1" spc="-10">
                          <a:effectLst/>
                        </a:rPr>
                        <a:t>VASCULAR ACCESS</a:t>
                      </a:r>
                      <a:endParaRPr lang="en-US" sz="2200" b="1">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tc>
                  <a:txBody>
                    <a:bodyPr/>
                    <a:lstStyle/>
                    <a:p>
                      <a:pPr marL="0" marR="0" algn="ctr">
                        <a:spcBef>
                          <a:spcPts val="0"/>
                        </a:spcBef>
                        <a:spcAft>
                          <a:spcPts val="0"/>
                        </a:spcAft>
                      </a:pPr>
                      <a:r>
                        <a:rPr lang="en-US" sz="1900">
                          <a:effectLst/>
                        </a:rPr>
                        <a:t> </a:t>
                      </a:r>
                      <a:endParaRPr lang="en-US" sz="22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nchor="ctr"/>
                </a:tc>
                <a:extLst>
                  <a:ext uri="{0D108BD9-81ED-4DB2-BD59-A6C34878D82A}">
                    <a16:rowId xmlns:a16="http://schemas.microsoft.com/office/drawing/2014/main" val="784501707"/>
                  </a:ext>
                </a:extLst>
              </a:tr>
            </a:tbl>
          </a:graphicData>
        </a:graphic>
      </p:graphicFrame>
    </p:spTree>
    <p:extLst>
      <p:ext uri="{BB962C8B-B14F-4D97-AF65-F5344CB8AC3E}">
        <p14:creationId xmlns:p14="http://schemas.microsoft.com/office/powerpoint/2010/main" val="37424801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BVM vs SGA vs ETT</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838200" y="2438400"/>
            <a:ext cx="10515600" cy="3738562"/>
          </a:xfrm>
        </p:spPr>
        <p:txBody>
          <a:bodyPr>
            <a:normAutofit/>
          </a:bodyPr>
          <a:lstStyle/>
          <a:p>
            <a:pPr marL="0" indent="0">
              <a:buNone/>
            </a:pPr>
            <a:r>
              <a:rPr lang="en-US" sz="1400" b="1" i="0" dirty="0">
                <a:effectLst/>
                <a:latin typeface="Open Sans" panose="020B0606030504020204" pitchFamily="34" charset="0"/>
              </a:rPr>
              <a:t>Results:</a:t>
            </a:r>
            <a:r>
              <a:rPr lang="en-US" sz="1400" b="0" i="0" dirty="0">
                <a:effectLst/>
                <a:latin typeface="Open Sans" panose="020B0606030504020204" pitchFamily="34" charset="0"/>
              </a:rPr>
              <a:t> </a:t>
            </a:r>
          </a:p>
          <a:p>
            <a:r>
              <a:rPr lang="en-US" sz="1400" b="0" i="0" dirty="0">
                <a:effectLst/>
                <a:latin typeface="Open Sans" panose="020B0606030504020204" pitchFamily="34" charset="0"/>
              </a:rPr>
              <a:t>few differences in primary outcomes across airway management approaches. </a:t>
            </a:r>
          </a:p>
          <a:p>
            <a:r>
              <a:rPr lang="en-US" sz="1400" b="0" i="0" dirty="0">
                <a:effectLst/>
                <a:latin typeface="Open Sans" panose="020B0606030504020204" pitchFamily="34" charset="0"/>
              </a:rPr>
              <a:t>For </a:t>
            </a:r>
            <a:r>
              <a:rPr lang="en-US" sz="1400" b="1" i="0" dirty="0">
                <a:effectLst/>
                <a:latin typeface="Open Sans" panose="020B0606030504020204" pitchFamily="34" charset="0"/>
              </a:rPr>
              <a:t>survival</a:t>
            </a:r>
            <a:r>
              <a:rPr lang="en-US" sz="1400" b="0" i="0" dirty="0">
                <a:effectLst/>
                <a:latin typeface="Open Sans" panose="020B0606030504020204" pitchFamily="34" charset="0"/>
              </a:rPr>
              <a:t>, there was </a:t>
            </a:r>
            <a:r>
              <a:rPr lang="en-US" sz="1400" b="1" i="0" dirty="0">
                <a:effectLst/>
                <a:latin typeface="Open Sans" panose="020B0606030504020204" pitchFamily="34" charset="0"/>
              </a:rPr>
              <a:t>no difference </a:t>
            </a:r>
            <a:r>
              <a:rPr lang="en-US" sz="1400" b="0" i="0" dirty="0">
                <a:effectLst/>
                <a:latin typeface="Open Sans" panose="020B0606030504020204" pitchFamily="34" charset="0"/>
              </a:rPr>
              <a:t>for </a:t>
            </a:r>
            <a:r>
              <a:rPr lang="en-US" sz="1400" b="1" i="0" dirty="0">
                <a:effectLst/>
                <a:latin typeface="Open Sans" panose="020B0606030504020204" pitchFamily="34" charset="0"/>
              </a:rPr>
              <a:t>BVM versus ETI or SGA </a:t>
            </a:r>
            <a:r>
              <a:rPr lang="en-US" sz="1400" b="0" i="0" dirty="0">
                <a:effectLst/>
                <a:latin typeface="Open Sans" panose="020B0606030504020204" pitchFamily="34" charset="0"/>
              </a:rPr>
              <a:t>in adult and pediatric patients with cardiac arrest or trauma. </a:t>
            </a:r>
          </a:p>
          <a:p>
            <a:r>
              <a:rPr lang="en-US" sz="1400" b="0" i="0" dirty="0">
                <a:effectLst/>
                <a:latin typeface="Open Sans" panose="020B0606030504020204" pitchFamily="34" charset="0"/>
              </a:rPr>
              <a:t>For </a:t>
            </a:r>
            <a:r>
              <a:rPr lang="en-US" sz="1400" b="1" i="0" dirty="0">
                <a:effectLst/>
                <a:latin typeface="Open Sans" panose="020B0606030504020204" pitchFamily="34" charset="0"/>
              </a:rPr>
              <a:t>neurological function</a:t>
            </a:r>
            <a:r>
              <a:rPr lang="en-US" sz="1400" b="0" i="0" dirty="0">
                <a:effectLst/>
                <a:latin typeface="Open Sans" panose="020B0606030504020204" pitchFamily="34" charset="0"/>
              </a:rPr>
              <a:t>, there was </a:t>
            </a:r>
            <a:r>
              <a:rPr lang="en-US" sz="1400" b="1" i="0" dirty="0">
                <a:effectLst/>
                <a:latin typeface="Open Sans" panose="020B0606030504020204" pitchFamily="34" charset="0"/>
              </a:rPr>
              <a:t>no difference </a:t>
            </a:r>
            <a:r>
              <a:rPr lang="en-US" sz="1400" b="0" i="0" dirty="0">
                <a:effectLst/>
                <a:latin typeface="Open Sans" panose="020B0606030504020204" pitchFamily="34" charset="0"/>
              </a:rPr>
              <a:t>for </a:t>
            </a:r>
            <a:r>
              <a:rPr lang="en-US" sz="1400" b="1" i="0" dirty="0">
                <a:effectLst/>
                <a:latin typeface="Open Sans" panose="020B0606030504020204" pitchFamily="34" charset="0"/>
              </a:rPr>
              <a:t>BVM versus ETI and SGA versus ETI </a:t>
            </a:r>
            <a:r>
              <a:rPr lang="en-US" sz="1400" b="0" i="0" dirty="0">
                <a:effectLst/>
                <a:latin typeface="Open Sans" panose="020B0606030504020204" pitchFamily="34" charset="0"/>
              </a:rPr>
              <a:t>in pediatric patients with cardiac arrest. </a:t>
            </a:r>
          </a:p>
          <a:p>
            <a:r>
              <a:rPr lang="en-US" sz="1400" b="0" i="0" dirty="0">
                <a:effectLst/>
                <a:latin typeface="Open Sans" panose="020B0606030504020204" pitchFamily="34" charset="0"/>
              </a:rPr>
              <a:t>There was </a:t>
            </a:r>
            <a:r>
              <a:rPr lang="en-US" sz="1400" b="1" i="0" dirty="0">
                <a:effectLst/>
                <a:latin typeface="Open Sans" panose="020B0606030504020204" pitchFamily="34" charset="0"/>
              </a:rPr>
              <a:t>no difference </a:t>
            </a:r>
            <a:r>
              <a:rPr lang="en-US" sz="1400" b="0" i="0" dirty="0">
                <a:effectLst/>
                <a:latin typeface="Open Sans" panose="020B0606030504020204" pitchFamily="34" charset="0"/>
              </a:rPr>
              <a:t>in</a:t>
            </a:r>
            <a:r>
              <a:rPr lang="en-US" sz="1400" b="1" i="0" dirty="0">
                <a:effectLst/>
                <a:latin typeface="Open Sans" panose="020B0606030504020204" pitchFamily="34" charset="0"/>
              </a:rPr>
              <a:t> ROSC </a:t>
            </a:r>
            <a:r>
              <a:rPr lang="en-US" sz="1400" b="0" i="0" dirty="0">
                <a:effectLst/>
                <a:latin typeface="Open Sans" panose="020B0606030504020204" pitchFamily="34" charset="0"/>
              </a:rPr>
              <a:t>for patients with cardiac arrest for </a:t>
            </a:r>
            <a:r>
              <a:rPr lang="en-US" sz="1400" b="1" i="0" dirty="0">
                <a:effectLst/>
                <a:latin typeface="Open Sans" panose="020B0606030504020204" pitchFamily="34" charset="0"/>
              </a:rPr>
              <a:t>BVM versus ETI or SGA </a:t>
            </a:r>
            <a:r>
              <a:rPr lang="en-US" sz="1400" b="0" i="0" dirty="0">
                <a:effectLst/>
                <a:latin typeface="Open Sans" panose="020B0606030504020204" pitchFamily="34" charset="0"/>
              </a:rPr>
              <a:t>in adults and pediatrics, or SGA versus ETI in pediatrics. </a:t>
            </a:r>
          </a:p>
          <a:p>
            <a:r>
              <a:rPr lang="en-US" sz="1400" b="0" i="0" dirty="0">
                <a:effectLst/>
                <a:latin typeface="Open Sans" panose="020B0606030504020204" pitchFamily="34" charset="0"/>
              </a:rPr>
              <a:t>For successful advanced airway insertion, there was higher first-pass success with SGA versus ETI for all patients except adult medical patients. </a:t>
            </a:r>
          </a:p>
          <a:p>
            <a:r>
              <a:rPr lang="en-US" sz="1400" b="1" dirty="0">
                <a:latin typeface="PT Serif" panose="020A0603040505020204" pitchFamily="18" charset="77"/>
              </a:rPr>
              <a:t>CAVEAT: MOSTLY OBSERVATIONAL STUDIES REVIEWED</a:t>
            </a:r>
          </a:p>
          <a:p>
            <a:pPr marL="0" indent="0">
              <a:buNone/>
            </a:pPr>
            <a:r>
              <a:rPr lang="en-US" sz="1400" b="1" i="0" dirty="0">
                <a:effectLst/>
                <a:latin typeface="PT Serif" panose="020A0603040505020204" pitchFamily="18" charset="77"/>
              </a:rPr>
              <a:t>Prehospital Airway Management: A Systematic Review</a:t>
            </a:r>
            <a:endParaRPr lang="en-US" sz="1400" dirty="0"/>
          </a:p>
          <a:p>
            <a:pPr marL="0" indent="0">
              <a:buNone/>
            </a:pPr>
            <a:r>
              <a:rPr lang="en-US" sz="1400" i="1" dirty="0"/>
              <a:t>https://</a:t>
            </a:r>
            <a:r>
              <a:rPr lang="en-US" sz="1400" i="1" dirty="0" err="1"/>
              <a:t>www.tandfonline.com</a:t>
            </a:r>
            <a:r>
              <a:rPr lang="en-US" sz="1400" i="1" dirty="0"/>
              <a:t>/</a:t>
            </a:r>
            <a:r>
              <a:rPr lang="en-US" sz="1400" i="1" dirty="0" err="1"/>
              <a:t>doi</a:t>
            </a:r>
            <a:r>
              <a:rPr lang="en-US" sz="1400" i="1" dirty="0"/>
              <a:t>/full/10.1080/10903127.2021.1940400</a:t>
            </a:r>
          </a:p>
        </p:txBody>
      </p:sp>
    </p:spTree>
    <p:extLst>
      <p:ext uri="{BB962C8B-B14F-4D97-AF65-F5344CB8AC3E}">
        <p14:creationId xmlns:p14="http://schemas.microsoft.com/office/powerpoint/2010/main" val="26857642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BVM vs SGA vs ETT</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838200" y="2438400"/>
            <a:ext cx="10515600" cy="3738562"/>
          </a:xfrm>
        </p:spPr>
        <p:txBody>
          <a:bodyPr>
            <a:normAutofit/>
          </a:bodyPr>
          <a:lstStyle/>
          <a:p>
            <a:pPr marL="0" indent="0">
              <a:buNone/>
            </a:pPr>
            <a:r>
              <a:rPr lang="en-US" sz="1400" i="1"/>
              <a:t>Survival measured in-hospital or at 1-month post incident:  No difference in outcomes for all three comparisons in adult/mixed-age patients with cardiac arrest and pediatric patients with cardiac arrest.</a:t>
            </a:r>
          </a:p>
          <a:p>
            <a:pPr marL="0" indent="0">
              <a:buNone/>
            </a:pPr>
            <a:r>
              <a:rPr lang="en-US" sz="1400" i="1"/>
              <a:t>Neurological function: ETI vs BVM or SGA, there was no difference in outcomes in pediatric patients with cardiac arrest.</a:t>
            </a:r>
          </a:p>
          <a:p>
            <a:pPr marL="0" indent="0">
              <a:buNone/>
            </a:pPr>
            <a:r>
              <a:rPr lang="en-US" sz="1400" i="1"/>
              <a:t>Return of spontaneous circulation (ROSC) (prehospital, sustained, or overall): When ETI vs BVM vs SGA, there was no difference I</a:t>
            </a:r>
          </a:p>
          <a:p>
            <a:pPr marL="0" indent="0">
              <a:buNone/>
            </a:pPr>
            <a:r>
              <a:rPr lang="en-US" sz="1400" i="1"/>
              <a:t>First-pass successful advanced airway insertion When SGA was compared with ETI, outcomes favored SGA in adult and pediatric patients with cardiac arrest.</a:t>
            </a:r>
          </a:p>
          <a:p>
            <a:pPr marL="0" indent="0">
              <a:buNone/>
            </a:pPr>
            <a:r>
              <a:rPr lang="en-US" sz="1400" b="1" i="1"/>
              <a:t>Implications based on the current body of evidence and finding that no one airway management approach was consistently superior: It is possible all three airway management techniques have a role in prehospital care and the preferred airway approach depends on the setting, patient age and type, available provider expertise, and equipment.</a:t>
            </a:r>
          </a:p>
          <a:p>
            <a:pPr marL="0" indent="0">
              <a:buNone/>
            </a:pPr>
            <a:r>
              <a:rPr lang="en-US" sz="1400" b="1" i="1"/>
              <a:t>None of the conclusions were supported by high strength of evidence (SOE); thus, future, more rigorous studies could change the findings. </a:t>
            </a:r>
          </a:p>
          <a:p>
            <a:pPr marL="0" indent="0">
              <a:buNone/>
            </a:pPr>
            <a:endParaRPr lang="en-US" sz="1400" i="1" dirty="0"/>
          </a:p>
          <a:p>
            <a:pPr marL="0" indent="0">
              <a:buNone/>
            </a:pPr>
            <a:r>
              <a:rPr lang="en-US" sz="1400" i="1" dirty="0"/>
              <a:t>Prehospital Airway Management: A Systematic Review chrome-extension://</a:t>
            </a:r>
            <a:r>
              <a:rPr lang="en-US" sz="1400" i="1"/>
              <a:t>efaidnbmnnnibpcajpcglclefindmkaj</a:t>
            </a:r>
            <a:r>
              <a:rPr lang="en-US" sz="1400" i="1" dirty="0"/>
              <a:t>/https://</a:t>
            </a:r>
            <a:r>
              <a:rPr lang="en-US" sz="1400" i="1"/>
              <a:t>effectivehealthcare.ahrq.gov</a:t>
            </a:r>
            <a:r>
              <a:rPr lang="en-US" sz="1400" i="1" dirty="0"/>
              <a:t>/sites/default/files/cer-243-prehospital-airway-management-evidence-summary_0.pdf</a:t>
            </a:r>
          </a:p>
          <a:p>
            <a:pPr marL="0" indent="0">
              <a:buNone/>
            </a:pPr>
            <a:endParaRPr lang="en-US" sz="1400" i="1" dirty="0"/>
          </a:p>
        </p:txBody>
      </p:sp>
    </p:spTree>
    <p:extLst>
      <p:ext uri="{BB962C8B-B14F-4D97-AF65-F5344CB8AC3E}">
        <p14:creationId xmlns:p14="http://schemas.microsoft.com/office/powerpoint/2010/main" val="32867190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A3B1A6-8677-04D3-F2F8-21903BDEB7C6}"/>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a:solidFill>
                  <a:schemeClr val="bg1"/>
                </a:solidFill>
                <a:latin typeface="+mj-lt"/>
                <a:ea typeface="+mj-ea"/>
                <a:cs typeface="+mj-cs"/>
              </a:rPr>
              <a:t>https://youtu.be/hRvQfkIFFkc</a:t>
            </a:r>
          </a:p>
        </p:txBody>
      </p:sp>
      <p:sp>
        <p:nvSpPr>
          <p:cNvPr id="3" name="Content Placeholder 2">
            <a:extLst>
              <a:ext uri="{FF2B5EF4-FFF2-40B4-BE49-F238E27FC236}">
                <a16:creationId xmlns:a16="http://schemas.microsoft.com/office/drawing/2014/main" id="{DC7EEA12-6FB3-6489-D3A3-7C210CFD2417}"/>
              </a:ext>
            </a:extLst>
          </p:cNvPr>
          <p:cNvSpPr>
            <a:spLocks noGrp="1"/>
          </p:cNvSpPr>
          <p:nvPr>
            <p:ph idx="1"/>
          </p:nvPr>
        </p:nvSpPr>
        <p:spPr>
          <a:xfrm>
            <a:off x="838199" y="1335726"/>
            <a:ext cx="10515599" cy="420624"/>
          </a:xfrm>
        </p:spPr>
        <p:txBody>
          <a:bodyPr vert="horz" lIns="91440" tIns="45720" rIns="91440" bIns="45720" rtlCol="0">
            <a:normAutofit/>
          </a:bodyPr>
          <a:lstStyle/>
          <a:p>
            <a:pPr marL="0" indent="0" algn="ctr">
              <a:buNone/>
            </a:pPr>
            <a:r>
              <a:rPr lang="en-US" sz="2400" kern="1200">
                <a:solidFill>
                  <a:schemeClr val="accent1">
                    <a:lumMod val="20000"/>
                    <a:lumOff val="80000"/>
                  </a:schemeClr>
                </a:solidFill>
                <a:latin typeface="+mn-lt"/>
                <a:ea typeface="+mn-ea"/>
                <a:cs typeface="+mn-cs"/>
              </a:rPr>
              <a:t>PEDIATRIC AIRWAY</a:t>
            </a:r>
          </a:p>
        </p:txBody>
      </p:sp>
      <p:pic>
        <p:nvPicPr>
          <p:cNvPr id="4" name="Online Media 3" descr="&quot;Basic Pediatric Airway Anatomy&quot; by Steven Rosenblatt and Nikolaus Wolter for OPENPediatrics">
            <a:hlinkClick r:id="" action="ppaction://media"/>
            <a:extLst>
              <a:ext uri="{FF2B5EF4-FFF2-40B4-BE49-F238E27FC236}">
                <a16:creationId xmlns:a16="http://schemas.microsoft.com/office/drawing/2014/main" id="{F0E7C0B8-9426-58A3-2516-C9510EF51FB2}"/>
              </a:ext>
            </a:extLst>
          </p:cNvPr>
          <p:cNvPicPr>
            <a:picLocks noRot="1" noChangeAspect="1"/>
          </p:cNvPicPr>
          <p:nvPr>
            <a:videoFile r:link="rId1"/>
          </p:nvPr>
        </p:nvPicPr>
        <p:blipFill>
          <a:blip r:embed="rId3"/>
          <a:stretch>
            <a:fillRect/>
          </a:stretch>
        </p:blipFill>
        <p:spPr>
          <a:xfrm>
            <a:off x="2409985" y="2139351"/>
            <a:ext cx="7372028" cy="4165196"/>
          </a:xfrm>
          <a:prstGeom prst="rect">
            <a:avLst/>
          </a:prstGeom>
        </p:spPr>
      </p:pic>
    </p:spTree>
    <p:extLst>
      <p:ext uri="{BB962C8B-B14F-4D97-AF65-F5344CB8AC3E}">
        <p14:creationId xmlns:p14="http://schemas.microsoft.com/office/powerpoint/2010/main" val="20561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PEDIATRIC AIRWAY</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838200" y="2438400"/>
            <a:ext cx="10515600" cy="3738562"/>
          </a:xfrm>
        </p:spPr>
        <p:txBody>
          <a:bodyPr>
            <a:normAutofit/>
          </a:bodyPr>
          <a:lstStyle/>
          <a:p>
            <a:pPr marL="0" indent="0">
              <a:buNone/>
            </a:pPr>
            <a:r>
              <a:rPr lang="en-US" sz="1600" b="0" i="0">
                <a:effectLst/>
                <a:latin typeface="Proxima Nova"/>
              </a:rPr>
              <a:t>Common Pediatric Anatomical Findings:</a:t>
            </a:r>
            <a:endParaRPr lang="en-US" sz="1600" i="1"/>
          </a:p>
          <a:p>
            <a:pPr>
              <a:buFont typeface="+mj-lt"/>
              <a:buAutoNum type="arabicPeriod"/>
            </a:pPr>
            <a:r>
              <a:rPr lang="en-US" sz="1600" b="0" i="0">
                <a:effectLst/>
                <a:latin typeface="Proxima Nova"/>
              </a:rPr>
              <a:t> A larger occiput in infants and young children (&lt; 2–3 years of age)  causes neck flexion in floppy kids</a:t>
            </a:r>
          </a:p>
          <a:p>
            <a:pPr>
              <a:buFont typeface="+mj-lt"/>
              <a:buAutoNum type="arabicPeriod"/>
            </a:pPr>
            <a:r>
              <a:rPr lang="en-US" sz="1600" b="0" i="0">
                <a:effectLst/>
                <a:latin typeface="Proxima Nova"/>
              </a:rPr>
              <a:t>A cephalad trachea (the cricothyroid membrane is parallel to C4 compared to the C6 vertebrae in adults)</a:t>
            </a:r>
          </a:p>
          <a:p>
            <a:pPr>
              <a:buFont typeface="+mj-lt"/>
              <a:buAutoNum type="arabicPeriod"/>
            </a:pPr>
            <a:r>
              <a:rPr lang="en-US" sz="1600" b="0" i="0">
                <a:effectLst/>
                <a:latin typeface="Proxima Nova"/>
              </a:rPr>
              <a:t>An omega-shaped, “floppy” epiglottis due to immature connective tissue at the vallecula</a:t>
            </a:r>
          </a:p>
          <a:p>
            <a:pPr>
              <a:buFont typeface="+mj-lt"/>
              <a:buAutoNum type="arabicPeriod"/>
            </a:pPr>
            <a:r>
              <a:rPr lang="en-US" sz="1600">
                <a:latin typeface="Proxima Nova"/>
              </a:rPr>
              <a:t>L</a:t>
            </a:r>
            <a:r>
              <a:rPr lang="en-US" sz="1600" b="0" i="0">
                <a:effectLst/>
                <a:latin typeface="Proxima Nova"/>
              </a:rPr>
              <a:t>arge tongue-to-mouth ratio</a:t>
            </a:r>
          </a:p>
          <a:p>
            <a:pPr>
              <a:buFont typeface="+mj-lt"/>
              <a:buAutoNum type="arabicPeriod"/>
            </a:pPr>
            <a:r>
              <a:rPr lang="en-US" sz="1600">
                <a:latin typeface="Proxima Nova"/>
              </a:rPr>
              <a:t>A</a:t>
            </a:r>
            <a:r>
              <a:rPr lang="en-US" sz="1600" b="0" i="0">
                <a:effectLst/>
                <a:latin typeface="Proxima Nova"/>
              </a:rPr>
              <a:t>nteriorly angled vocal cords providing additional challenges for non-pediatric anesthesia professionals</a:t>
            </a:r>
          </a:p>
          <a:p>
            <a:pPr marL="0" indent="0">
              <a:buNone/>
            </a:pPr>
            <a:endParaRPr lang="en-US" sz="1600" i="1"/>
          </a:p>
          <a:p>
            <a:pPr marL="0" indent="0">
              <a:buNone/>
            </a:pPr>
            <a:r>
              <a:rPr lang="en-US" sz="1600" b="1" i="0">
                <a:effectLst/>
                <a:latin typeface="Proxima Nova"/>
              </a:rPr>
              <a:t>Planning Prevents Poor Performance: An Approach to Pediatric Airway Management</a:t>
            </a:r>
          </a:p>
          <a:p>
            <a:pPr marL="0" indent="0">
              <a:buNone/>
            </a:pPr>
            <a:r>
              <a:rPr lang="en-US" sz="1600" i="1"/>
              <a:t>https://www.apsf.org/article/planning-prevents-poor-performance-an-approach-to-pediatric-airway-management/</a:t>
            </a:r>
          </a:p>
        </p:txBody>
      </p:sp>
    </p:spTree>
    <p:extLst>
      <p:ext uri="{BB962C8B-B14F-4D97-AF65-F5344CB8AC3E}">
        <p14:creationId xmlns:p14="http://schemas.microsoft.com/office/powerpoint/2010/main" val="11423128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PEDIATRIC AIRWAY</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838200" y="2438400"/>
            <a:ext cx="10515600" cy="3738562"/>
          </a:xfrm>
        </p:spPr>
        <p:txBody>
          <a:bodyPr>
            <a:normAutofit/>
          </a:bodyPr>
          <a:lstStyle/>
          <a:p>
            <a:r>
              <a:rPr lang="en-US" sz="1800" b="0" i="0">
                <a:effectLst/>
                <a:latin typeface="Proxima Nova"/>
              </a:rPr>
              <a:t>Oxygen consumption is double that of an adult (6–7 ml/kg/min versus 3–4 ml/kg/min), </a:t>
            </a:r>
          </a:p>
          <a:p>
            <a:r>
              <a:rPr lang="en-US" sz="1800" b="0" i="0">
                <a:effectLst/>
                <a:latin typeface="Proxima Nova"/>
              </a:rPr>
              <a:t>Functional residual capacity (FRC) decreases substantially in the supine position, allowing cephalad movement of intra-abdominal contents that leads to rapid oxygen desaturation.</a:t>
            </a:r>
            <a:r>
              <a:rPr lang="en-US" sz="1800" b="0" i="0" baseline="30000">
                <a:effectLst/>
                <a:latin typeface="Proxima Nova"/>
              </a:rPr>
              <a:t>5</a:t>
            </a:r>
            <a:r>
              <a:rPr lang="en-US" sz="1800" b="0" i="0">
                <a:effectLst/>
                <a:latin typeface="Proxima Nova"/>
              </a:rPr>
              <a:t> </a:t>
            </a:r>
          </a:p>
          <a:p>
            <a:r>
              <a:rPr lang="en-US" sz="1800" b="0" i="0">
                <a:effectLst/>
                <a:latin typeface="Proxima Nova"/>
              </a:rPr>
              <a:t>Additionally, hyper-responsive laryngeal reflexes, short vocal cord length, and subglottic narrowing may complicate endotracheal tube (ETT) placement. </a:t>
            </a:r>
          </a:p>
          <a:p>
            <a:r>
              <a:rPr lang="en-US" sz="1800" b="0" i="0">
                <a:effectLst/>
                <a:latin typeface="Proxima Nova"/>
              </a:rPr>
              <a:t>Infants and small children also have an overriding thyroid cartilage, making external airway anatomy indiscernible and surgical airway placement during an airway emergency extremely difficult.</a:t>
            </a:r>
            <a:r>
              <a:rPr lang="en-US" sz="1800" b="0" i="0" baseline="30000">
                <a:effectLst/>
                <a:latin typeface="Proxima Nova"/>
              </a:rPr>
              <a:t>6</a:t>
            </a:r>
            <a:endParaRPr lang="en-US" sz="1800" i="1"/>
          </a:p>
          <a:p>
            <a:pPr marL="0" indent="0">
              <a:buNone/>
            </a:pPr>
            <a:r>
              <a:rPr lang="en-US" sz="1800" b="1" i="0">
                <a:effectLst/>
                <a:latin typeface="Proxima Nova"/>
              </a:rPr>
              <a:t>Planning Prevents Poor Performance: An Approach to Pediatric Airway Management</a:t>
            </a:r>
          </a:p>
          <a:p>
            <a:pPr marL="0" indent="0">
              <a:buNone/>
            </a:pPr>
            <a:r>
              <a:rPr lang="en-US" sz="1800" i="1"/>
              <a:t>https://www.apsf.org/article/planning-prevents-poor-performance-an-approach-to-pediatric-airway-management/</a:t>
            </a:r>
          </a:p>
        </p:txBody>
      </p:sp>
    </p:spTree>
    <p:extLst>
      <p:ext uri="{BB962C8B-B14F-4D97-AF65-F5344CB8AC3E}">
        <p14:creationId xmlns:p14="http://schemas.microsoft.com/office/powerpoint/2010/main" val="31599285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PEDIATRIC AIRWAY</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838200" y="2438400"/>
            <a:ext cx="10515600" cy="3738562"/>
          </a:xfrm>
        </p:spPr>
        <p:txBody>
          <a:bodyPr>
            <a:normAutofit/>
          </a:bodyPr>
          <a:lstStyle/>
          <a:p>
            <a:pPr marL="0" indent="0">
              <a:buNone/>
            </a:pPr>
            <a:r>
              <a:rPr lang="en-US" sz="1800" b="0" i="0">
                <a:effectLst/>
                <a:latin typeface="Proxima Nova"/>
              </a:rPr>
              <a:t>TECHNIQUES TO IMPROVE VENTILATION </a:t>
            </a:r>
          </a:p>
          <a:p>
            <a:pPr marL="0" indent="0">
              <a:buNone/>
            </a:pPr>
            <a:r>
              <a:rPr lang="en-US" sz="1800" b="0" i="0">
                <a:effectLst/>
                <a:latin typeface="Proxima Nova"/>
              </a:rPr>
              <a:t>1) two-handed mask techniques, </a:t>
            </a:r>
          </a:p>
          <a:p>
            <a:pPr marL="0" indent="0">
              <a:buNone/>
            </a:pPr>
            <a:r>
              <a:rPr lang="en-US" sz="1800" b="0" i="0">
                <a:effectLst/>
                <a:latin typeface="Proxima Nova"/>
              </a:rPr>
              <a:t>2) head tilt, </a:t>
            </a:r>
          </a:p>
          <a:p>
            <a:pPr marL="0" indent="0">
              <a:buNone/>
            </a:pPr>
            <a:r>
              <a:rPr lang="en-US" sz="1800" b="0" i="0">
                <a:effectLst/>
                <a:latin typeface="Proxima Nova"/>
              </a:rPr>
              <a:t>3) chin lift, </a:t>
            </a:r>
          </a:p>
          <a:p>
            <a:pPr marL="0" indent="0">
              <a:buNone/>
            </a:pPr>
            <a:r>
              <a:rPr lang="en-US" sz="1800" b="0" i="0">
                <a:effectLst/>
                <a:latin typeface="Proxima Nova"/>
              </a:rPr>
              <a:t>4) jaw thrust, </a:t>
            </a:r>
          </a:p>
          <a:p>
            <a:pPr marL="0" indent="0">
              <a:buNone/>
            </a:pPr>
            <a:r>
              <a:rPr lang="en-US" sz="1800" b="0" i="0">
                <a:effectLst/>
                <a:latin typeface="Proxima Nova"/>
              </a:rPr>
              <a:t>5) positive pressure</a:t>
            </a:r>
          </a:p>
          <a:p>
            <a:pPr marL="0" indent="0">
              <a:buNone/>
            </a:pPr>
            <a:r>
              <a:rPr lang="en-US" sz="1800" b="0" i="0">
                <a:effectLst/>
                <a:latin typeface="Proxima Nova"/>
              </a:rPr>
              <a:t>6) the use of oro- and nasopharyngeal airways when upper airway obstruction is suspected. </a:t>
            </a:r>
          </a:p>
          <a:p>
            <a:pPr marL="0" indent="0">
              <a:buNone/>
            </a:pPr>
            <a:r>
              <a:rPr lang="en-US" sz="1800" b="1" i="0">
                <a:effectLst/>
                <a:latin typeface="Proxima Nova"/>
              </a:rPr>
              <a:t>Planning Prevents Poor Performance: An Approach to Pediatric Airway Management</a:t>
            </a:r>
          </a:p>
          <a:p>
            <a:pPr marL="0" indent="0">
              <a:buNone/>
            </a:pPr>
            <a:r>
              <a:rPr lang="en-US" sz="1800" i="1"/>
              <a:t>https://www.apsf.org/article/planning-prevents-poor-performance-an-approach-to-pediatric-airway-management/</a:t>
            </a:r>
          </a:p>
        </p:txBody>
      </p:sp>
    </p:spTree>
    <p:extLst>
      <p:ext uri="{BB962C8B-B14F-4D97-AF65-F5344CB8AC3E}">
        <p14:creationId xmlns:p14="http://schemas.microsoft.com/office/powerpoint/2010/main" val="191498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BLS INFANT CPR: 0-12 MONTHS</a:t>
            </a:r>
          </a:p>
        </p:txBody>
      </p:sp>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2"/>
          <a:srcRect l="21413" r="24563"/>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4198966" y="2147357"/>
            <a:ext cx="3810000" cy="4101042"/>
          </a:xfrm>
        </p:spPr>
        <p:txBody>
          <a:bodyPr>
            <a:normAutofit lnSpcReduction="10000"/>
          </a:bodyPr>
          <a:lstStyle/>
          <a:p>
            <a:pPr marL="0" indent="0">
              <a:buNone/>
            </a:pPr>
            <a:r>
              <a:rPr lang="en-US" sz="2000" dirty="0">
                <a:solidFill>
                  <a:schemeClr val="tx1">
                    <a:lumMod val="85000"/>
                    <a:lumOff val="15000"/>
                  </a:schemeClr>
                </a:solidFill>
              </a:rPr>
              <a:t>ONE RESCUER CPR</a:t>
            </a:r>
          </a:p>
          <a:p>
            <a:pPr marL="342900" indent="-342900">
              <a:buFont typeface="+mj-lt"/>
              <a:buAutoNum type="alphaLcPeriod"/>
            </a:pPr>
            <a:r>
              <a:rPr lang="en-US" sz="2000" dirty="0">
                <a:effectLst/>
                <a:latin typeface="Times" pitchFamily="2" charset="0"/>
              </a:rPr>
              <a:t>Be sure the infant is face-up on a </a:t>
            </a:r>
            <a:r>
              <a:rPr lang="en-US" sz="2000" dirty="0">
                <a:solidFill>
                  <a:srgbClr val="FF0000"/>
                </a:solidFill>
                <a:effectLst/>
                <a:latin typeface="Times" pitchFamily="2" charset="0"/>
              </a:rPr>
              <a:t>hard surface</a:t>
            </a:r>
            <a:r>
              <a:rPr lang="en-US" sz="2000" dirty="0">
                <a:effectLst/>
                <a:latin typeface="Times" pitchFamily="2" charset="0"/>
              </a:rPr>
              <a:t>. </a:t>
            </a:r>
          </a:p>
          <a:p>
            <a:pPr marL="342900" indent="-342900">
              <a:buFont typeface="+mj-lt"/>
              <a:buAutoNum type="alphaLcPeriod"/>
            </a:pPr>
            <a:r>
              <a:rPr lang="en-US" sz="2000" dirty="0">
                <a:effectLst/>
                <a:latin typeface="Times" pitchFamily="2" charset="0"/>
              </a:rPr>
              <a:t>Using two fingers, perform compressions in the center of the infant’s chest; </a:t>
            </a:r>
            <a:r>
              <a:rPr lang="en-US" sz="2000" i="1" dirty="0">
                <a:effectLst/>
                <a:latin typeface="Times" pitchFamily="2" charset="0"/>
              </a:rPr>
              <a:t>do not press on the end of the sternum as this can cause injury to the infant. </a:t>
            </a:r>
          </a:p>
          <a:p>
            <a:pPr marL="342900" indent="-342900">
              <a:buFont typeface="+mj-lt"/>
              <a:buAutoNum type="alphaLcPeriod"/>
            </a:pPr>
            <a:r>
              <a:rPr lang="en-US" sz="2000" dirty="0">
                <a:solidFill>
                  <a:srgbClr val="FF0000"/>
                </a:solidFill>
                <a:effectLst/>
                <a:latin typeface="Times" pitchFamily="2" charset="0"/>
              </a:rPr>
              <a:t>Compression depth should be about 1.5 inches (4 cm) and a rate of 100 to 120 per minute. </a:t>
            </a:r>
          </a:p>
          <a:p>
            <a:pPr marL="0" indent="0">
              <a:buNone/>
            </a:pPr>
            <a:br>
              <a:rPr lang="en-US" sz="1400" dirty="0">
                <a:effectLst/>
                <a:latin typeface="Times" pitchFamily="2" charset="0"/>
              </a:rPr>
            </a:br>
            <a:endParaRPr lang="en-US" sz="1400" dirty="0">
              <a:effectLst/>
              <a:latin typeface="Times" pitchFamily="2" charset="0"/>
            </a:endParaRPr>
          </a:p>
          <a:p>
            <a:pPr marL="0" indent="0">
              <a:buNone/>
            </a:pPr>
            <a:endParaRPr lang="en-US" sz="2000" dirty="0">
              <a:solidFill>
                <a:schemeClr val="tx1">
                  <a:lumMod val="85000"/>
                  <a:lumOff val="15000"/>
                </a:schemeClr>
              </a:solidFill>
            </a:endParaRPr>
          </a:p>
        </p:txBody>
      </p:sp>
      <p:pic>
        <p:nvPicPr>
          <p:cNvPr id="5" name="Picture 4">
            <a:extLst>
              <a:ext uri="{FF2B5EF4-FFF2-40B4-BE49-F238E27FC236}">
                <a16:creationId xmlns:a16="http://schemas.microsoft.com/office/drawing/2014/main" id="{47B06054-1610-D222-C8E0-95468F580DB0}"/>
              </a:ext>
            </a:extLst>
          </p:cNvPr>
          <p:cNvPicPr>
            <a:picLocks noChangeAspect="1"/>
          </p:cNvPicPr>
          <p:nvPr/>
        </p:nvPicPr>
        <p:blipFill rotWithShape="1">
          <a:blip r:embed="rId3"/>
          <a:srcRect l="16318" r="3075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9784774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CA9C2-106A-E2C0-89E7-85B5159CDCCD}"/>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PEDIATRIC AIRWAY</a:t>
            </a:r>
          </a:p>
        </p:txBody>
      </p:sp>
      <p:sp>
        <p:nvSpPr>
          <p:cNvPr id="3" name="Content Placeholder 2">
            <a:extLst>
              <a:ext uri="{FF2B5EF4-FFF2-40B4-BE49-F238E27FC236}">
                <a16:creationId xmlns:a16="http://schemas.microsoft.com/office/drawing/2014/main" id="{733B2FE0-8842-7BAF-9BC4-B9019D7304CC}"/>
              </a:ext>
            </a:extLst>
          </p:cNvPr>
          <p:cNvSpPr>
            <a:spLocks noGrp="1"/>
          </p:cNvSpPr>
          <p:nvPr>
            <p:ph idx="1"/>
          </p:nvPr>
        </p:nvSpPr>
        <p:spPr>
          <a:xfrm>
            <a:off x="838200" y="2438400"/>
            <a:ext cx="10515600" cy="3738562"/>
          </a:xfrm>
        </p:spPr>
        <p:txBody>
          <a:bodyPr>
            <a:normAutofit/>
          </a:bodyPr>
          <a:lstStyle/>
          <a:p>
            <a:pPr marL="0" indent="0">
              <a:buNone/>
            </a:pPr>
            <a:endParaRPr lang="en-US" sz="1600" b="1" i="0">
              <a:effectLst/>
              <a:latin typeface="Proxima Nova"/>
            </a:endParaRPr>
          </a:p>
          <a:p>
            <a:pPr marL="0" indent="0">
              <a:buNone/>
            </a:pPr>
            <a:r>
              <a:rPr lang="en-US" sz="1600" b="0" i="0">
                <a:effectLst/>
                <a:latin typeface="Proxima Nova"/>
              </a:rPr>
              <a:t>ORO- AND NASOPHARYNGEAL AIRWAYS. </a:t>
            </a:r>
          </a:p>
          <a:p>
            <a:r>
              <a:rPr lang="en-US" sz="1600">
                <a:latin typeface="Proxima Nova"/>
              </a:rPr>
              <a:t>Kids airways come in many sizes</a:t>
            </a:r>
          </a:p>
          <a:p>
            <a:r>
              <a:rPr lang="en-US" sz="1600" b="0" i="0">
                <a:effectLst/>
                <a:latin typeface="Proxima Nova"/>
              </a:rPr>
              <a:t>The posterior aspect of the tongue can worsen obstruction with an oral airway that is too short.</a:t>
            </a:r>
          </a:p>
          <a:p>
            <a:r>
              <a:rPr lang="en-US" sz="1600" b="0" i="0">
                <a:effectLst/>
                <a:latin typeface="Proxima Nova"/>
              </a:rPr>
              <a:t>An oral airway that is too long may push the epiglottis into the trachea, thus worsening airway obstruction.</a:t>
            </a:r>
            <a:r>
              <a:rPr lang="en-US" sz="1600" b="0" i="0" baseline="30000">
                <a:effectLst/>
                <a:latin typeface="Proxima Nova"/>
              </a:rPr>
              <a:t>8</a:t>
            </a:r>
            <a:r>
              <a:rPr lang="en-US" sz="1600" b="0" i="0">
                <a:effectLst/>
                <a:latin typeface="Proxima Nova"/>
              </a:rPr>
              <a:t> </a:t>
            </a:r>
          </a:p>
          <a:p>
            <a:r>
              <a:rPr lang="en-US" sz="1600" b="0" i="0">
                <a:effectLst/>
                <a:latin typeface="Proxima Nova"/>
              </a:rPr>
              <a:t>Attention to ventilation pressures is also important. </a:t>
            </a:r>
          </a:p>
          <a:p>
            <a:r>
              <a:rPr lang="en-US" sz="1600" b="0" i="0">
                <a:effectLst/>
                <a:latin typeface="Proxima Nova"/>
              </a:rPr>
              <a:t>Aggressive mask ventilation can lead to gastric insufflation, further decreasing FRC and worsening hypoxia. Pushes abdomen into the chest.</a:t>
            </a:r>
            <a:endParaRPr lang="en-US" sz="1600" b="1">
              <a:latin typeface="Proxima Nova"/>
            </a:endParaRPr>
          </a:p>
          <a:p>
            <a:pPr marL="0" indent="0">
              <a:buNone/>
            </a:pPr>
            <a:endParaRPr lang="en-US" sz="1600" b="1" i="0">
              <a:effectLst/>
              <a:latin typeface="Proxima Nova"/>
            </a:endParaRPr>
          </a:p>
          <a:p>
            <a:pPr marL="0" indent="0">
              <a:buNone/>
            </a:pPr>
            <a:r>
              <a:rPr lang="en-US" sz="1600" b="1" i="0">
                <a:effectLst/>
                <a:latin typeface="Proxima Nova"/>
              </a:rPr>
              <a:t>Planning Prevents Poor Performance: An Approach to Pediatric Airway Management</a:t>
            </a:r>
          </a:p>
          <a:p>
            <a:pPr marL="0" indent="0">
              <a:buNone/>
            </a:pPr>
            <a:r>
              <a:rPr lang="en-US" sz="1600" i="1"/>
              <a:t>https://www.apsf.org/article/planning-prevents-poor-performance-an-approach-to-pediatric-airway-management/</a:t>
            </a:r>
          </a:p>
        </p:txBody>
      </p:sp>
    </p:spTree>
    <p:extLst>
      <p:ext uri="{BB962C8B-B14F-4D97-AF65-F5344CB8AC3E}">
        <p14:creationId xmlns:p14="http://schemas.microsoft.com/office/powerpoint/2010/main" val="2188633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90238D-BFBB-53B8-DC25-ADD01E0808F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https://youtu.be/Eue-aPxQ6us</a:t>
            </a:r>
          </a:p>
        </p:txBody>
      </p:sp>
      <p:sp>
        <p:nvSpPr>
          <p:cNvPr id="3" name="Content Placeholder 2">
            <a:extLst>
              <a:ext uri="{FF2B5EF4-FFF2-40B4-BE49-F238E27FC236}">
                <a16:creationId xmlns:a16="http://schemas.microsoft.com/office/drawing/2014/main" id="{DE75617B-6C6E-4FAE-8D88-535A5893D2FB}"/>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2000" kern="1200">
                <a:solidFill>
                  <a:srgbClr val="FFFFFF"/>
                </a:solidFill>
                <a:latin typeface="+mn-lt"/>
                <a:ea typeface="+mn-ea"/>
                <a:cs typeface="+mn-cs"/>
              </a:rPr>
              <a:t>ORAL AIRWAY INSERTION</a:t>
            </a:r>
          </a:p>
        </p:txBody>
      </p:sp>
      <p:pic>
        <p:nvPicPr>
          <p:cNvPr id="4" name="Online Media 3" descr="p.142. Using the Oral Airway in a Child">
            <a:hlinkClick r:id="" action="ppaction://media"/>
            <a:extLst>
              <a:ext uri="{FF2B5EF4-FFF2-40B4-BE49-F238E27FC236}">
                <a16:creationId xmlns:a16="http://schemas.microsoft.com/office/drawing/2014/main" id="{5851F7AC-FDAE-1987-710A-C84262F736D0}"/>
              </a:ext>
            </a:extLst>
          </p:cNvPr>
          <p:cNvPicPr>
            <a:picLocks noRot="1" noChangeAspect="1"/>
          </p:cNvPicPr>
          <p:nvPr>
            <a:videoFile r:link="rId1"/>
          </p:nvPr>
        </p:nvPicPr>
        <p:blipFill>
          <a:blip r:embed="rId3"/>
          <a:stretch>
            <a:fillRect/>
          </a:stretch>
        </p:blipFill>
        <p:spPr>
          <a:xfrm>
            <a:off x="3127893" y="1966293"/>
            <a:ext cx="5936213" cy="4452160"/>
          </a:xfrm>
          <a:prstGeom prst="rect">
            <a:avLst/>
          </a:prstGeom>
        </p:spPr>
      </p:pic>
    </p:spTree>
    <p:extLst>
      <p:ext uri="{BB962C8B-B14F-4D97-AF65-F5344CB8AC3E}">
        <p14:creationId xmlns:p14="http://schemas.microsoft.com/office/powerpoint/2010/main" val="33449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D24EA-6AA6-438A-A96B-325D57EE5BE3}"/>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https://youtu.be/KR2j6ghC030</a:t>
            </a:r>
          </a:p>
        </p:txBody>
      </p:sp>
      <p:sp>
        <p:nvSpPr>
          <p:cNvPr id="3" name="Content Placeholder 2">
            <a:extLst>
              <a:ext uri="{FF2B5EF4-FFF2-40B4-BE49-F238E27FC236}">
                <a16:creationId xmlns:a16="http://schemas.microsoft.com/office/drawing/2014/main" id="{D5E50C7A-8706-B104-300F-DF2BC3C05000}"/>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2000" kern="1200">
                <a:solidFill>
                  <a:srgbClr val="FFFFFF"/>
                </a:solidFill>
                <a:latin typeface="+mn-lt"/>
                <a:ea typeface="+mn-ea"/>
                <a:cs typeface="+mn-cs"/>
              </a:rPr>
              <a:t>PEDIATRIC INTUBATION</a:t>
            </a:r>
          </a:p>
        </p:txBody>
      </p:sp>
      <p:pic>
        <p:nvPicPr>
          <p:cNvPr id="4" name="Online Media 3" descr="p.154. Intubation of a Child">
            <a:hlinkClick r:id="" action="ppaction://media"/>
            <a:extLst>
              <a:ext uri="{FF2B5EF4-FFF2-40B4-BE49-F238E27FC236}">
                <a16:creationId xmlns:a16="http://schemas.microsoft.com/office/drawing/2014/main" id="{5D9AD3E1-EB6C-A322-232F-736A1B057A94}"/>
              </a:ext>
            </a:extLst>
          </p:cNvPr>
          <p:cNvPicPr>
            <a:picLocks noRot="1" noChangeAspect="1"/>
          </p:cNvPicPr>
          <p:nvPr>
            <a:videoFile r:link="rId1"/>
          </p:nvPr>
        </p:nvPicPr>
        <p:blipFill>
          <a:blip r:embed="rId3"/>
          <a:stretch>
            <a:fillRect/>
          </a:stretch>
        </p:blipFill>
        <p:spPr>
          <a:xfrm>
            <a:off x="3127893" y="1966293"/>
            <a:ext cx="5936213" cy="4452160"/>
          </a:xfrm>
          <a:prstGeom prst="rect">
            <a:avLst/>
          </a:prstGeom>
        </p:spPr>
      </p:pic>
    </p:spTree>
    <p:extLst>
      <p:ext uri="{BB962C8B-B14F-4D97-AF65-F5344CB8AC3E}">
        <p14:creationId xmlns:p14="http://schemas.microsoft.com/office/powerpoint/2010/main" val="351053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9710A-1862-4FF3-75C0-AE11A3D3458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https://youtu.be/rgKEKCiFuzY</a:t>
            </a:r>
          </a:p>
        </p:txBody>
      </p:sp>
      <p:sp>
        <p:nvSpPr>
          <p:cNvPr id="3" name="Content Placeholder 2">
            <a:extLst>
              <a:ext uri="{FF2B5EF4-FFF2-40B4-BE49-F238E27FC236}">
                <a16:creationId xmlns:a16="http://schemas.microsoft.com/office/drawing/2014/main" id="{A4550E78-0E4F-2060-3464-9123E64B2AEE}"/>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2000" kern="1200">
                <a:solidFill>
                  <a:srgbClr val="FFFFFF"/>
                </a:solidFill>
                <a:latin typeface="+mn-lt"/>
                <a:ea typeface="+mn-ea"/>
                <a:cs typeface="+mn-cs"/>
              </a:rPr>
              <a:t>BLADE SIZE</a:t>
            </a:r>
          </a:p>
        </p:txBody>
      </p:sp>
      <p:pic>
        <p:nvPicPr>
          <p:cNvPr id="4" name="Online Media 3" descr="Pediatric Laryngoscope Blade Length Selection">
            <a:hlinkClick r:id="" action="ppaction://media"/>
            <a:extLst>
              <a:ext uri="{FF2B5EF4-FFF2-40B4-BE49-F238E27FC236}">
                <a16:creationId xmlns:a16="http://schemas.microsoft.com/office/drawing/2014/main" id="{3080D58E-C52D-780D-2D36-6C47E0A93976}"/>
              </a:ext>
            </a:extLst>
          </p:cNvPr>
          <p:cNvPicPr>
            <a:picLocks noRot="1" noChangeAspect="1"/>
          </p:cNvPicPr>
          <p:nvPr>
            <a:videoFile r:link="rId1"/>
          </p:nvPr>
        </p:nvPicPr>
        <p:blipFill>
          <a:blip r:embed="rId3"/>
          <a:stretch>
            <a:fillRect/>
          </a:stretch>
        </p:blipFill>
        <p:spPr>
          <a:xfrm>
            <a:off x="2156035" y="1966293"/>
            <a:ext cx="7879929" cy="4452160"/>
          </a:xfrm>
          <a:prstGeom prst="rect">
            <a:avLst/>
          </a:prstGeom>
        </p:spPr>
      </p:pic>
    </p:spTree>
    <p:extLst>
      <p:ext uri="{BB962C8B-B14F-4D97-AF65-F5344CB8AC3E}">
        <p14:creationId xmlns:p14="http://schemas.microsoft.com/office/powerpoint/2010/main" val="27656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741A0C-66AE-8F68-AE03-D24EE51C8ACE}"/>
              </a:ext>
            </a:extLst>
          </p:cNvPr>
          <p:cNvSpPr>
            <a:spLocks noGrp="1"/>
          </p:cNvSpPr>
          <p:nvPr>
            <p:ph type="title"/>
          </p:nvPr>
        </p:nvSpPr>
        <p:spPr>
          <a:xfrm>
            <a:off x="466722" y="586855"/>
            <a:ext cx="3201366" cy="3387497"/>
          </a:xfrm>
        </p:spPr>
        <p:txBody>
          <a:bodyPr anchor="b">
            <a:normAutofit/>
          </a:bodyPr>
          <a:lstStyle/>
          <a:p>
            <a:pPr algn="r"/>
            <a:r>
              <a:rPr lang="en-US" sz="3100">
                <a:solidFill>
                  <a:srgbClr val="FFFFFF"/>
                </a:solidFill>
              </a:rPr>
              <a:t>https://youtu.be/-cmFRovlcqw</a:t>
            </a:r>
          </a:p>
        </p:txBody>
      </p:sp>
      <p:sp>
        <p:nvSpPr>
          <p:cNvPr id="3" name="Content Placeholder 2">
            <a:extLst>
              <a:ext uri="{FF2B5EF4-FFF2-40B4-BE49-F238E27FC236}">
                <a16:creationId xmlns:a16="http://schemas.microsoft.com/office/drawing/2014/main" id="{69BEE69C-23BC-54AC-886E-8AB36EB45074}"/>
              </a:ext>
            </a:extLst>
          </p:cNvPr>
          <p:cNvSpPr>
            <a:spLocks noGrp="1"/>
          </p:cNvSpPr>
          <p:nvPr>
            <p:ph idx="1"/>
          </p:nvPr>
        </p:nvSpPr>
        <p:spPr>
          <a:xfrm>
            <a:off x="4810259" y="649480"/>
            <a:ext cx="6555347" cy="5546047"/>
          </a:xfrm>
        </p:spPr>
        <p:txBody>
          <a:bodyPr anchor="ctr">
            <a:normAutofit/>
          </a:bodyPr>
          <a:lstStyle/>
          <a:p>
            <a:pPr marL="0" indent="0">
              <a:buNone/>
            </a:pPr>
            <a:r>
              <a:rPr lang="en-US" sz="2000"/>
              <a:t>PEDIATRIC INTUBATION USING MILLER BLADE</a:t>
            </a:r>
          </a:p>
          <a:p>
            <a:pPr marL="0" indent="0">
              <a:buNone/>
            </a:pPr>
            <a:r>
              <a:rPr lang="en-US" sz="2000"/>
              <a:t>Good overview of technique. </a:t>
            </a:r>
          </a:p>
          <a:p>
            <a:pPr marL="0" indent="0">
              <a:buNone/>
            </a:pPr>
            <a:r>
              <a:rPr lang="en-US" sz="2000"/>
              <a:t>Need to go to youtube to view</a:t>
            </a:r>
          </a:p>
        </p:txBody>
      </p:sp>
    </p:spTree>
    <p:extLst>
      <p:ext uri="{BB962C8B-B14F-4D97-AF65-F5344CB8AC3E}">
        <p14:creationId xmlns:p14="http://schemas.microsoft.com/office/powerpoint/2010/main" val="29606450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32A55-4899-0857-FCAF-9D465F49F78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https://youtu.be/32ONdZ6Kw-0</a:t>
            </a:r>
          </a:p>
        </p:txBody>
      </p:sp>
      <p:sp>
        <p:nvSpPr>
          <p:cNvPr id="3" name="Content Placeholder 2">
            <a:extLst>
              <a:ext uri="{FF2B5EF4-FFF2-40B4-BE49-F238E27FC236}">
                <a16:creationId xmlns:a16="http://schemas.microsoft.com/office/drawing/2014/main" id="{DF3D6459-56DA-7A9D-D0F5-63DCA96462C4}"/>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2000" kern="1200">
                <a:solidFill>
                  <a:srgbClr val="FFFFFF"/>
                </a:solidFill>
                <a:latin typeface="+mn-lt"/>
                <a:ea typeface="+mn-ea"/>
                <a:cs typeface="+mn-cs"/>
              </a:rPr>
              <a:t>GLIDOSCOPE INTUBATION</a:t>
            </a:r>
          </a:p>
        </p:txBody>
      </p:sp>
      <p:pic>
        <p:nvPicPr>
          <p:cNvPr id="5" name="Online Media 4" descr="Pediatric GlideScope Intubation Pearls by a Pediatric Intensivist">
            <a:hlinkClick r:id="" action="ppaction://media"/>
            <a:extLst>
              <a:ext uri="{FF2B5EF4-FFF2-40B4-BE49-F238E27FC236}">
                <a16:creationId xmlns:a16="http://schemas.microsoft.com/office/drawing/2014/main" id="{01E76BD8-93FF-4FB1-0437-5DE3FA73743A}"/>
              </a:ext>
            </a:extLst>
          </p:cNvPr>
          <p:cNvPicPr>
            <a:picLocks noRot="1" noChangeAspect="1"/>
          </p:cNvPicPr>
          <p:nvPr>
            <a:videoFile r:link="rId1"/>
          </p:nvPr>
        </p:nvPicPr>
        <p:blipFill>
          <a:blip r:embed="rId3"/>
          <a:stretch>
            <a:fillRect/>
          </a:stretch>
        </p:blipFill>
        <p:spPr>
          <a:xfrm>
            <a:off x="2156035" y="1966293"/>
            <a:ext cx="7879929" cy="4452160"/>
          </a:xfrm>
          <a:prstGeom prst="rect">
            <a:avLst/>
          </a:prstGeom>
        </p:spPr>
      </p:pic>
    </p:spTree>
    <p:extLst>
      <p:ext uri="{BB962C8B-B14F-4D97-AF65-F5344CB8AC3E}">
        <p14:creationId xmlns:p14="http://schemas.microsoft.com/office/powerpoint/2010/main" val="32459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3874D4-6027-1492-2E3F-9F66E8386EE6}"/>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QUESTIONS</a:t>
            </a:r>
          </a:p>
        </p:txBody>
      </p:sp>
      <p:sp>
        <p:nvSpPr>
          <p:cNvPr id="5" name="Text Placeholder 4">
            <a:extLst>
              <a:ext uri="{FF2B5EF4-FFF2-40B4-BE49-F238E27FC236}">
                <a16:creationId xmlns:a16="http://schemas.microsoft.com/office/drawing/2014/main" id="{510E2120-C550-B393-A7CC-FA1B855BF2C6}"/>
              </a:ext>
            </a:extLst>
          </p:cNvPr>
          <p:cNvSpPr>
            <a:spLocks noGrp="1"/>
          </p:cNvSpPr>
          <p:nvPr>
            <p:ph type="body" idx="1"/>
          </p:nvPr>
        </p:nvSpPr>
        <p:spPr>
          <a:xfrm>
            <a:off x="6590966" y="3428999"/>
            <a:ext cx="4805691" cy="838831"/>
          </a:xfrm>
        </p:spPr>
        <p:txBody>
          <a:bodyPr vert="horz" lIns="91440" tIns="45720" rIns="91440" bIns="45720" rtlCol="0" anchor="b">
            <a:normAutofit/>
          </a:bodyPr>
          <a:lstStyle/>
          <a:p>
            <a:endParaRPr lang="en-US" sz="2000" kern="1200">
              <a:solidFill>
                <a:schemeClr val="tx2"/>
              </a:solidFill>
              <a:latin typeface="+mn-lt"/>
              <a:ea typeface="+mn-ea"/>
              <a:cs typeface="+mn-cs"/>
            </a:endParaRPr>
          </a:p>
        </p:txBody>
      </p:sp>
      <p:pic>
        <p:nvPicPr>
          <p:cNvPr id="9" name="Graphic 8" descr="Questions">
            <a:extLst>
              <a:ext uri="{FF2B5EF4-FFF2-40B4-BE49-F238E27FC236}">
                <a16:creationId xmlns:a16="http://schemas.microsoft.com/office/drawing/2014/main" id="{0C58E6FB-9E65-2BB0-06E9-38DBF37157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6" name="Group 1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7" name="Freeform: Shape 1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127516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87F48-4217-613A-EF08-DAEC6F4D3EC2}"/>
              </a:ext>
            </a:extLst>
          </p:cNvPr>
          <p:cNvPicPr>
            <a:picLocks noChangeAspect="1"/>
          </p:cNvPicPr>
          <p:nvPr/>
        </p:nvPicPr>
        <p:blipFill rotWithShape="1">
          <a:blip r:embed="rId2"/>
          <a:srcRect t="20213"/>
          <a:stretch/>
        </p:blipFill>
        <p:spPr>
          <a:xfrm>
            <a:off x="20" y="10"/>
            <a:ext cx="12191980" cy="6857990"/>
          </a:xfrm>
          <a:prstGeom prst="rect">
            <a:avLst/>
          </a:prstGeom>
        </p:spPr>
      </p:pic>
      <p:sp>
        <p:nvSpPr>
          <p:cNvPr id="16"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72943D22-A5FA-ED84-DE91-6D77582FFE48}"/>
              </a:ext>
            </a:extLst>
          </p:cNvPr>
          <p:cNvSpPr>
            <a:spLocks noGrp="1"/>
          </p:cNvSpPr>
          <p:nvPr>
            <p:ph type="title"/>
          </p:nvPr>
        </p:nvSpPr>
        <p:spPr>
          <a:xfrm>
            <a:off x="3325473" y="1924619"/>
            <a:ext cx="5541054" cy="1655378"/>
          </a:xfrm>
        </p:spPr>
        <p:txBody>
          <a:bodyPr vert="horz" lIns="91440" tIns="45720" rIns="91440" bIns="45720" rtlCol="0" anchor="b">
            <a:normAutofit/>
          </a:bodyPr>
          <a:lstStyle/>
          <a:p>
            <a:pPr algn="ctr"/>
            <a:r>
              <a:rPr lang="en-US" sz="4400"/>
              <a:t>SEPTIC SHOCK &amp; CARDIOLOGY</a:t>
            </a:r>
          </a:p>
        </p:txBody>
      </p:sp>
      <p:sp>
        <p:nvSpPr>
          <p:cNvPr id="3" name="Text Placeholder 2">
            <a:extLst>
              <a:ext uri="{FF2B5EF4-FFF2-40B4-BE49-F238E27FC236}">
                <a16:creationId xmlns:a16="http://schemas.microsoft.com/office/drawing/2014/main" id="{E9D3D294-FA38-1347-726C-7E57FB3786BB}"/>
              </a:ext>
            </a:extLst>
          </p:cNvPr>
          <p:cNvSpPr>
            <a:spLocks noGrp="1"/>
          </p:cNvSpPr>
          <p:nvPr>
            <p:ph type="body" idx="1"/>
          </p:nvPr>
        </p:nvSpPr>
        <p:spPr>
          <a:xfrm>
            <a:off x="3880419" y="3668285"/>
            <a:ext cx="4431162" cy="1337967"/>
          </a:xfrm>
        </p:spPr>
        <p:txBody>
          <a:bodyPr vert="horz" lIns="91440" tIns="45720" rIns="91440" bIns="45720" rtlCol="0">
            <a:normAutofit/>
          </a:bodyPr>
          <a:lstStyle/>
          <a:p>
            <a:pPr algn="ctr"/>
            <a:r>
              <a:rPr lang="en-US">
                <a:solidFill>
                  <a:schemeClr val="tx1"/>
                </a:solidFill>
              </a:rPr>
              <a:t>PALS 3</a:t>
            </a:r>
          </a:p>
        </p:txBody>
      </p:sp>
    </p:spTree>
    <p:extLst>
      <p:ext uri="{BB962C8B-B14F-4D97-AF65-F5344CB8AC3E}">
        <p14:creationId xmlns:p14="http://schemas.microsoft.com/office/powerpoint/2010/main" val="16365118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92CB8B6E-A860-DDFA-92EC-99824811C9C7}"/>
              </a:ext>
            </a:extLst>
          </p:cNvPr>
          <p:cNvPicPr>
            <a:picLocks noGrp="1" noChangeAspect="1"/>
          </p:cNvPicPr>
          <p:nvPr>
            <p:ph idx="4294967295"/>
          </p:nvPr>
        </p:nvPicPr>
        <p:blipFill>
          <a:blip r:embed="rId2"/>
          <a:stretch>
            <a:fillRect/>
          </a:stretch>
        </p:blipFill>
        <p:spPr>
          <a:xfrm>
            <a:off x="6016108" y="643466"/>
            <a:ext cx="4303116" cy="5568739"/>
          </a:xfrm>
          <a:prstGeom prst="rect">
            <a:avLst/>
          </a:prstGeom>
        </p:spPr>
      </p:pic>
      <p:sp>
        <p:nvSpPr>
          <p:cNvPr id="8" name="TextBox 7">
            <a:extLst>
              <a:ext uri="{FF2B5EF4-FFF2-40B4-BE49-F238E27FC236}">
                <a16:creationId xmlns:a16="http://schemas.microsoft.com/office/drawing/2014/main" id="{78811009-6F67-A6E6-12A3-4B5C244CF28D}"/>
              </a:ext>
            </a:extLst>
          </p:cNvPr>
          <p:cNvSpPr txBox="1"/>
          <p:nvPr/>
        </p:nvSpPr>
        <p:spPr>
          <a:xfrm>
            <a:off x="1717589" y="3052119"/>
            <a:ext cx="1092928" cy="923330"/>
          </a:xfrm>
          <a:prstGeom prst="rect">
            <a:avLst/>
          </a:prstGeom>
          <a:noFill/>
        </p:spPr>
        <p:txBody>
          <a:bodyPr wrap="none" rtlCol="0">
            <a:spAutoFit/>
          </a:bodyPr>
          <a:lstStyle/>
          <a:p>
            <a:r>
              <a:rPr lang="en-US" dirty="0">
                <a:solidFill>
                  <a:schemeClr val="bg1"/>
                </a:solidFill>
              </a:rPr>
              <a:t>HE’S MY </a:t>
            </a:r>
          </a:p>
          <a:p>
            <a:r>
              <a:rPr lang="en-US" dirty="0">
                <a:solidFill>
                  <a:schemeClr val="bg1"/>
                </a:solidFill>
              </a:rPr>
              <a:t>F***ING </a:t>
            </a:r>
          </a:p>
          <a:p>
            <a:r>
              <a:rPr lang="en-US" dirty="0">
                <a:solidFill>
                  <a:schemeClr val="bg1"/>
                </a:solidFill>
              </a:rPr>
              <a:t>HERO!!!!!</a:t>
            </a:r>
          </a:p>
        </p:txBody>
      </p:sp>
    </p:spTree>
    <p:extLst>
      <p:ext uri="{BB962C8B-B14F-4D97-AF65-F5344CB8AC3E}">
        <p14:creationId xmlns:p14="http://schemas.microsoft.com/office/powerpoint/2010/main" val="15990545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BD35F3D-E9FE-D840-1EC0-C5A42E22FF73}"/>
              </a:ext>
            </a:extLst>
          </p:cNvPr>
          <p:cNvPicPr>
            <a:picLocks noGrp="1" noChangeAspect="1"/>
          </p:cNvPicPr>
          <p:nvPr>
            <p:ph idx="4294967295"/>
          </p:nvPr>
        </p:nvPicPr>
        <p:blipFill>
          <a:blip r:embed="rId2"/>
          <a:stretch>
            <a:fillRect/>
          </a:stretch>
        </p:blipFill>
        <p:spPr>
          <a:xfrm>
            <a:off x="1549439" y="666728"/>
            <a:ext cx="3904136" cy="5465791"/>
          </a:xfrm>
          <a:prstGeom prst="rect">
            <a:avLst/>
          </a:prstGeom>
        </p:spPr>
      </p:pic>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9657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BLS INFANT CPR: 0-12 MONTHS</a:t>
            </a:r>
          </a:p>
        </p:txBody>
      </p:sp>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2"/>
          <a:srcRect l="21413" r="24563"/>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4198966" y="2147357"/>
            <a:ext cx="3810000" cy="4101042"/>
          </a:xfrm>
        </p:spPr>
        <p:txBody>
          <a:bodyPr>
            <a:normAutofit/>
          </a:bodyPr>
          <a:lstStyle/>
          <a:p>
            <a:pPr marL="0" indent="0">
              <a:buNone/>
            </a:pPr>
            <a:r>
              <a:rPr lang="en-US" sz="2000" dirty="0">
                <a:solidFill>
                  <a:schemeClr val="tx1">
                    <a:lumMod val="85000"/>
                    <a:lumOff val="15000"/>
                  </a:schemeClr>
                </a:solidFill>
              </a:rPr>
              <a:t>ONE RESCUER CPR</a:t>
            </a:r>
          </a:p>
          <a:p>
            <a:pPr marL="0" indent="0">
              <a:buNone/>
            </a:pPr>
            <a:endParaRPr lang="en-US" sz="1050" dirty="0">
              <a:effectLst/>
              <a:latin typeface="Times" pitchFamily="2" charset="0"/>
            </a:endParaRPr>
          </a:p>
          <a:p>
            <a:pPr>
              <a:buFont typeface="+mj-lt"/>
              <a:buAutoNum type="alphaLcPeriod" startAt="4"/>
            </a:pPr>
            <a:r>
              <a:rPr lang="en-US" sz="2000" dirty="0">
                <a:effectLst/>
                <a:latin typeface="Times" pitchFamily="2" charset="0"/>
              </a:rPr>
              <a:t>After performing CPR for about two minutes </a:t>
            </a:r>
            <a:r>
              <a:rPr lang="en-US" sz="2000" dirty="0">
                <a:solidFill>
                  <a:srgbClr val="FF0000"/>
                </a:solidFill>
                <a:effectLst/>
                <a:latin typeface="Times" pitchFamily="2" charset="0"/>
              </a:rPr>
              <a:t>(usually about five cycles of 30 compressions and two breaths) </a:t>
            </a:r>
          </a:p>
          <a:p>
            <a:pPr>
              <a:buFont typeface="+mj-lt"/>
              <a:buAutoNum type="alphaLcPeriod" startAt="4"/>
            </a:pPr>
            <a:r>
              <a:rPr lang="en-US" sz="2000" dirty="0">
                <a:effectLst/>
                <a:latin typeface="Times" pitchFamily="2" charset="0"/>
              </a:rPr>
              <a:t>Get an AED if you know where one is. </a:t>
            </a:r>
          </a:p>
          <a:p>
            <a:pPr>
              <a:buFont typeface="+mj-lt"/>
              <a:buAutoNum type="alphaLcPeriod" startAt="4"/>
            </a:pPr>
            <a:r>
              <a:rPr lang="en-US" sz="2000" dirty="0">
                <a:effectLst/>
                <a:latin typeface="Times" pitchFamily="2" charset="0"/>
              </a:rPr>
              <a:t>Apply and follow AED prompts while continuing CPR until the infant’s condition normalizes. </a:t>
            </a:r>
          </a:p>
          <a:p>
            <a:pPr marL="0" indent="0">
              <a:buNone/>
            </a:pPr>
            <a:br>
              <a:rPr lang="en-US" sz="1400" dirty="0">
                <a:effectLst/>
                <a:latin typeface="Times" pitchFamily="2" charset="0"/>
              </a:rPr>
            </a:br>
            <a:endParaRPr lang="en-US" sz="1400" dirty="0">
              <a:effectLst/>
              <a:latin typeface="Times" pitchFamily="2" charset="0"/>
            </a:endParaRPr>
          </a:p>
          <a:p>
            <a:pPr marL="0" indent="0">
              <a:buNone/>
            </a:pPr>
            <a:endParaRPr lang="en-US" sz="2000" dirty="0">
              <a:solidFill>
                <a:schemeClr val="tx1">
                  <a:lumMod val="85000"/>
                  <a:lumOff val="15000"/>
                </a:schemeClr>
              </a:solidFill>
            </a:endParaRPr>
          </a:p>
        </p:txBody>
      </p:sp>
      <p:pic>
        <p:nvPicPr>
          <p:cNvPr id="5" name="Picture 4">
            <a:extLst>
              <a:ext uri="{FF2B5EF4-FFF2-40B4-BE49-F238E27FC236}">
                <a16:creationId xmlns:a16="http://schemas.microsoft.com/office/drawing/2014/main" id="{47B06054-1610-D222-C8E0-95468F580DB0}"/>
              </a:ext>
            </a:extLst>
          </p:cNvPr>
          <p:cNvPicPr>
            <a:picLocks noChangeAspect="1"/>
          </p:cNvPicPr>
          <p:nvPr/>
        </p:nvPicPr>
        <p:blipFill rotWithShape="1">
          <a:blip r:embed="rId3"/>
          <a:srcRect l="16318" r="3075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7019814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EFC7BB-64AE-45E4-90F7-BA062F86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B5B51E-2110-4BFE-90CE-A5C01B483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picture of an electromagnetic radiation">
            <a:extLst>
              <a:ext uri="{FF2B5EF4-FFF2-40B4-BE49-F238E27FC236}">
                <a16:creationId xmlns:a16="http://schemas.microsoft.com/office/drawing/2014/main" id="{C671276E-E0B1-C4B7-69F9-075F759E3347}"/>
              </a:ext>
            </a:extLst>
          </p:cNvPr>
          <p:cNvPicPr>
            <a:picLocks noChangeAspect="1"/>
          </p:cNvPicPr>
          <p:nvPr/>
        </p:nvPicPr>
        <p:blipFill rotWithShape="1">
          <a:blip r:embed="rId2">
            <a:alphaModFix amt="60000"/>
          </a:blip>
          <a:srcRect t="9753" b="6292"/>
          <a:stretch/>
        </p:blipFill>
        <p:spPr>
          <a:xfrm>
            <a:off x="-1" y="10"/>
            <a:ext cx="12192001" cy="6857990"/>
          </a:xfrm>
          <a:prstGeom prst="rect">
            <a:avLst/>
          </a:prstGeom>
        </p:spPr>
      </p:pic>
      <p:sp>
        <p:nvSpPr>
          <p:cNvPr id="2" name="Title 1">
            <a:extLst>
              <a:ext uri="{FF2B5EF4-FFF2-40B4-BE49-F238E27FC236}">
                <a16:creationId xmlns:a16="http://schemas.microsoft.com/office/drawing/2014/main" id="{64380087-0093-3B29-30ED-DBF4D16625FA}"/>
              </a:ext>
            </a:extLst>
          </p:cNvPr>
          <p:cNvSpPr>
            <a:spLocks noGrp="1"/>
          </p:cNvSpPr>
          <p:nvPr>
            <p:ph type="title"/>
          </p:nvPr>
        </p:nvSpPr>
        <p:spPr>
          <a:xfrm>
            <a:off x="838200" y="1387056"/>
            <a:ext cx="9144000" cy="2513271"/>
          </a:xfrm>
        </p:spPr>
        <p:txBody>
          <a:bodyPr vert="horz" lIns="91440" tIns="45720" rIns="91440" bIns="45720" rtlCol="0" anchor="b">
            <a:normAutofit/>
          </a:bodyPr>
          <a:lstStyle/>
          <a:p>
            <a:r>
              <a:rPr lang="en-US" sz="5200">
                <a:solidFill>
                  <a:srgbClr val="FFFFFF"/>
                </a:solidFill>
              </a:rPr>
              <a:t>CARDIOLOGY</a:t>
            </a:r>
          </a:p>
        </p:txBody>
      </p:sp>
      <p:sp>
        <p:nvSpPr>
          <p:cNvPr id="3" name="Text Placeholder 2">
            <a:extLst>
              <a:ext uri="{FF2B5EF4-FFF2-40B4-BE49-F238E27FC236}">
                <a16:creationId xmlns:a16="http://schemas.microsoft.com/office/drawing/2014/main" id="{0996DAE3-802F-CB57-85F4-D9A5C299B0AF}"/>
              </a:ext>
            </a:extLst>
          </p:cNvPr>
          <p:cNvSpPr>
            <a:spLocks noGrp="1"/>
          </p:cNvSpPr>
          <p:nvPr>
            <p:ph type="body" idx="1"/>
          </p:nvPr>
        </p:nvSpPr>
        <p:spPr>
          <a:xfrm>
            <a:off x="859970" y="4072044"/>
            <a:ext cx="9122229" cy="1671567"/>
          </a:xfrm>
        </p:spPr>
        <p:txBody>
          <a:bodyPr vert="horz" lIns="91440" tIns="45720" rIns="91440" bIns="45720" rtlCol="0">
            <a:normAutofit/>
          </a:bodyPr>
          <a:lstStyle/>
          <a:p>
            <a:endParaRPr lang="en-US">
              <a:solidFill>
                <a:srgbClr val="FFFFFF"/>
              </a:solidFill>
            </a:endParaRPr>
          </a:p>
        </p:txBody>
      </p:sp>
    </p:spTree>
    <p:extLst>
      <p:ext uri="{BB962C8B-B14F-4D97-AF65-F5344CB8AC3E}">
        <p14:creationId xmlns:p14="http://schemas.microsoft.com/office/powerpoint/2010/main" val="30072273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19B85E50-F37A-9282-5EBD-09A7D99D676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EKG COMPLEXES</a:t>
            </a:r>
          </a:p>
        </p:txBody>
      </p:sp>
      <p:pic>
        <p:nvPicPr>
          <p:cNvPr id="6" name="image12.jpeg">
            <a:extLst>
              <a:ext uri="{FF2B5EF4-FFF2-40B4-BE49-F238E27FC236}">
                <a16:creationId xmlns:a16="http://schemas.microsoft.com/office/drawing/2014/main" id="{05EF4987-92BA-EAC3-1BA0-4577A23BA6AE}"/>
              </a:ext>
            </a:extLst>
          </p:cNvPr>
          <p:cNvPicPr>
            <a:picLocks noGrp="1" noChangeAspect="1"/>
          </p:cNvPicPr>
          <p:nvPr>
            <p:ph idx="1"/>
          </p:nvPr>
        </p:nvPicPr>
        <p:blipFill>
          <a:blip r:embed="rId2" cstate="print"/>
          <a:stretch>
            <a:fillRect/>
          </a:stretch>
        </p:blipFill>
        <p:spPr>
          <a:xfrm>
            <a:off x="4502428" y="529669"/>
            <a:ext cx="7225748" cy="5798662"/>
          </a:xfrm>
          <a:prstGeom prst="rect">
            <a:avLst/>
          </a:prstGeom>
        </p:spPr>
      </p:pic>
    </p:spTree>
    <p:extLst>
      <p:ext uri="{BB962C8B-B14F-4D97-AF65-F5344CB8AC3E}">
        <p14:creationId xmlns:p14="http://schemas.microsoft.com/office/powerpoint/2010/main" val="28150583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371599" y="294538"/>
            <a:ext cx="9895951" cy="1033669"/>
          </a:xfrm>
        </p:spPr>
        <p:txBody>
          <a:bodyPr>
            <a:normAutofit/>
          </a:bodyPr>
          <a:lstStyle/>
          <a:p>
            <a:r>
              <a:rPr lang="en-US" sz="4000">
                <a:solidFill>
                  <a:srgbClr val="FFFFFF"/>
                </a:solidFill>
              </a:rPr>
              <a:t>https://litfl.com/normal-paediatric-ecg/</a:t>
            </a:r>
          </a:p>
        </p:txBody>
      </p:sp>
      <p:sp>
        <p:nvSpPr>
          <p:cNvPr id="5" name="Content Placeholder 4"/>
          <p:cNvSpPr>
            <a:spLocks noGrp="1"/>
          </p:cNvSpPr>
          <p:nvPr>
            <p:ph idx="1"/>
          </p:nvPr>
        </p:nvSpPr>
        <p:spPr>
          <a:xfrm>
            <a:off x="1371599" y="2318197"/>
            <a:ext cx="9724031" cy="3683358"/>
          </a:xfrm>
        </p:spPr>
        <p:txBody>
          <a:bodyPr anchor="ctr">
            <a:normAutofit/>
          </a:bodyPr>
          <a:lstStyle/>
          <a:p>
            <a:pPr marL="0" indent="0">
              <a:buNone/>
            </a:pPr>
            <a:r>
              <a:rPr lang="en-US" sz="2000" b="1"/>
              <a:t>Pathophysiology</a:t>
            </a:r>
          </a:p>
          <a:p>
            <a:r>
              <a:rPr lang="en-US" sz="2000"/>
              <a:t>At birth, the right ventricle is larger and thicker than the left ventricle, reflecting greater physiological stresses placed upon it </a:t>
            </a:r>
            <a:r>
              <a:rPr lang="en-US" sz="2000" i="1"/>
              <a:t>in utero</a:t>
            </a:r>
            <a:r>
              <a:rPr lang="en-US" sz="2000"/>
              <a:t> (i.e. pumping blood through the relatively high-resistance pulmonary circulation).</a:t>
            </a:r>
          </a:p>
          <a:p>
            <a:r>
              <a:rPr lang="en-US" sz="2000"/>
              <a:t>This produces an ECG picture reflecting that of a </a:t>
            </a:r>
            <a:r>
              <a:rPr lang="en-US" sz="2000">
                <a:hlinkClick r:id="rId2"/>
              </a:rPr>
              <a:t>right ventricular strain pattern</a:t>
            </a:r>
            <a:r>
              <a:rPr lang="en-US" sz="2000"/>
              <a:t> in adults:</a:t>
            </a:r>
          </a:p>
          <a:p>
            <a:r>
              <a:rPr lang="en-US" sz="2000"/>
              <a:t>T-wave inversions in V1-3</a:t>
            </a:r>
          </a:p>
          <a:p>
            <a:r>
              <a:rPr lang="en-US" sz="2000"/>
              <a:t>Right axis deviation</a:t>
            </a:r>
          </a:p>
          <a:p>
            <a:r>
              <a:rPr lang="en-US" sz="2000"/>
              <a:t>Dominant R wave in V1</a:t>
            </a:r>
          </a:p>
          <a:p>
            <a:r>
              <a:rPr lang="en-US" sz="2000"/>
              <a:t>Conduction intervals (PR interval, QRS duration) are shorter than adults due to the smaller cardiac size.</a:t>
            </a:r>
          </a:p>
          <a:p>
            <a:pPr marL="0" indent="0">
              <a:buNone/>
            </a:pPr>
            <a:endParaRPr lang="en-US" sz="2000"/>
          </a:p>
        </p:txBody>
      </p:sp>
    </p:spTree>
    <p:extLst>
      <p:ext uri="{BB962C8B-B14F-4D97-AF65-F5344CB8AC3E}">
        <p14:creationId xmlns:p14="http://schemas.microsoft.com/office/powerpoint/2010/main" val="22536928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371599" y="294538"/>
            <a:ext cx="9895951" cy="1033669"/>
          </a:xfrm>
        </p:spPr>
        <p:txBody>
          <a:bodyPr>
            <a:normAutofit/>
          </a:bodyPr>
          <a:lstStyle/>
          <a:p>
            <a:r>
              <a:rPr lang="en-US" sz="4000">
                <a:solidFill>
                  <a:srgbClr val="FFFFFF"/>
                </a:solidFill>
              </a:rPr>
              <a:t>https://litfl.com/normal-paediatric-ecg/</a:t>
            </a:r>
          </a:p>
        </p:txBody>
      </p:sp>
      <p:sp>
        <p:nvSpPr>
          <p:cNvPr id="5" name="Content Placeholder 4"/>
          <p:cNvSpPr>
            <a:spLocks noGrp="1"/>
          </p:cNvSpPr>
          <p:nvPr>
            <p:ph idx="1"/>
          </p:nvPr>
        </p:nvSpPr>
        <p:spPr>
          <a:xfrm>
            <a:off x="1371599" y="2318197"/>
            <a:ext cx="9724031" cy="3683358"/>
          </a:xfrm>
        </p:spPr>
        <p:txBody>
          <a:bodyPr anchor="ctr">
            <a:normAutofit/>
          </a:bodyPr>
          <a:lstStyle/>
          <a:p>
            <a:r>
              <a:rPr lang="en-US" sz="1700"/>
              <a:t>Heart rate &gt; 100 beats/min</a:t>
            </a:r>
          </a:p>
          <a:p>
            <a:r>
              <a:rPr lang="en-US" sz="1700"/>
              <a:t>Apparent </a:t>
            </a:r>
            <a:r>
              <a:rPr lang="en-US" sz="1700" b="1">
                <a:hlinkClick r:id="rId2"/>
              </a:rPr>
              <a:t>right ventricular strain pattern</a:t>
            </a:r>
            <a:r>
              <a:rPr lang="en-US" sz="1700"/>
              <a:t>:</a:t>
            </a:r>
          </a:p>
          <a:p>
            <a:pPr lvl="1"/>
            <a:r>
              <a:rPr lang="en-US" sz="1700"/>
              <a:t>T wave inversions in V1-3 (“juvenile T-wave pattern”)</a:t>
            </a:r>
          </a:p>
          <a:p>
            <a:pPr lvl="1"/>
            <a:r>
              <a:rPr lang="en-US" sz="1700">
                <a:hlinkClick r:id="rId3"/>
              </a:rPr>
              <a:t>Right axis deviation</a:t>
            </a:r>
            <a:endParaRPr lang="en-US" sz="1700"/>
          </a:p>
          <a:p>
            <a:pPr lvl="1"/>
            <a:r>
              <a:rPr lang="en-US" sz="1700"/>
              <a:t>Dominant R wave in V1</a:t>
            </a:r>
          </a:p>
          <a:p>
            <a:pPr lvl="1"/>
            <a:r>
              <a:rPr lang="en-US" sz="1700"/>
              <a:t>RSR’ pattern in V1</a:t>
            </a:r>
          </a:p>
          <a:p>
            <a:r>
              <a:rPr lang="en-US" sz="1700"/>
              <a:t>Marked sinus arrhythmia</a:t>
            </a:r>
          </a:p>
          <a:p>
            <a:r>
              <a:rPr lang="en-US" sz="1700"/>
              <a:t>Short PR interval (&lt; 120ms) and QRS duration (&lt;80ms)</a:t>
            </a:r>
          </a:p>
          <a:p>
            <a:r>
              <a:rPr lang="en-US" sz="1700"/>
              <a:t>Slightly peaked P waves (&lt; 3mm in height is normal if ≤ 6 months)</a:t>
            </a:r>
          </a:p>
          <a:p>
            <a:r>
              <a:rPr lang="en-US" sz="1700"/>
              <a:t>Slightly prolonged QTc (≤ 490ms in infants ≤ 6 months)</a:t>
            </a:r>
          </a:p>
          <a:p>
            <a:r>
              <a:rPr lang="en-US" sz="1700"/>
              <a:t>Q waves in the inferior and left precordial leads</a:t>
            </a:r>
          </a:p>
          <a:p>
            <a:endParaRPr lang="en-US" sz="1700"/>
          </a:p>
        </p:txBody>
      </p:sp>
    </p:spTree>
    <p:extLst>
      <p:ext uri="{BB962C8B-B14F-4D97-AF65-F5344CB8AC3E}">
        <p14:creationId xmlns:p14="http://schemas.microsoft.com/office/powerpoint/2010/main" val="24402163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371599" y="294538"/>
            <a:ext cx="9895951" cy="1033669"/>
          </a:xfrm>
        </p:spPr>
        <p:txBody>
          <a:bodyPr>
            <a:normAutofit/>
          </a:bodyPr>
          <a:lstStyle/>
          <a:p>
            <a:r>
              <a:rPr lang="en-US" sz="4000">
                <a:solidFill>
                  <a:srgbClr val="FFFFFF"/>
                </a:solidFill>
              </a:rPr>
              <a:t>https://litfl.com/normal-paediatric-ecg/</a:t>
            </a:r>
          </a:p>
        </p:txBody>
      </p:sp>
      <p:sp>
        <p:nvSpPr>
          <p:cNvPr id="5" name="Content Placeholder 4"/>
          <p:cNvSpPr>
            <a:spLocks noGrp="1"/>
          </p:cNvSpPr>
          <p:nvPr>
            <p:ph idx="1"/>
          </p:nvPr>
        </p:nvSpPr>
        <p:spPr>
          <a:xfrm>
            <a:off x="1371599" y="2318197"/>
            <a:ext cx="9724031" cy="3683358"/>
          </a:xfrm>
        </p:spPr>
        <p:txBody>
          <a:bodyPr anchor="ctr">
            <a:normAutofit/>
          </a:bodyPr>
          <a:lstStyle/>
          <a:p>
            <a:pPr marL="0" indent="0">
              <a:buNone/>
            </a:pPr>
            <a:r>
              <a:rPr lang="en-US" sz="2000" b="1"/>
              <a:t>Heart rates are highest in neonates and infants and decrease with age:</a:t>
            </a:r>
            <a:endParaRPr lang="en-US" sz="2000"/>
          </a:p>
          <a:p>
            <a:r>
              <a:rPr lang="en-US" sz="2000"/>
              <a:t>Newborn: 110 – 150 bpm</a:t>
            </a:r>
          </a:p>
          <a:p>
            <a:r>
              <a:rPr lang="en-US" sz="2000"/>
              <a:t>2 years: 85 – 125 bpm</a:t>
            </a:r>
          </a:p>
          <a:p>
            <a:r>
              <a:rPr lang="en-US" sz="2000"/>
              <a:t>4 years: 75 – 115 bpm</a:t>
            </a:r>
          </a:p>
          <a:p>
            <a:r>
              <a:rPr lang="en-US" sz="2000"/>
              <a:t>&gt; 6 years: 60 – 100 bpm</a:t>
            </a:r>
          </a:p>
          <a:p>
            <a:pPr marL="0" indent="0">
              <a:buNone/>
            </a:pPr>
            <a:r>
              <a:rPr lang="en-US" sz="2000"/>
              <a:t>The right ventricular dominance of the neonate and infant is gradually replaced by left ventricular dominance so that by 3-4 years of age, the paediatric ECG largely resembles that of adults</a:t>
            </a:r>
          </a:p>
          <a:p>
            <a:pPr marL="0" indent="0">
              <a:buNone/>
            </a:pPr>
            <a:endParaRPr lang="en-US" sz="2000"/>
          </a:p>
        </p:txBody>
      </p:sp>
    </p:spTree>
    <p:extLst>
      <p:ext uri="{BB962C8B-B14F-4D97-AF65-F5344CB8AC3E}">
        <p14:creationId xmlns:p14="http://schemas.microsoft.com/office/powerpoint/2010/main" val="42598131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https://litfl.com/normal-paediatric-ecg/</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2"/>
          </p:nvPr>
        </p:nvSpPr>
        <p:spPr>
          <a:xfrm>
            <a:off x="793661" y="2599509"/>
            <a:ext cx="4530898" cy="3639450"/>
          </a:xfrm>
        </p:spPr>
        <p:txBody>
          <a:bodyPr vert="horz" lIns="91440" tIns="45720" rIns="91440" bIns="45720" rtlCol="0" anchor="ctr">
            <a:normAutofit/>
          </a:bodyPr>
          <a:lstStyle/>
          <a:p>
            <a:pPr marL="0"/>
            <a:r>
              <a:rPr lang="en-US" sz="1900"/>
              <a:t>This ECG of a healthy 2-year old boy displays many of the typical features of the paediatric ECG:</a:t>
            </a:r>
          </a:p>
          <a:p>
            <a:r>
              <a:rPr lang="en-US" sz="1900"/>
              <a:t>Heart rate of 110 bpm (normal for age)</a:t>
            </a:r>
          </a:p>
          <a:p>
            <a:r>
              <a:rPr lang="en-US" sz="1900"/>
              <a:t>Juvenile T-wave pattern (T wave inversion in V1-3)</a:t>
            </a:r>
          </a:p>
          <a:p>
            <a:r>
              <a:rPr lang="en-US" sz="1900"/>
              <a:t>Dominant R waves in V1-3</a:t>
            </a:r>
          </a:p>
          <a:p>
            <a:r>
              <a:rPr lang="en-US" sz="1900"/>
              <a:t>RSR’ pattern (partial RBBB morphology) in V1</a:t>
            </a:r>
          </a:p>
          <a:p>
            <a:br>
              <a:rPr lang="en-US" sz="1900"/>
            </a:br>
            <a:endParaRPr lang="en-US" sz="1900"/>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11532" y="2854235"/>
            <a:ext cx="5150277" cy="297428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8933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678408E-1C28-8399-37CB-DFCB15BF33A5}"/>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BRADYCARDIA</a:t>
            </a:r>
          </a:p>
        </p:txBody>
      </p:sp>
      <p:graphicFrame>
        <p:nvGraphicFramePr>
          <p:cNvPr id="5" name="Content Placeholder 2">
            <a:extLst>
              <a:ext uri="{FF2B5EF4-FFF2-40B4-BE49-F238E27FC236}">
                <a16:creationId xmlns:a16="http://schemas.microsoft.com/office/drawing/2014/main" id="{B1094A71-AD3E-A540-1D3F-38766B448D5E}"/>
              </a:ext>
            </a:extLst>
          </p:cNvPr>
          <p:cNvGraphicFramePr>
            <a:graphicFrameLocks noGrp="1"/>
          </p:cNvGraphicFramePr>
          <p:nvPr>
            <p:ph idx="1"/>
            <p:extLst>
              <p:ext uri="{D42A27DB-BD31-4B8C-83A1-F6EECF244321}">
                <p14:modId xmlns:p14="http://schemas.microsoft.com/office/powerpoint/2010/main" val="121858693"/>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74865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408E-1C28-8399-37CB-DFCB15BF33A5}"/>
              </a:ext>
            </a:extLst>
          </p:cNvPr>
          <p:cNvSpPr>
            <a:spLocks noGrp="1"/>
          </p:cNvSpPr>
          <p:nvPr>
            <p:ph type="title"/>
          </p:nvPr>
        </p:nvSpPr>
        <p:spPr/>
        <p:txBody>
          <a:bodyPr/>
          <a:lstStyle/>
          <a:p>
            <a:r>
              <a:rPr lang="en-US" dirty="0"/>
              <a:t>BRADYCARDIA: GOAL IS PERFUSION</a:t>
            </a:r>
          </a:p>
        </p:txBody>
      </p:sp>
      <p:graphicFrame>
        <p:nvGraphicFramePr>
          <p:cNvPr id="5" name="Content Placeholder 2">
            <a:extLst>
              <a:ext uri="{FF2B5EF4-FFF2-40B4-BE49-F238E27FC236}">
                <a16:creationId xmlns:a16="http://schemas.microsoft.com/office/drawing/2014/main" id="{DD9FC090-F59A-F307-8F43-A768B519539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6946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78408E-1C28-8399-37CB-DFCB15BF33A5}"/>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RESPONSE TO BRADYCARDIA</a:t>
            </a:r>
          </a:p>
        </p:txBody>
      </p:sp>
      <p:graphicFrame>
        <p:nvGraphicFramePr>
          <p:cNvPr id="4" name="Content Placeholder 3">
            <a:extLst>
              <a:ext uri="{FF2B5EF4-FFF2-40B4-BE49-F238E27FC236}">
                <a16:creationId xmlns:a16="http://schemas.microsoft.com/office/drawing/2014/main" id="{461FA6B5-64DA-9CE0-C294-F70F3D4A6C67}"/>
              </a:ext>
            </a:extLst>
          </p:cNvPr>
          <p:cNvGraphicFramePr>
            <a:graphicFrameLocks noGrp="1"/>
          </p:cNvGraphicFramePr>
          <p:nvPr>
            <p:ph idx="1"/>
            <p:extLst>
              <p:ext uri="{D42A27DB-BD31-4B8C-83A1-F6EECF244321}">
                <p14:modId xmlns:p14="http://schemas.microsoft.com/office/powerpoint/2010/main" val="2499877123"/>
              </p:ext>
            </p:extLst>
          </p:nvPr>
        </p:nvGraphicFramePr>
        <p:xfrm>
          <a:off x="1371597" y="1656439"/>
          <a:ext cx="9583231" cy="5120586"/>
        </p:xfrm>
        <a:graphic>
          <a:graphicData uri="http://schemas.openxmlformats.org/drawingml/2006/table">
            <a:tbl>
              <a:tblPr firstRow="1" firstCol="1" lastRow="1" lastCol="1" bandRow="1" bandCol="1"/>
              <a:tblGrid>
                <a:gridCol w="3111178">
                  <a:extLst>
                    <a:ext uri="{9D8B030D-6E8A-4147-A177-3AD203B41FA5}">
                      <a16:colId xmlns:a16="http://schemas.microsoft.com/office/drawing/2014/main" val="797975730"/>
                    </a:ext>
                  </a:extLst>
                </a:gridCol>
                <a:gridCol w="6472053">
                  <a:extLst>
                    <a:ext uri="{9D8B030D-6E8A-4147-A177-3AD203B41FA5}">
                      <a16:colId xmlns:a16="http://schemas.microsoft.com/office/drawing/2014/main" val="1293330061"/>
                    </a:ext>
                  </a:extLst>
                </a:gridCol>
              </a:tblGrid>
              <a:tr h="468995">
                <a:tc gridSpan="2">
                  <a:txBody>
                    <a:bodyPr/>
                    <a:lstStyle/>
                    <a:p>
                      <a:pPr marL="0" marR="0" algn="l" fontAlgn="t">
                        <a:spcBef>
                          <a:spcPts val="20"/>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1316736" marR="1307592" algn="ctr" fontAlgn="t">
                        <a:spcBef>
                          <a:spcPts val="0"/>
                        </a:spcBef>
                        <a:spcAft>
                          <a:spcPts val="0"/>
                        </a:spcAft>
                      </a:pPr>
                      <a:r>
                        <a:rPr lang="en-US" sz="1600" b="1" i="0" u="none" strike="noStrike" spc="-60">
                          <a:solidFill>
                            <a:srgbClr val="FFFFFF"/>
                          </a:solidFill>
                          <a:effectLst/>
                          <a:latin typeface="Trebuchet MS" panose="020B0603020202020204" pitchFamily="34" charset="0"/>
                          <a:ea typeface="Georgia" panose="02040502050405020303" pitchFamily="18" charset="0"/>
                          <a:cs typeface="Georgia" panose="02040502050405020303" pitchFamily="18" charset="0"/>
                        </a:rPr>
                        <a:t>SYMPTOMATIC</a:t>
                      </a:r>
                      <a:r>
                        <a:rPr lang="en-US" sz="1600" b="1" i="0" u="none" strike="noStrike" spc="-30">
                          <a:solidFill>
                            <a:srgbClr val="FFFFFF"/>
                          </a:solidFill>
                          <a:effectLst/>
                          <a:latin typeface="Trebuchet MS" panose="020B0603020202020204" pitchFamily="34" charset="0"/>
                          <a:ea typeface="Georgia" panose="02040502050405020303" pitchFamily="18" charset="0"/>
                          <a:cs typeface="Georgia" panose="02040502050405020303" pitchFamily="18" charset="0"/>
                        </a:rPr>
                        <a:t> </a:t>
                      </a:r>
                      <a:r>
                        <a:rPr lang="en-US" sz="1600" b="1" i="0" u="none" strike="noStrike" spc="-10">
                          <a:solidFill>
                            <a:srgbClr val="FFFFFF"/>
                          </a:solidFill>
                          <a:effectLst/>
                          <a:latin typeface="Trebuchet MS" panose="020B0603020202020204" pitchFamily="34" charset="0"/>
                          <a:ea typeface="Georgia" panose="02040502050405020303" pitchFamily="18" charset="0"/>
                          <a:cs typeface="Georgia" panose="02040502050405020303" pitchFamily="18" charset="0"/>
                        </a:rPr>
                        <a:t>BRADYCARDIA</a:t>
                      </a:r>
                      <a:endParaRPr lang="en-US" sz="1600" b="0" i="0" u="none" strike="noStrike">
                        <a:effectLst/>
                        <a:latin typeface="Arial" panose="020B0604020202020204" pitchFamily="34" charset="0"/>
                      </a:endParaRPr>
                    </a:p>
                  </a:txBody>
                  <a:tcPr marL="120255" marR="120255" marT="60127" marB="60127">
                    <a:lnL>
                      <a:noFill/>
                    </a:lnL>
                    <a:lnR>
                      <a:noFill/>
                    </a:lnR>
                    <a:lnT>
                      <a:noFill/>
                    </a:lnT>
                    <a:lnB>
                      <a:noFill/>
                    </a:lnB>
                    <a:solidFill>
                      <a:srgbClr val="493291"/>
                    </a:solidFill>
                  </a:tcPr>
                </a:tc>
                <a:tc hMerge="1">
                  <a:txBody>
                    <a:bodyPr/>
                    <a:lstStyle/>
                    <a:p>
                      <a:endParaRPr lang="en-US"/>
                    </a:p>
                  </a:txBody>
                  <a:tcPr/>
                </a:tc>
                <a:extLst>
                  <a:ext uri="{0D108BD9-81ED-4DB2-BD59-A6C34878D82A}">
                    <a16:rowId xmlns:a16="http://schemas.microsoft.com/office/drawing/2014/main" val="3456561330"/>
                  </a:ext>
                </a:extLst>
              </a:tr>
              <a:tr h="451457">
                <a:tc>
                  <a:txBody>
                    <a:bodyPr/>
                    <a:lstStyle/>
                    <a:p>
                      <a:pPr marL="0" marR="0" algn="l" fontAlgn="t">
                        <a:spcBef>
                          <a:spcPts val="10"/>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182880" marR="182880" algn="ctr" fontAlgn="t">
                        <a:spcBef>
                          <a:spcPts val="5"/>
                        </a:spcBef>
                        <a:spcAft>
                          <a:spcPts val="0"/>
                        </a:spcAft>
                      </a:pPr>
                      <a:r>
                        <a:rPr lang="en-US" sz="1600" b="1" i="0" u="none" strike="noStrike" spc="-40">
                          <a:solidFill>
                            <a:srgbClr val="FFFFFF"/>
                          </a:solidFill>
                          <a:effectLst/>
                          <a:latin typeface="Trebuchet MS" panose="020B0603020202020204" pitchFamily="34" charset="0"/>
                          <a:ea typeface="Georgia" panose="02040502050405020303" pitchFamily="18" charset="0"/>
                          <a:cs typeface="Georgia" panose="02040502050405020303" pitchFamily="18" charset="0"/>
                        </a:rPr>
                        <a:t>CHECK</a:t>
                      </a:r>
                      <a:r>
                        <a:rPr lang="en-US" sz="1600" b="1" i="0" u="none" strike="noStrike" spc="-115">
                          <a:solidFill>
                            <a:srgbClr val="FFFFFF"/>
                          </a:solidFill>
                          <a:effectLst/>
                          <a:latin typeface="Trebuchet MS" panose="020B0603020202020204" pitchFamily="34" charset="0"/>
                          <a:ea typeface="Georgia" panose="02040502050405020303" pitchFamily="18" charset="0"/>
                          <a:cs typeface="Georgia" panose="02040502050405020303" pitchFamily="18" charset="0"/>
                        </a:rPr>
                        <a:t> </a:t>
                      </a:r>
                      <a:r>
                        <a:rPr lang="en-US" sz="1600" b="1" i="0" u="none" strike="noStrike" spc="-40">
                          <a:solidFill>
                            <a:srgbClr val="FFFFFF"/>
                          </a:solidFill>
                          <a:effectLst/>
                          <a:latin typeface="Trebuchet MS" panose="020B0603020202020204" pitchFamily="34" charset="0"/>
                          <a:ea typeface="Georgia" panose="02040502050405020303" pitchFamily="18" charset="0"/>
                          <a:cs typeface="Georgia" panose="02040502050405020303" pitchFamily="18" charset="0"/>
                        </a:rPr>
                        <a:t>HEART</a:t>
                      </a:r>
                      <a:r>
                        <a:rPr lang="en-US" sz="1600" b="1" i="0" u="none" strike="noStrike" spc="-110">
                          <a:solidFill>
                            <a:srgbClr val="FFFFFF"/>
                          </a:solidFill>
                          <a:effectLst/>
                          <a:latin typeface="Trebuchet MS" panose="020B0603020202020204" pitchFamily="34" charset="0"/>
                          <a:ea typeface="Georgia" panose="02040502050405020303" pitchFamily="18" charset="0"/>
                          <a:cs typeface="Georgia" panose="02040502050405020303" pitchFamily="18" charset="0"/>
                        </a:rPr>
                        <a:t> </a:t>
                      </a:r>
                      <a:r>
                        <a:rPr lang="en-US" sz="1600" b="1" i="0" u="none" strike="noStrike" spc="-40">
                          <a:solidFill>
                            <a:srgbClr val="FFFFFF"/>
                          </a:solidFill>
                          <a:effectLst/>
                          <a:latin typeface="Trebuchet MS" panose="020B0603020202020204" pitchFamily="34" charset="0"/>
                          <a:ea typeface="Georgia" panose="02040502050405020303" pitchFamily="18" charset="0"/>
                          <a:cs typeface="Georgia" panose="02040502050405020303" pitchFamily="18" charset="0"/>
                        </a:rPr>
                        <a:t>RATE</a:t>
                      </a:r>
                      <a:endParaRPr lang="en-US" sz="1600" b="0" i="0" u="none" strike="noStrike">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a:noFill/>
                    </a:lnT>
                    <a:lnB w="12700" cap="flat" cmpd="sng" algn="ctr">
                      <a:solidFill>
                        <a:srgbClr val="D1D3D4"/>
                      </a:solidFill>
                      <a:prstDash val="solid"/>
                      <a:round/>
                      <a:headEnd type="none" w="med" len="med"/>
                      <a:tailEnd type="none" w="med" len="med"/>
                    </a:lnB>
                    <a:solidFill>
                      <a:srgbClr val="939598"/>
                    </a:solidFill>
                  </a:tcPr>
                </a:tc>
                <a:tc>
                  <a:txBody>
                    <a:bodyPr/>
                    <a:lstStyle/>
                    <a:p>
                      <a:pPr marL="347472" marR="758952" indent="-347472" algn="l" fontAlgn="t">
                        <a:lnSpc>
                          <a:spcPct val="97000"/>
                        </a:lnSpc>
                        <a:spcBef>
                          <a:spcPts val="760"/>
                        </a:spcBef>
                        <a:spcAft>
                          <a:spcPts val="0"/>
                        </a:spcAft>
                        <a:buClr>
                          <a:srgbClr val="231F20"/>
                        </a:buClr>
                        <a:buSzPts val="900"/>
                        <a:buFont typeface="Georgia" panose="02040502050405020303" pitchFamily="18" charset="0"/>
                        <a:buChar char="•"/>
                        <a:tabLst>
                          <a:tab pos="193040" algn="l"/>
                        </a:tabLst>
                      </a:pP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Confirm</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abnormally</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low</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heart</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rate</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or</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significant</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rate</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drop</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from</a:t>
                      </a:r>
                      <a:r>
                        <a:rPr lang="en-US" sz="1600" b="0" i="1" u="none" strike="noStrike">
                          <a:solidFill>
                            <a:srgbClr val="231F20"/>
                          </a:solidFill>
                          <a:effectLst/>
                          <a:latin typeface="Georgia" panose="02040502050405020303" pitchFamily="18" charset="0"/>
                          <a:ea typeface="Georgia" panose="02040502050405020303" pitchFamily="18" charset="0"/>
                          <a:cs typeface="Georgia" panose="02040502050405020303" pitchFamily="18" charset="0"/>
                        </a:rPr>
                        <a:t> previous</a:t>
                      </a:r>
                      <a:r>
                        <a:rPr lang="en-US" sz="1600" b="0" i="1" u="none" strike="noStrike" spc="-5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a:solidFill>
                            <a:srgbClr val="231F20"/>
                          </a:solidFill>
                          <a:effectLst/>
                          <a:latin typeface="Georgia" panose="02040502050405020303" pitchFamily="18" charset="0"/>
                          <a:ea typeface="Georgia" panose="02040502050405020303" pitchFamily="18" charset="0"/>
                          <a:cs typeface="Georgia" panose="02040502050405020303" pitchFamily="18" charset="0"/>
                        </a:rPr>
                        <a:t>normal</a:t>
                      </a:r>
                      <a:endParaRPr lang="en-US" sz="1600" b="0" i="0" u="none" strike="noStrike">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a:noFill/>
                    </a:lnT>
                    <a:lnB w="12700" cap="flat" cmpd="sng" algn="ctr">
                      <a:solidFill>
                        <a:srgbClr val="D1D3D4"/>
                      </a:solidFill>
                      <a:prstDash val="solid"/>
                      <a:round/>
                      <a:headEnd type="none" w="med" len="med"/>
                      <a:tailEnd type="none" w="med" len="med"/>
                    </a:lnB>
                  </a:tcPr>
                </a:tc>
                <a:extLst>
                  <a:ext uri="{0D108BD9-81ED-4DB2-BD59-A6C34878D82A}">
                    <a16:rowId xmlns:a16="http://schemas.microsoft.com/office/drawing/2014/main" val="673595543"/>
                  </a:ext>
                </a:extLst>
              </a:tr>
              <a:tr h="1453344">
                <a:tc>
                  <a:txBody>
                    <a:bodyPr/>
                    <a:lstStyle/>
                    <a:p>
                      <a:pPr marL="0" marR="0" algn="l" fontAlgn="t">
                        <a:spcBef>
                          <a:spcPts val="0"/>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0" marR="0" algn="l" fontAlgn="t">
                        <a:spcBef>
                          <a:spcPts val="0"/>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0" marR="0" algn="l" fontAlgn="t">
                        <a:spcBef>
                          <a:spcPts val="45"/>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182880" marR="182880" algn="ctr" fontAlgn="t">
                        <a:spcBef>
                          <a:spcPts val="5"/>
                        </a:spcBef>
                        <a:spcAft>
                          <a:spcPts val="0"/>
                        </a:spcAft>
                      </a:pPr>
                      <a:r>
                        <a:rPr lang="en-US" sz="1600" b="1" i="0" u="none" strike="noStrike" spc="-45">
                          <a:solidFill>
                            <a:srgbClr val="FFFFFF"/>
                          </a:solidFill>
                          <a:effectLst/>
                          <a:latin typeface="Trebuchet MS" panose="020B0603020202020204" pitchFamily="34" charset="0"/>
                          <a:ea typeface="Georgia" panose="02040502050405020303" pitchFamily="18" charset="0"/>
                          <a:cs typeface="Georgia" panose="02040502050405020303" pitchFamily="18" charset="0"/>
                        </a:rPr>
                        <a:t>PALS</a:t>
                      </a:r>
                      <a:r>
                        <a:rPr lang="en-US" sz="1600" b="1" i="0" u="none" strike="noStrike" spc="-105">
                          <a:solidFill>
                            <a:srgbClr val="FFFFFF"/>
                          </a:solidFill>
                          <a:effectLst/>
                          <a:latin typeface="Trebuchet MS" panose="020B0603020202020204" pitchFamily="34" charset="0"/>
                          <a:ea typeface="Georgia" panose="02040502050405020303" pitchFamily="18" charset="0"/>
                          <a:cs typeface="Georgia" panose="02040502050405020303" pitchFamily="18" charset="0"/>
                        </a:rPr>
                        <a:t> </a:t>
                      </a:r>
                      <a:r>
                        <a:rPr lang="en-US" sz="1600" b="1" i="0" u="none" strike="noStrike" spc="-10">
                          <a:solidFill>
                            <a:srgbClr val="FFFFFF"/>
                          </a:solidFill>
                          <a:effectLst/>
                          <a:latin typeface="Trebuchet MS" panose="020B0603020202020204" pitchFamily="34" charset="0"/>
                          <a:ea typeface="Georgia" panose="02040502050405020303" pitchFamily="18" charset="0"/>
                          <a:cs typeface="Georgia" panose="02040502050405020303" pitchFamily="18" charset="0"/>
                        </a:rPr>
                        <a:t>SURVEY</a:t>
                      </a:r>
                      <a:endParaRPr lang="en-US" sz="1600" b="0" i="0" u="none" strike="noStrike">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939598"/>
                    </a:solidFill>
                  </a:tcPr>
                </a:tc>
                <a:tc>
                  <a:txBody>
                    <a:bodyPr/>
                    <a:lstStyle/>
                    <a:p>
                      <a:pPr marL="118872" marR="0" algn="l" fontAlgn="t">
                        <a:spcBef>
                          <a:spcPts val="740"/>
                        </a:spcBef>
                        <a:spcAft>
                          <a:spcPts val="0"/>
                        </a:spcAft>
                      </a:pP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Airway</a:t>
                      </a:r>
                      <a:endParaRPr lang="en-US" sz="1600" b="0" i="0" u="none" strike="noStrike" dirty="0">
                        <a:effectLst/>
                        <a:latin typeface="Arial" panose="020B0604020202020204" pitchFamily="34" charset="0"/>
                      </a:endParaRPr>
                    </a:p>
                    <a:p>
                      <a:pPr marL="118872" marR="0" algn="l" fontAlgn="t">
                        <a:spcBef>
                          <a:spcPts val="380"/>
                        </a:spcBef>
                        <a:spcAft>
                          <a:spcPts val="0"/>
                        </a:spcAft>
                      </a:pP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a:t>
                      </a:r>
                      <a:r>
                        <a:rPr lang="en-US" sz="1600" b="0" i="1" u="none" strike="noStrike"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Breathing</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(Check</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a:t>
                      </a:r>
                      <a:r>
                        <a:rPr lang="en-US" sz="1600" b="0" i="1" u="none" strike="noStrike" spc="-20" baseline="-25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2</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err="1">
                          <a:solidFill>
                            <a:srgbClr val="231F20"/>
                          </a:solidFill>
                          <a:effectLst/>
                          <a:latin typeface="Georgia" panose="02040502050405020303" pitchFamily="18" charset="0"/>
                          <a:ea typeface="Georgia" panose="02040502050405020303" pitchFamily="18" charset="0"/>
                          <a:cs typeface="Georgia" panose="02040502050405020303" pitchFamily="18" charset="0"/>
                        </a:rPr>
                        <a:t>sats</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t>
                      </a:r>
                      <a:r>
                        <a:rPr lang="en-US" sz="1600" b="0" i="1" u="none" strike="noStrike"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administer</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a:t>
                      </a:r>
                      <a:r>
                        <a:rPr lang="en-US" sz="1600" b="0" i="1" u="none" strike="noStrike" spc="-20" baseline="-25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2</a:t>
                      </a:r>
                      <a:r>
                        <a:rPr lang="en-US" sz="1600" b="0" i="1" u="none" strike="noStrike" spc="-8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as</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needed)</a:t>
                      </a:r>
                      <a:endParaRPr lang="en-US" sz="1600" b="0" i="0" u="none" strike="noStrike" dirty="0">
                        <a:effectLst/>
                        <a:latin typeface="Arial" panose="020B0604020202020204" pitchFamily="34" charset="0"/>
                      </a:endParaRPr>
                    </a:p>
                    <a:p>
                      <a:pPr marL="118872" marR="420624" algn="l" fontAlgn="t">
                        <a:lnSpc>
                          <a:spcPct val="136000"/>
                        </a:lnSpc>
                        <a:spcBef>
                          <a:spcPts val="375"/>
                        </a:spcBef>
                        <a:spcAft>
                          <a:spcPts val="0"/>
                        </a:spcAft>
                      </a:pP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a:t>
                      </a:r>
                      <a:r>
                        <a:rPr lang="en-US" sz="1600" b="0" i="1" u="none" strike="noStrike"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Circulation</a:t>
                      </a:r>
                      <a:r>
                        <a:rPr lang="en-US" sz="1600" b="0" i="1" u="none" strike="noStrike"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(Check</a:t>
                      </a:r>
                      <a:r>
                        <a:rPr lang="en-US" sz="1600" b="0" i="1" u="none" strike="noStrike"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BP</a:t>
                      </a:r>
                      <a:r>
                        <a:rPr lang="en-US" sz="1600" b="0" i="1" u="none" strike="noStrike"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and</a:t>
                      </a:r>
                      <a:r>
                        <a:rPr lang="en-US" sz="1600" b="0" i="1" u="none" strike="noStrike"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rate;</a:t>
                      </a:r>
                      <a:r>
                        <a:rPr lang="en-US" sz="1600" b="0" i="1" u="none" strike="noStrike"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12-lead</a:t>
                      </a:r>
                      <a:r>
                        <a:rPr lang="en-US" sz="1600" b="0" i="1" u="none" strike="noStrike"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ECG;</a:t>
                      </a:r>
                      <a:r>
                        <a:rPr lang="en-US" sz="1600" b="0" i="1" u="none" strike="noStrike"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IV/IO</a:t>
                      </a:r>
                      <a:r>
                        <a:rPr lang="en-US" sz="1600" b="0" i="1" u="none" strike="noStrike"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access)</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p>
                    <a:p>
                      <a:pPr marL="118872" marR="420624" algn="l" fontAlgn="t">
                        <a:lnSpc>
                          <a:spcPct val="136000"/>
                        </a:lnSpc>
                        <a:spcBef>
                          <a:spcPts val="375"/>
                        </a:spcBef>
                        <a:spcAft>
                          <a:spcPts val="0"/>
                        </a:spcAft>
                      </a:pP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a:t>
                      </a:r>
                      <a:r>
                        <a:rPr lang="en-US" sz="1600" b="0" i="1" u="none" strike="noStrike" spc="-8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Disability</a:t>
                      </a:r>
                      <a:r>
                        <a:rPr lang="en-US" sz="1600" b="0" i="1" u="none" strike="noStrike"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(Check</a:t>
                      </a:r>
                      <a:r>
                        <a:rPr lang="en-US" sz="1600" b="0" i="1" u="none" strike="noStrike"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Neuro</a:t>
                      </a:r>
                      <a:r>
                        <a:rPr lang="en-US" sz="1600" b="0" i="1" u="none" strike="noStrike"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status)</a:t>
                      </a:r>
                      <a:endParaRPr lang="en-US" sz="1600" b="0" i="0" u="none" strike="noStrike" dirty="0">
                        <a:effectLst/>
                        <a:latin typeface="Arial" panose="020B0604020202020204" pitchFamily="34" charset="0"/>
                      </a:endParaRPr>
                    </a:p>
                    <a:p>
                      <a:pPr marL="118872" marR="0" algn="l" fontAlgn="t">
                        <a:lnSpc>
                          <a:spcPts val="1020"/>
                        </a:lnSpc>
                        <a:spcBef>
                          <a:spcPts val="0"/>
                        </a:spcBef>
                        <a:spcAft>
                          <a:spcPts val="0"/>
                        </a:spcAft>
                      </a:pPr>
                      <a:endPar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endParaRPr>
                    </a:p>
                    <a:p>
                      <a:pPr marL="118872" marR="0" algn="l" fontAlgn="t">
                        <a:lnSpc>
                          <a:spcPts val="1020"/>
                        </a:lnSpc>
                        <a:spcBef>
                          <a:spcPts val="0"/>
                        </a:spcBef>
                        <a:spcAft>
                          <a:spcPts val="0"/>
                        </a:spcAft>
                      </a:pP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a:t>
                      </a:r>
                      <a:r>
                        <a:rPr lang="en-US" sz="1600" b="0" i="1" u="none" strike="noStrike"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Exposure</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(Check</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for</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signs</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trauma,</a:t>
                      </a:r>
                      <a:r>
                        <a:rPr lang="en-US" sz="1600" b="0" i="1" u="none" strike="noStrike"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burns,</a:t>
                      </a:r>
                      <a:r>
                        <a:rPr lang="en-US" sz="1600" b="0" i="1" u="none" strike="noStrike"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fractures,</a:t>
                      </a:r>
                      <a:r>
                        <a:rPr lang="en-US" sz="1600" b="0" i="1" u="none" strike="noStrike"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etc.)</a:t>
                      </a:r>
                      <a:endParaRPr lang="en-US" sz="1600" b="0" i="0" u="none" strike="noStrike" dirty="0">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F1F2F2"/>
                    </a:solidFill>
                  </a:tcPr>
                </a:tc>
                <a:extLst>
                  <a:ext uri="{0D108BD9-81ED-4DB2-BD59-A6C34878D82A}">
                    <a16:rowId xmlns:a16="http://schemas.microsoft.com/office/drawing/2014/main" val="3733432487"/>
                  </a:ext>
                </a:extLst>
              </a:tr>
              <a:tr h="488202">
                <a:tc>
                  <a:txBody>
                    <a:bodyPr/>
                    <a:lstStyle/>
                    <a:p>
                      <a:pPr marL="0" marR="0" algn="l" fontAlgn="t">
                        <a:spcBef>
                          <a:spcPts val="0"/>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411480" marR="0" indent="-201168" algn="l" fontAlgn="t">
                        <a:lnSpc>
                          <a:spcPct val="107000"/>
                        </a:lnSpc>
                        <a:spcBef>
                          <a:spcPts val="5"/>
                        </a:spcBef>
                        <a:spcAft>
                          <a:spcPts val="0"/>
                        </a:spcAft>
                      </a:pPr>
                      <a:r>
                        <a:rPr lang="en-US" sz="1600" b="1" i="0" u="none" strike="noStrike" spc="-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CHECK</a:t>
                      </a:r>
                      <a:r>
                        <a:rPr lang="en-US" sz="1600" b="1" i="0" u="none" strike="noStrike" spc="-1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 </a:t>
                      </a:r>
                      <a:r>
                        <a:rPr lang="en-US" sz="1600" b="1" i="0" u="none" strike="noStrike" spc="-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FOR</a:t>
                      </a:r>
                      <a:r>
                        <a:rPr lang="en-US" sz="1600" b="1" i="0" u="none" strike="noStrike" spc="-1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 </a:t>
                      </a:r>
                      <a:r>
                        <a:rPr lang="en-US" sz="1600" b="1" i="0" u="none" strike="noStrike" spc="-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SIGNS/ </a:t>
                      </a:r>
                      <a:r>
                        <a:rPr lang="en-US" sz="1600" b="1" i="0" u="none" strike="noStrike" spc="-10">
                          <a:solidFill>
                            <a:srgbClr val="FFFFFF"/>
                          </a:solidFill>
                          <a:effectLst/>
                          <a:latin typeface="Trebuchet MS" panose="020B0603020202020204" pitchFamily="34" charset="0"/>
                          <a:ea typeface="Georgia" panose="02040502050405020303" pitchFamily="18" charset="0"/>
                          <a:cs typeface="Georgia" panose="02040502050405020303" pitchFamily="18" charset="0"/>
                        </a:rPr>
                        <a:t>SYMPTOMS</a:t>
                      </a:r>
                      <a:endParaRPr lang="en-US" sz="1600" b="0" i="0" u="none" strike="noStrike">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939598"/>
                    </a:solidFill>
                  </a:tcPr>
                </a:tc>
                <a:tc>
                  <a:txBody>
                    <a:bodyPr/>
                    <a:lstStyle/>
                    <a:p>
                      <a:pPr marL="347472" marR="0" indent="-347472" algn="l" fontAlgn="t">
                        <a:spcBef>
                          <a:spcPts val="740"/>
                        </a:spcBef>
                        <a:spcAft>
                          <a:spcPts val="0"/>
                        </a:spcAft>
                        <a:buClr>
                          <a:srgbClr val="231F20"/>
                        </a:buClr>
                        <a:buSzPts val="900"/>
                        <a:buFont typeface="Georgia" panose="02040502050405020303" pitchFamily="18" charset="0"/>
                        <a:buChar char="•"/>
                        <a:tabLst>
                          <a:tab pos="193040" algn="l"/>
                        </a:tabLst>
                      </a:pP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Are</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there</a:t>
                      </a:r>
                      <a:r>
                        <a:rPr lang="en-US" sz="1600" b="0" i="1" u="none" strike="noStrike" spc="-2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symptoms</a:t>
                      </a:r>
                      <a:r>
                        <a:rPr lang="en-US" sz="1600" b="0" i="1" u="none" strike="noStrike" spc="-2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shock</a:t>
                      </a:r>
                      <a:r>
                        <a:rPr lang="en-US" sz="1600" b="0" i="1" u="none" strike="noStrike" spc="-2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or</a:t>
                      </a:r>
                      <a:r>
                        <a:rPr lang="en-US" sz="1600" b="0" i="1" u="none" strike="noStrike" spc="-2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acute</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change</a:t>
                      </a:r>
                      <a:r>
                        <a:rPr lang="en-US" sz="1600" b="0" i="1" u="none" strike="noStrike" spc="-2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in</a:t>
                      </a:r>
                      <a:r>
                        <a:rPr lang="en-US" sz="1600" b="0" i="1" u="none" strike="noStrike" spc="-2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mental</a:t>
                      </a:r>
                      <a:r>
                        <a:rPr lang="en-US" sz="1600" b="0" i="1" u="none" strike="noStrike" spc="-1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status?</a:t>
                      </a:r>
                      <a:endParaRPr lang="en-US" sz="1600" b="0" i="0" u="none" strike="noStrike">
                        <a:effectLst/>
                        <a:latin typeface="Arial" panose="020B0604020202020204" pitchFamily="34" charset="0"/>
                      </a:endParaRPr>
                    </a:p>
                    <a:p>
                      <a:pPr marL="347472" marR="0" indent="-347472" algn="l" fontAlgn="t">
                        <a:spcBef>
                          <a:spcPts val="380"/>
                        </a:spcBef>
                        <a:spcAft>
                          <a:spcPts val="0"/>
                        </a:spcAft>
                        <a:tabLst>
                          <a:tab pos="193040" algn="l"/>
                        </a:tabLst>
                      </a:pP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Are</a:t>
                      </a:r>
                      <a:r>
                        <a:rPr lang="en-US" sz="1600" b="0" i="1" u="none" strike="noStrike" spc="-4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there</a:t>
                      </a:r>
                      <a:r>
                        <a:rPr lang="en-US" sz="1600" b="0" i="1" u="none" strike="noStrike" spc="-3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symptoms</a:t>
                      </a:r>
                      <a:r>
                        <a:rPr lang="en-US" sz="1600" b="0" i="1" u="none" strike="noStrike" spc="-4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being</a:t>
                      </a:r>
                      <a:r>
                        <a:rPr lang="en-US" sz="1600" b="0" i="1" u="none" strike="noStrike" spc="-3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caused</a:t>
                      </a:r>
                      <a:r>
                        <a:rPr lang="en-US" sz="1600" b="0" i="1" u="none" strike="noStrike" spc="-3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by</a:t>
                      </a:r>
                      <a:r>
                        <a:rPr lang="en-US" sz="1600" b="0" i="1" u="none" strike="noStrike" spc="-4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600" b="0" i="1" u="none" strike="noStrike" spc="-35">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a:solidFill>
                            <a:srgbClr val="231F20"/>
                          </a:solidFill>
                          <a:effectLst/>
                          <a:latin typeface="Georgia" panose="02040502050405020303" pitchFamily="18" charset="0"/>
                          <a:ea typeface="Georgia" panose="02040502050405020303" pitchFamily="18" charset="0"/>
                          <a:cs typeface="Georgia" panose="02040502050405020303" pitchFamily="18" charset="0"/>
                        </a:rPr>
                        <a:t>bradycardia?</a:t>
                      </a:r>
                      <a:endParaRPr lang="en-US" sz="1600" b="0" i="0" u="none" strike="noStrike">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tcPr>
                </a:tc>
                <a:extLst>
                  <a:ext uri="{0D108BD9-81ED-4DB2-BD59-A6C34878D82A}">
                    <a16:rowId xmlns:a16="http://schemas.microsoft.com/office/drawing/2014/main" val="1388750686"/>
                  </a:ext>
                </a:extLst>
              </a:tr>
              <a:tr h="735393">
                <a:tc>
                  <a:txBody>
                    <a:bodyPr/>
                    <a:lstStyle/>
                    <a:p>
                      <a:pPr marL="0" marR="0" algn="l" fontAlgn="t">
                        <a:spcBef>
                          <a:spcPts val="30"/>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182880" marR="182880" algn="ctr" fontAlgn="t">
                        <a:lnSpc>
                          <a:spcPct val="107000"/>
                        </a:lnSpc>
                        <a:spcBef>
                          <a:spcPts val="0"/>
                        </a:spcBef>
                        <a:spcAft>
                          <a:spcPts val="0"/>
                        </a:spcAft>
                      </a:pPr>
                      <a:r>
                        <a:rPr lang="en-US" sz="1600" b="1" i="0" u="none" strike="noStrike" spc="-10">
                          <a:solidFill>
                            <a:srgbClr val="FFFFFF"/>
                          </a:solidFill>
                          <a:effectLst/>
                          <a:latin typeface="Trebuchet MS" panose="020B0603020202020204" pitchFamily="34" charset="0"/>
                          <a:ea typeface="Georgia" panose="02040502050405020303" pitchFamily="18" charset="0"/>
                          <a:cs typeface="Georgia" panose="02040502050405020303" pitchFamily="18" charset="0"/>
                        </a:rPr>
                        <a:t>BRADYCARDIA </a:t>
                      </a:r>
                      <a:r>
                        <a:rPr lang="en-US" sz="1600" b="1" i="0" u="none" strike="noStrike" spc="-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SYMPTOMATIC</a:t>
                      </a:r>
                      <a:r>
                        <a:rPr lang="en-US" sz="1600" b="1" i="0" u="none" strike="noStrike" spc="-140">
                          <a:solidFill>
                            <a:srgbClr val="FFFFFF"/>
                          </a:solidFill>
                          <a:effectLst/>
                          <a:latin typeface="Trebuchet MS" panose="020B0603020202020204" pitchFamily="34" charset="0"/>
                          <a:ea typeface="Georgia" panose="02040502050405020303" pitchFamily="18" charset="0"/>
                          <a:cs typeface="Georgia" panose="02040502050405020303" pitchFamily="18" charset="0"/>
                        </a:rPr>
                        <a:t> </a:t>
                      </a:r>
                      <a:r>
                        <a:rPr lang="en-US" sz="1600" b="1" i="0" u="none" strike="noStrike" spc="-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AND </a:t>
                      </a:r>
                      <a:r>
                        <a:rPr lang="en-US" sz="1600" b="1" i="0" u="none" strike="noStrike" spc="-10">
                          <a:solidFill>
                            <a:srgbClr val="FFFFFF"/>
                          </a:solidFill>
                          <a:effectLst/>
                          <a:latin typeface="Trebuchet MS" panose="020B0603020202020204" pitchFamily="34" charset="0"/>
                          <a:ea typeface="Georgia" panose="02040502050405020303" pitchFamily="18" charset="0"/>
                          <a:cs typeface="Georgia" panose="02040502050405020303" pitchFamily="18" charset="0"/>
                        </a:rPr>
                        <a:t>SERIOUS</a:t>
                      </a:r>
                      <a:endParaRPr lang="en-US" sz="1600" b="0" i="0" u="none" strike="noStrike">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939598"/>
                    </a:solidFill>
                  </a:tcPr>
                </a:tc>
                <a:tc>
                  <a:txBody>
                    <a:bodyPr/>
                    <a:lstStyle/>
                    <a:p>
                      <a:pPr marL="347472" marR="0" indent="-347472" algn="l" fontAlgn="t">
                        <a:spcBef>
                          <a:spcPts val="740"/>
                        </a:spcBef>
                        <a:spcAft>
                          <a:spcPts val="0"/>
                        </a:spcAft>
                        <a:buClr>
                          <a:srgbClr val="231F20"/>
                        </a:buClr>
                        <a:buSzPts val="900"/>
                        <a:buFont typeface="Georgia" panose="02040502050405020303" pitchFamily="18" charset="0"/>
                        <a:buChar char="•"/>
                        <a:tabLst>
                          <a:tab pos="193040" algn="l"/>
                        </a:tabLst>
                      </a:pP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Do</a:t>
                      </a:r>
                      <a:r>
                        <a:rPr lang="en-US" sz="1600" b="0" i="1" u="none" strike="noStrike"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not</a:t>
                      </a:r>
                      <a:r>
                        <a:rPr lang="en-US" sz="1600" b="0" i="1" u="none" strike="noStrike"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delay</a:t>
                      </a:r>
                      <a:r>
                        <a:rPr lang="en-US" sz="1600" b="0" i="1" u="none" strike="noStrike"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CPR</a:t>
                      </a:r>
                      <a:endParaRPr lang="en-US" sz="1600" b="0" i="0" u="none" strike="noStrike" dirty="0">
                        <a:effectLst/>
                        <a:latin typeface="Arial" panose="020B0604020202020204" pitchFamily="34" charset="0"/>
                      </a:endParaRPr>
                    </a:p>
                    <a:p>
                      <a:pPr marL="347472" marR="0" indent="-347472" algn="l" fontAlgn="t">
                        <a:spcBef>
                          <a:spcPts val="380"/>
                        </a:spcBef>
                        <a:spcAft>
                          <a:spcPts val="0"/>
                        </a:spcAft>
                        <a:buFont typeface="Arial" panose="020B0604020202020204" pitchFamily="34" charset="0"/>
                        <a:buChar char="•"/>
                        <a:tabLst>
                          <a:tab pos="193040" algn="l"/>
                        </a:tabLst>
                      </a:pP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Epinephrine</a:t>
                      </a:r>
                      <a:r>
                        <a:rPr lang="en-US" sz="1600" b="0" i="1" u="none" strike="noStrike"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0.01</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mg/kg</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IO/IV–Can</a:t>
                      </a:r>
                      <a:r>
                        <a:rPr lang="en-US" sz="1600" b="0" i="1" u="none" strike="noStrike"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be</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given</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every</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3-5</a:t>
                      </a:r>
                      <a:r>
                        <a:rPr lang="en-US" sz="1600" b="0" i="1" u="none" strike="noStrike"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minutes</a:t>
                      </a:r>
                      <a:endParaRPr lang="en-US" sz="1600" b="0" i="0" u="none" strike="noStrike" dirty="0">
                        <a:effectLst/>
                        <a:latin typeface="Arial" panose="020B0604020202020204" pitchFamily="34" charset="0"/>
                      </a:endParaRPr>
                    </a:p>
                    <a:p>
                      <a:pPr marL="347472" marR="0" indent="-347472" algn="l" fontAlgn="t">
                        <a:spcBef>
                          <a:spcPts val="375"/>
                        </a:spcBef>
                        <a:spcAft>
                          <a:spcPts val="0"/>
                        </a:spcAft>
                        <a:buFont typeface="Arial" panose="020B0604020202020204" pitchFamily="34" charset="0"/>
                        <a:buChar char="•"/>
                        <a:tabLst>
                          <a:tab pos="193040" algn="l"/>
                        </a:tabLst>
                      </a:pP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Atropine</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0.02</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mg/kg</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IO/IV–Can</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be</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repeated</a:t>
                      </a:r>
                      <a:r>
                        <a:rPr lang="en-US" sz="1600" b="0" i="1" u="none" strike="noStrike" spc="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once</a:t>
                      </a:r>
                      <a:endParaRPr lang="en-US" sz="1600" b="0" i="0" u="none" strike="noStrike" dirty="0">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F1F2F2"/>
                    </a:solidFill>
                  </a:tcPr>
                </a:tc>
                <a:extLst>
                  <a:ext uri="{0D108BD9-81ED-4DB2-BD59-A6C34878D82A}">
                    <a16:rowId xmlns:a16="http://schemas.microsoft.com/office/drawing/2014/main" val="2194559924"/>
                  </a:ext>
                </a:extLst>
              </a:tr>
              <a:tr h="832683">
                <a:tc>
                  <a:txBody>
                    <a:bodyPr/>
                    <a:lstStyle/>
                    <a:p>
                      <a:pPr marL="0" marR="0" algn="l" fontAlgn="t">
                        <a:spcBef>
                          <a:spcPts val="0"/>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0" marR="0" algn="l" fontAlgn="t">
                        <a:spcBef>
                          <a:spcPts val="15"/>
                        </a:spcBef>
                        <a:spcAft>
                          <a:spcPts val="0"/>
                        </a:spcAft>
                      </a:pPr>
                      <a:r>
                        <a:rPr lang="en-US" sz="1600" b="1" i="0" u="none" strike="noStrike">
                          <a:effectLst/>
                          <a:latin typeface="Trebuchet MS" panose="020B0603020202020204" pitchFamily="34" charset="0"/>
                          <a:ea typeface="Georgia" panose="02040502050405020303" pitchFamily="18" charset="0"/>
                          <a:cs typeface="Georgia" panose="02040502050405020303" pitchFamily="18" charset="0"/>
                        </a:rPr>
                        <a:t> </a:t>
                      </a:r>
                      <a:endParaRPr lang="en-US" sz="1600" b="0" i="0" u="none" strike="noStrike">
                        <a:effectLst/>
                        <a:latin typeface="Arial" panose="020B0604020202020204" pitchFamily="34" charset="0"/>
                      </a:endParaRPr>
                    </a:p>
                    <a:p>
                      <a:pPr marL="301752" marR="0" indent="219456" algn="l" fontAlgn="t">
                        <a:lnSpc>
                          <a:spcPct val="107000"/>
                        </a:lnSpc>
                        <a:spcBef>
                          <a:spcPts val="0"/>
                        </a:spcBef>
                        <a:spcAft>
                          <a:spcPts val="0"/>
                        </a:spcAft>
                      </a:pPr>
                      <a:r>
                        <a:rPr lang="en-US" sz="1600" b="1" i="0" u="none" strike="noStrike" spc="-10">
                          <a:solidFill>
                            <a:srgbClr val="FFFFFF"/>
                          </a:solidFill>
                          <a:effectLst/>
                          <a:latin typeface="Trebuchet MS" panose="020B0603020202020204" pitchFamily="34" charset="0"/>
                          <a:ea typeface="Georgia" panose="02040502050405020303" pitchFamily="18" charset="0"/>
                          <a:cs typeface="Georgia" panose="02040502050405020303" pitchFamily="18" charset="0"/>
                        </a:rPr>
                        <a:t>DRUGS </a:t>
                      </a:r>
                      <a:r>
                        <a:rPr lang="en-US" sz="1600" b="1" i="0" u="none" strike="noStrike" spc="-50">
                          <a:solidFill>
                            <a:srgbClr val="FFFFFF"/>
                          </a:solidFill>
                          <a:effectLst/>
                          <a:latin typeface="Trebuchet MS" panose="020B0603020202020204" pitchFamily="34" charset="0"/>
                          <a:ea typeface="Georgia" panose="02040502050405020303" pitchFamily="18" charset="0"/>
                          <a:cs typeface="Georgia" panose="02040502050405020303" pitchFamily="18" charset="0"/>
                        </a:rPr>
                        <a:t>UNSUCCESSFUL</a:t>
                      </a:r>
                      <a:endParaRPr lang="en-US" sz="1600" b="0" i="0" u="none" strike="noStrike">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939598"/>
                    </a:solidFill>
                  </a:tcPr>
                </a:tc>
                <a:tc>
                  <a:txBody>
                    <a:bodyPr/>
                    <a:lstStyle/>
                    <a:p>
                      <a:pPr marL="347472" marR="585216" indent="-347472" algn="l" fontAlgn="t">
                        <a:lnSpc>
                          <a:spcPct val="97000"/>
                        </a:lnSpc>
                        <a:spcBef>
                          <a:spcPts val="760"/>
                        </a:spcBef>
                        <a:spcAft>
                          <a:spcPts val="0"/>
                        </a:spcAft>
                        <a:buClr>
                          <a:srgbClr val="231F20"/>
                        </a:buClr>
                        <a:buSzPts val="900"/>
                        <a:buFont typeface="Georgia" panose="02040502050405020303" pitchFamily="18" charset="0"/>
                        <a:buChar char="•"/>
                        <a:tabLst>
                          <a:tab pos="193040" algn="l"/>
                        </a:tabLst>
                      </a:pP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Consider</a:t>
                      </a:r>
                      <a:r>
                        <a:rPr lang="en-US" sz="1600" b="0" i="1" u="none" strike="noStrike"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transthoracic/transvenous</a:t>
                      </a:r>
                      <a:r>
                        <a:rPr lang="en-US" sz="1600" b="0" i="1" u="none" strike="noStrike"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pacing</a:t>
                      </a:r>
                      <a:r>
                        <a:rPr lang="en-US" sz="1600" b="0" i="1" u="none" strike="noStrike"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(preferably</a:t>
                      </a:r>
                      <a:r>
                        <a:rPr lang="en-US" sz="1600" b="0" i="1" u="none" strike="noStrike"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with</a:t>
                      </a:r>
                      <a:r>
                        <a:rPr lang="en-US" sz="1600" b="0" i="1" u="none" strike="noStrike"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sedation) especially</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if</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bradycardia</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result</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complete</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heart</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block</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or</a:t>
                      </a:r>
                      <a:r>
                        <a:rPr lang="en-US" sz="1600" b="0" i="1" u="none" strike="noStrike"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 </a:t>
                      </a:r>
                      <a:r>
                        <a:rPr lang="en-US" sz="1600" b="0" i="1" u="none" strike="noStrike"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abnormal sinus node function</a:t>
                      </a:r>
                      <a:endParaRPr lang="en-US" sz="1600" b="0" i="0" u="none" strike="noStrike" dirty="0">
                        <a:effectLst/>
                        <a:latin typeface="Arial" panose="020B0604020202020204" pitchFamily="34" charset="0"/>
                      </a:endParaRPr>
                    </a:p>
                    <a:p>
                      <a:pPr marL="347472" marR="0" indent="-347472" algn="l" fontAlgn="t">
                        <a:spcBef>
                          <a:spcPts val="375"/>
                        </a:spcBef>
                        <a:spcAft>
                          <a:spcPts val="0"/>
                        </a:spcAft>
                        <a:buFont typeface="Arial" panose="020B0604020202020204" pitchFamily="34" charset="0"/>
                        <a:buChar char="•"/>
                        <a:tabLst>
                          <a:tab pos="193040" algn="l"/>
                        </a:tabLst>
                      </a:pP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Seek</a:t>
                      </a:r>
                      <a:r>
                        <a:rPr lang="en-US" sz="1600" b="0" i="1" u="none" strike="noStrike"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expert</a:t>
                      </a:r>
                      <a:r>
                        <a:rPr lang="en-US" sz="1600" b="0" i="1" u="none" strike="noStrike"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600" b="0" i="1" u="none" strike="noStrike"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consultation</a:t>
                      </a:r>
                      <a:endParaRPr lang="en-US" sz="1600" b="0" i="0" u="none" strike="noStrike" dirty="0">
                        <a:effectLst/>
                        <a:latin typeface="Arial" panose="020B0604020202020204" pitchFamily="34" charset="0"/>
                      </a:endParaRPr>
                    </a:p>
                  </a:txBody>
                  <a:tcPr marL="12527" marR="12527" marT="12527"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tcPr>
                </a:tc>
                <a:extLst>
                  <a:ext uri="{0D108BD9-81ED-4DB2-BD59-A6C34878D82A}">
                    <a16:rowId xmlns:a16="http://schemas.microsoft.com/office/drawing/2014/main" val="2073444451"/>
                  </a:ext>
                </a:extLst>
              </a:tr>
            </a:tbl>
          </a:graphicData>
        </a:graphic>
      </p:graphicFrame>
    </p:spTree>
    <p:extLst>
      <p:ext uri="{BB962C8B-B14F-4D97-AF65-F5344CB8AC3E}">
        <p14:creationId xmlns:p14="http://schemas.microsoft.com/office/powerpoint/2010/main" val="112489468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2">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48" name="Freeform: Shape 4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F7407706-56E5-451E-EC8E-E2C6FEDE35DE}"/>
              </a:ext>
            </a:extLst>
          </p:cNvPr>
          <p:cNvGrpSpPr>
            <a:grpSpLocks noRot="1" noChangeAspect="1"/>
          </p:cNvGrpSpPr>
          <p:nvPr/>
        </p:nvGrpSpPr>
        <p:grpSpPr bwMode="auto">
          <a:xfrm>
            <a:off x="4863042" y="643467"/>
            <a:ext cx="4197158" cy="5571077"/>
            <a:chOff x="-148" y="17"/>
            <a:chExt cx="8847" cy="11743"/>
          </a:xfrm>
        </p:grpSpPr>
        <p:sp>
          <p:nvSpPr>
            <p:cNvPr id="5" name="docshape367">
              <a:extLst>
                <a:ext uri="{FF2B5EF4-FFF2-40B4-BE49-F238E27FC236}">
                  <a16:creationId xmlns:a16="http://schemas.microsoft.com/office/drawing/2014/main" id="{3E2FDDBF-D4EA-3990-88C7-EA823AE5A4DD}"/>
                </a:ext>
              </a:extLst>
            </p:cNvPr>
            <p:cNvSpPr>
              <a:spLocks noRot="1" noChangeAspect="1" noEditPoints="1" noChangeArrowheads="1" noChangeShapeType="1" noTextEdit="1"/>
            </p:cNvSpPr>
            <p:nvPr/>
          </p:nvSpPr>
          <p:spPr bwMode="auto">
            <a:xfrm>
              <a:off x="4509" y="11020"/>
              <a:ext cx="4179" cy="740"/>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 name="docshape368">
              <a:extLst>
                <a:ext uri="{FF2B5EF4-FFF2-40B4-BE49-F238E27FC236}">
                  <a16:creationId xmlns:a16="http://schemas.microsoft.com/office/drawing/2014/main" id="{351A9535-2C84-9B46-415F-E5EC91D3B80C}"/>
                </a:ext>
              </a:extLst>
            </p:cNvPr>
            <p:cNvSpPr>
              <a:spLocks noRot="1" noChangeAspect="1" noEditPoints="1" noChangeArrowheads="1" noChangeShapeType="1" noTextEdit="1"/>
            </p:cNvSpPr>
            <p:nvPr/>
          </p:nvSpPr>
          <p:spPr bwMode="auto">
            <a:xfrm>
              <a:off x="6182" y="10471"/>
              <a:ext cx="831" cy="652"/>
            </a:xfrm>
            <a:custGeom>
              <a:avLst/>
              <a:gdLst>
                <a:gd name="T0" fmla="*/ 577 w 831"/>
                <a:gd name="T1" fmla="*/ 10471 h 652"/>
                <a:gd name="T2" fmla="*/ 254 w 831"/>
                <a:gd name="T3" fmla="*/ 10471 h 652"/>
                <a:gd name="T4" fmla="*/ 254 w 831"/>
                <a:gd name="T5" fmla="*/ 10858 h 652"/>
                <a:gd name="T6" fmla="*/ 0 w 831"/>
                <a:gd name="T7" fmla="*/ 10858 h 652"/>
                <a:gd name="T8" fmla="*/ 0 w 831"/>
                <a:gd name="T9" fmla="*/ 10861 h 652"/>
                <a:gd name="T10" fmla="*/ 415 w 831"/>
                <a:gd name="T11" fmla="*/ 11123 h 652"/>
                <a:gd name="T12" fmla="*/ 831 w 831"/>
                <a:gd name="T13" fmla="*/ 10861 h 652"/>
                <a:gd name="T14" fmla="*/ 831 w 831"/>
                <a:gd name="T15" fmla="*/ 10858 h 652"/>
                <a:gd name="T16" fmla="*/ 577 w 831"/>
                <a:gd name="T17" fmla="*/ 10858 h 652"/>
                <a:gd name="T18" fmla="*/ 577 w 831"/>
                <a:gd name="T19" fmla="*/ 10471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577" y="0"/>
                  </a:moveTo>
                  <a:lnTo>
                    <a:pt x="254" y="0"/>
                  </a:lnTo>
                  <a:lnTo>
                    <a:pt x="254" y="387"/>
                  </a:lnTo>
                  <a:lnTo>
                    <a:pt x="0" y="387"/>
                  </a:lnTo>
                  <a:lnTo>
                    <a:pt x="0" y="390"/>
                  </a:lnTo>
                  <a:lnTo>
                    <a:pt x="415" y="652"/>
                  </a:lnTo>
                  <a:lnTo>
                    <a:pt x="831" y="390"/>
                  </a:lnTo>
                  <a:lnTo>
                    <a:pt x="831" y="387"/>
                  </a:lnTo>
                  <a:lnTo>
                    <a:pt x="577" y="387"/>
                  </a:lnTo>
                  <a:lnTo>
                    <a:pt x="577"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69">
              <a:extLst>
                <a:ext uri="{FF2B5EF4-FFF2-40B4-BE49-F238E27FC236}">
                  <a16:creationId xmlns:a16="http://schemas.microsoft.com/office/drawing/2014/main" id="{DFA0E492-14AA-BF41-01C0-9CB62D864C12}"/>
                </a:ext>
              </a:extLst>
            </p:cNvPr>
            <p:cNvSpPr>
              <a:spLocks noRot="1" noChangeAspect="1" noEditPoints="1" noChangeArrowheads="1" noChangeShapeType="1" noTextEdit="1"/>
            </p:cNvSpPr>
            <p:nvPr/>
          </p:nvSpPr>
          <p:spPr bwMode="auto">
            <a:xfrm>
              <a:off x="6182" y="10471"/>
              <a:ext cx="831" cy="652"/>
            </a:xfrm>
            <a:custGeom>
              <a:avLst/>
              <a:gdLst>
                <a:gd name="T0" fmla="*/ 831 w 831"/>
                <a:gd name="T1" fmla="*/ 10858 h 652"/>
                <a:gd name="T2" fmla="*/ 577 w 831"/>
                <a:gd name="T3" fmla="*/ 10858 h 652"/>
                <a:gd name="T4" fmla="*/ 577 w 831"/>
                <a:gd name="T5" fmla="*/ 10471 h 652"/>
                <a:gd name="T6" fmla="*/ 254 w 831"/>
                <a:gd name="T7" fmla="*/ 10471 h 652"/>
                <a:gd name="T8" fmla="*/ 254 w 831"/>
                <a:gd name="T9" fmla="*/ 10858 h 652"/>
                <a:gd name="T10" fmla="*/ 0 w 831"/>
                <a:gd name="T11" fmla="*/ 10858 h 652"/>
                <a:gd name="T12" fmla="*/ 0 w 831"/>
                <a:gd name="T13" fmla="*/ 10861 h 652"/>
                <a:gd name="T14" fmla="*/ 415 w 831"/>
                <a:gd name="T15" fmla="*/ 11123 h 652"/>
                <a:gd name="T16" fmla="*/ 831 w 831"/>
                <a:gd name="T17" fmla="*/ 10861 h 652"/>
                <a:gd name="T18" fmla="*/ 831 w 831"/>
                <a:gd name="T19" fmla="*/ 10858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831" y="387"/>
                  </a:moveTo>
                  <a:lnTo>
                    <a:pt x="577" y="387"/>
                  </a:lnTo>
                  <a:lnTo>
                    <a:pt x="577" y="0"/>
                  </a:lnTo>
                  <a:lnTo>
                    <a:pt x="254" y="0"/>
                  </a:lnTo>
                  <a:lnTo>
                    <a:pt x="254" y="387"/>
                  </a:lnTo>
                  <a:lnTo>
                    <a:pt x="0" y="387"/>
                  </a:lnTo>
                  <a:lnTo>
                    <a:pt x="0" y="390"/>
                  </a:lnTo>
                  <a:lnTo>
                    <a:pt x="415" y="652"/>
                  </a:lnTo>
                  <a:lnTo>
                    <a:pt x="831" y="390"/>
                  </a:lnTo>
                  <a:lnTo>
                    <a:pt x="831" y="387"/>
                  </a:lnTo>
                  <a:close/>
                </a:path>
              </a:pathLst>
            </a:custGeom>
            <a:noFill/>
            <a:ln w="2235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8" name="docshape370">
              <a:extLst>
                <a:ext uri="{FF2B5EF4-FFF2-40B4-BE49-F238E27FC236}">
                  <a16:creationId xmlns:a16="http://schemas.microsoft.com/office/drawing/2014/main" id="{9ED7D2BC-5A7C-E616-DD10-D7127F8BE8BC}"/>
                </a:ext>
              </a:extLst>
            </p:cNvPr>
            <p:cNvSpPr>
              <a:spLocks noRot="1" noChangeAspect="1" noEditPoints="1" noChangeArrowheads="1" noChangeShapeType="1" noTextEdit="1"/>
            </p:cNvSpPr>
            <p:nvPr/>
          </p:nvSpPr>
          <p:spPr bwMode="auto">
            <a:xfrm>
              <a:off x="4509" y="8842"/>
              <a:ext cx="4179" cy="1810"/>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 name="docshape371">
              <a:extLst>
                <a:ext uri="{FF2B5EF4-FFF2-40B4-BE49-F238E27FC236}">
                  <a16:creationId xmlns:a16="http://schemas.microsoft.com/office/drawing/2014/main" id="{FDB8BE5E-3502-0427-81A8-99CBB828F7C6}"/>
                </a:ext>
              </a:extLst>
            </p:cNvPr>
            <p:cNvSpPr>
              <a:spLocks noRot="1" noChangeAspect="1" noEditPoints="1" noChangeArrowheads="1" noChangeShapeType="1" noTextEdit="1"/>
            </p:cNvSpPr>
            <p:nvPr/>
          </p:nvSpPr>
          <p:spPr bwMode="auto">
            <a:xfrm>
              <a:off x="4509" y="8842"/>
              <a:ext cx="4179" cy="1810"/>
            </a:xfrm>
            <a:prstGeom prst="rect">
              <a:avLst/>
            </a:prstGeom>
            <a:noFill/>
            <a:ln w="22352">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 name="docshape372">
              <a:extLst>
                <a:ext uri="{FF2B5EF4-FFF2-40B4-BE49-F238E27FC236}">
                  <a16:creationId xmlns:a16="http://schemas.microsoft.com/office/drawing/2014/main" id="{5B1040FB-951F-0F46-DDE4-257B8FEBA44C}"/>
                </a:ext>
              </a:extLst>
            </p:cNvPr>
            <p:cNvSpPr>
              <a:spLocks noRot="1" noChangeAspect="1" noEditPoints="1" noChangeArrowheads="1" noChangeShapeType="1" noTextEdit="1"/>
            </p:cNvSpPr>
            <p:nvPr/>
          </p:nvSpPr>
          <p:spPr bwMode="auto">
            <a:xfrm>
              <a:off x="6182" y="8307"/>
              <a:ext cx="831" cy="652"/>
            </a:xfrm>
            <a:custGeom>
              <a:avLst/>
              <a:gdLst>
                <a:gd name="T0" fmla="*/ 577 w 831"/>
                <a:gd name="T1" fmla="*/ 8307 h 652"/>
                <a:gd name="T2" fmla="*/ 254 w 831"/>
                <a:gd name="T3" fmla="*/ 8307 h 652"/>
                <a:gd name="T4" fmla="*/ 254 w 831"/>
                <a:gd name="T5" fmla="*/ 8694 h 652"/>
                <a:gd name="T6" fmla="*/ 0 w 831"/>
                <a:gd name="T7" fmla="*/ 8694 h 652"/>
                <a:gd name="T8" fmla="*/ 0 w 831"/>
                <a:gd name="T9" fmla="*/ 8697 h 652"/>
                <a:gd name="T10" fmla="*/ 415 w 831"/>
                <a:gd name="T11" fmla="*/ 8959 h 652"/>
                <a:gd name="T12" fmla="*/ 831 w 831"/>
                <a:gd name="T13" fmla="*/ 8697 h 652"/>
                <a:gd name="T14" fmla="*/ 831 w 831"/>
                <a:gd name="T15" fmla="*/ 8694 h 652"/>
                <a:gd name="T16" fmla="*/ 577 w 831"/>
                <a:gd name="T17" fmla="*/ 8694 h 652"/>
                <a:gd name="T18" fmla="*/ 577 w 831"/>
                <a:gd name="T19" fmla="*/ 8307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577" y="0"/>
                  </a:moveTo>
                  <a:lnTo>
                    <a:pt x="254" y="0"/>
                  </a:lnTo>
                  <a:lnTo>
                    <a:pt x="254" y="387"/>
                  </a:lnTo>
                  <a:lnTo>
                    <a:pt x="0" y="387"/>
                  </a:lnTo>
                  <a:lnTo>
                    <a:pt x="0" y="390"/>
                  </a:lnTo>
                  <a:lnTo>
                    <a:pt x="415" y="652"/>
                  </a:lnTo>
                  <a:lnTo>
                    <a:pt x="831" y="390"/>
                  </a:lnTo>
                  <a:lnTo>
                    <a:pt x="831" y="387"/>
                  </a:lnTo>
                  <a:lnTo>
                    <a:pt x="577" y="387"/>
                  </a:lnTo>
                  <a:lnTo>
                    <a:pt x="577"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373">
              <a:extLst>
                <a:ext uri="{FF2B5EF4-FFF2-40B4-BE49-F238E27FC236}">
                  <a16:creationId xmlns:a16="http://schemas.microsoft.com/office/drawing/2014/main" id="{AEDDF2D6-0F13-34DC-F509-E16BA39D47AE}"/>
                </a:ext>
              </a:extLst>
            </p:cNvPr>
            <p:cNvSpPr>
              <a:spLocks noRot="1" noChangeAspect="1" noEditPoints="1" noChangeArrowheads="1" noChangeShapeType="1" noTextEdit="1"/>
            </p:cNvSpPr>
            <p:nvPr/>
          </p:nvSpPr>
          <p:spPr bwMode="auto">
            <a:xfrm>
              <a:off x="6182" y="8307"/>
              <a:ext cx="831" cy="652"/>
            </a:xfrm>
            <a:custGeom>
              <a:avLst/>
              <a:gdLst>
                <a:gd name="T0" fmla="*/ 831 w 831"/>
                <a:gd name="T1" fmla="*/ 8694 h 652"/>
                <a:gd name="T2" fmla="*/ 577 w 831"/>
                <a:gd name="T3" fmla="*/ 8694 h 652"/>
                <a:gd name="T4" fmla="*/ 577 w 831"/>
                <a:gd name="T5" fmla="*/ 8307 h 652"/>
                <a:gd name="T6" fmla="*/ 254 w 831"/>
                <a:gd name="T7" fmla="*/ 8307 h 652"/>
                <a:gd name="T8" fmla="*/ 254 w 831"/>
                <a:gd name="T9" fmla="*/ 8694 h 652"/>
                <a:gd name="T10" fmla="*/ 0 w 831"/>
                <a:gd name="T11" fmla="*/ 8694 h 652"/>
                <a:gd name="T12" fmla="*/ 0 w 831"/>
                <a:gd name="T13" fmla="*/ 8697 h 652"/>
                <a:gd name="T14" fmla="*/ 415 w 831"/>
                <a:gd name="T15" fmla="*/ 8959 h 652"/>
                <a:gd name="T16" fmla="*/ 831 w 831"/>
                <a:gd name="T17" fmla="*/ 8697 h 652"/>
                <a:gd name="T18" fmla="*/ 831 w 831"/>
                <a:gd name="T19" fmla="*/ 8694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831" y="387"/>
                  </a:moveTo>
                  <a:lnTo>
                    <a:pt x="577" y="387"/>
                  </a:lnTo>
                  <a:lnTo>
                    <a:pt x="577" y="0"/>
                  </a:lnTo>
                  <a:lnTo>
                    <a:pt x="254" y="0"/>
                  </a:lnTo>
                  <a:lnTo>
                    <a:pt x="254" y="387"/>
                  </a:lnTo>
                  <a:lnTo>
                    <a:pt x="0" y="387"/>
                  </a:lnTo>
                  <a:lnTo>
                    <a:pt x="0" y="390"/>
                  </a:lnTo>
                  <a:lnTo>
                    <a:pt x="415" y="652"/>
                  </a:lnTo>
                  <a:lnTo>
                    <a:pt x="831" y="390"/>
                  </a:lnTo>
                  <a:lnTo>
                    <a:pt x="831" y="387"/>
                  </a:lnTo>
                  <a:close/>
                </a:path>
              </a:pathLst>
            </a:custGeom>
            <a:noFill/>
            <a:ln w="2235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 name="docshape374">
              <a:extLst>
                <a:ext uri="{FF2B5EF4-FFF2-40B4-BE49-F238E27FC236}">
                  <a16:creationId xmlns:a16="http://schemas.microsoft.com/office/drawing/2014/main" id="{BDDC2D97-5A05-8CFA-A602-B0B457A8988A}"/>
                </a:ext>
              </a:extLst>
            </p:cNvPr>
            <p:cNvSpPr>
              <a:spLocks noRot="1" noChangeAspect="1" noEditPoints="1" noChangeArrowheads="1" noChangeShapeType="1" noTextEdit="1"/>
            </p:cNvSpPr>
            <p:nvPr/>
          </p:nvSpPr>
          <p:spPr bwMode="auto">
            <a:xfrm>
              <a:off x="719" y="7649"/>
              <a:ext cx="3457" cy="830"/>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 name="docshape375">
              <a:extLst>
                <a:ext uri="{FF2B5EF4-FFF2-40B4-BE49-F238E27FC236}">
                  <a16:creationId xmlns:a16="http://schemas.microsoft.com/office/drawing/2014/main" id="{ABC45143-E324-BB9E-AADB-A225BEE3A324}"/>
                </a:ext>
              </a:extLst>
            </p:cNvPr>
            <p:cNvSpPr>
              <a:spLocks noRot="1" noChangeAspect="1" noEditPoints="1" noChangeArrowheads="1" noChangeShapeType="1" noTextEdit="1"/>
            </p:cNvSpPr>
            <p:nvPr/>
          </p:nvSpPr>
          <p:spPr bwMode="auto">
            <a:xfrm>
              <a:off x="4089" y="7649"/>
              <a:ext cx="1252" cy="831"/>
            </a:xfrm>
            <a:custGeom>
              <a:avLst/>
              <a:gdLst>
                <a:gd name="T0" fmla="*/ 265 w 1252"/>
                <a:gd name="T1" fmla="*/ 7650 h 831"/>
                <a:gd name="T2" fmla="*/ 263 w 1252"/>
                <a:gd name="T3" fmla="*/ 7650 h 831"/>
                <a:gd name="T4" fmla="*/ 0 w 1252"/>
                <a:gd name="T5" fmla="*/ 8065 h 831"/>
                <a:gd name="T6" fmla="*/ 263 w 1252"/>
                <a:gd name="T7" fmla="*/ 8481 h 831"/>
                <a:gd name="T8" fmla="*/ 265 w 1252"/>
                <a:gd name="T9" fmla="*/ 8481 h 831"/>
                <a:gd name="T10" fmla="*/ 265 w 1252"/>
                <a:gd name="T11" fmla="*/ 8227 h 831"/>
                <a:gd name="T12" fmla="*/ 1252 w 1252"/>
                <a:gd name="T13" fmla="*/ 8227 h 831"/>
                <a:gd name="T14" fmla="*/ 1252 w 1252"/>
                <a:gd name="T15" fmla="*/ 7904 h 831"/>
                <a:gd name="T16" fmla="*/ 265 w 1252"/>
                <a:gd name="T17" fmla="*/ 7904 h 831"/>
                <a:gd name="T18" fmla="*/ 265 w 1252"/>
                <a:gd name="T19" fmla="*/ 7650 h 8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52" h="831">
                  <a:moveTo>
                    <a:pt x="265" y="0"/>
                  </a:moveTo>
                  <a:lnTo>
                    <a:pt x="263" y="0"/>
                  </a:lnTo>
                  <a:lnTo>
                    <a:pt x="0" y="415"/>
                  </a:lnTo>
                  <a:lnTo>
                    <a:pt x="263" y="831"/>
                  </a:lnTo>
                  <a:lnTo>
                    <a:pt x="265" y="831"/>
                  </a:lnTo>
                  <a:lnTo>
                    <a:pt x="265" y="577"/>
                  </a:lnTo>
                  <a:lnTo>
                    <a:pt x="1252" y="577"/>
                  </a:lnTo>
                  <a:lnTo>
                    <a:pt x="1252" y="254"/>
                  </a:lnTo>
                  <a:lnTo>
                    <a:pt x="265" y="254"/>
                  </a:lnTo>
                  <a:lnTo>
                    <a:pt x="265"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376">
              <a:extLst>
                <a:ext uri="{FF2B5EF4-FFF2-40B4-BE49-F238E27FC236}">
                  <a16:creationId xmlns:a16="http://schemas.microsoft.com/office/drawing/2014/main" id="{1B2E549F-B053-9375-E1B8-A88AD7E3E47E}"/>
                </a:ext>
              </a:extLst>
            </p:cNvPr>
            <p:cNvSpPr>
              <a:spLocks noRot="1" noChangeAspect="1" noEditPoints="1" noChangeArrowheads="1" noChangeShapeType="1" noTextEdit="1"/>
            </p:cNvSpPr>
            <p:nvPr/>
          </p:nvSpPr>
          <p:spPr bwMode="auto">
            <a:xfrm>
              <a:off x="4089" y="7649"/>
              <a:ext cx="1252" cy="831"/>
            </a:xfrm>
            <a:custGeom>
              <a:avLst/>
              <a:gdLst>
                <a:gd name="T0" fmla="*/ 265 w 1252"/>
                <a:gd name="T1" fmla="*/ 8481 h 831"/>
                <a:gd name="T2" fmla="*/ 265 w 1252"/>
                <a:gd name="T3" fmla="*/ 8227 h 831"/>
                <a:gd name="T4" fmla="*/ 1252 w 1252"/>
                <a:gd name="T5" fmla="*/ 8227 h 831"/>
                <a:gd name="T6" fmla="*/ 1252 w 1252"/>
                <a:gd name="T7" fmla="*/ 7904 h 831"/>
                <a:gd name="T8" fmla="*/ 265 w 1252"/>
                <a:gd name="T9" fmla="*/ 7904 h 831"/>
                <a:gd name="T10" fmla="*/ 265 w 1252"/>
                <a:gd name="T11" fmla="*/ 7650 h 831"/>
                <a:gd name="T12" fmla="*/ 263 w 1252"/>
                <a:gd name="T13" fmla="*/ 7650 h 831"/>
                <a:gd name="T14" fmla="*/ 0 w 1252"/>
                <a:gd name="T15" fmla="*/ 8065 h 831"/>
                <a:gd name="T16" fmla="*/ 263 w 1252"/>
                <a:gd name="T17" fmla="*/ 8481 h 831"/>
                <a:gd name="T18" fmla="*/ 265 w 1252"/>
                <a:gd name="T19" fmla="*/ 8481 h 8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52" h="831">
                  <a:moveTo>
                    <a:pt x="265" y="831"/>
                  </a:moveTo>
                  <a:lnTo>
                    <a:pt x="265" y="577"/>
                  </a:lnTo>
                  <a:lnTo>
                    <a:pt x="1252" y="577"/>
                  </a:lnTo>
                  <a:lnTo>
                    <a:pt x="1252" y="254"/>
                  </a:lnTo>
                  <a:lnTo>
                    <a:pt x="265" y="254"/>
                  </a:lnTo>
                  <a:lnTo>
                    <a:pt x="265" y="0"/>
                  </a:lnTo>
                  <a:lnTo>
                    <a:pt x="263" y="0"/>
                  </a:lnTo>
                  <a:lnTo>
                    <a:pt x="0" y="415"/>
                  </a:lnTo>
                  <a:lnTo>
                    <a:pt x="263" y="831"/>
                  </a:lnTo>
                  <a:lnTo>
                    <a:pt x="265" y="831"/>
                  </a:lnTo>
                  <a:close/>
                </a:path>
              </a:pathLst>
            </a:custGeom>
            <a:noFill/>
            <a:ln w="2235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5" name="docshape377">
              <a:extLst>
                <a:ext uri="{FF2B5EF4-FFF2-40B4-BE49-F238E27FC236}">
                  <a16:creationId xmlns:a16="http://schemas.microsoft.com/office/drawing/2014/main" id="{6DD1FFFA-47D2-0E8F-F67D-54BA08FA6709}"/>
                </a:ext>
              </a:extLst>
            </p:cNvPr>
            <p:cNvSpPr>
              <a:spLocks noRot="1" noChangeAspect="1" noEditPoints="1" noChangeArrowheads="1" noChangeShapeType="1" noTextEdit="1"/>
            </p:cNvSpPr>
            <p:nvPr/>
          </p:nvSpPr>
          <p:spPr bwMode="auto">
            <a:xfrm>
              <a:off x="5106" y="7649"/>
              <a:ext cx="2973" cy="830"/>
            </a:xfrm>
            <a:prstGeom prst="rect">
              <a:avLst/>
            </a:prstGeom>
            <a:solidFill>
              <a:srgbClr val="00A65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 name="docshape378">
              <a:extLst>
                <a:ext uri="{FF2B5EF4-FFF2-40B4-BE49-F238E27FC236}">
                  <a16:creationId xmlns:a16="http://schemas.microsoft.com/office/drawing/2014/main" id="{FC5A6F24-E4E0-3F01-E7D1-19D6CEAC839B}"/>
                </a:ext>
              </a:extLst>
            </p:cNvPr>
            <p:cNvSpPr>
              <a:spLocks noRot="1" noChangeAspect="1" noEditPoints="1" noChangeArrowheads="1" noChangeShapeType="1" noTextEdit="1"/>
            </p:cNvSpPr>
            <p:nvPr/>
          </p:nvSpPr>
          <p:spPr bwMode="auto">
            <a:xfrm>
              <a:off x="5106" y="7649"/>
              <a:ext cx="2973" cy="830"/>
            </a:xfrm>
            <a:prstGeom prst="rect">
              <a:avLst/>
            </a:prstGeom>
            <a:noFill/>
            <a:ln w="22352">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7" name="docshape379">
              <a:extLst>
                <a:ext uri="{FF2B5EF4-FFF2-40B4-BE49-F238E27FC236}">
                  <a16:creationId xmlns:a16="http://schemas.microsoft.com/office/drawing/2014/main" id="{C23BA515-EC6E-76BC-DC58-12AB11632390}"/>
                </a:ext>
              </a:extLst>
            </p:cNvPr>
            <p:cNvSpPr>
              <a:spLocks noRot="1" noChangeAspect="1" noEditPoints="1" noChangeArrowheads="1" noChangeShapeType="1" noTextEdit="1"/>
            </p:cNvSpPr>
            <p:nvPr/>
          </p:nvSpPr>
          <p:spPr bwMode="auto">
            <a:xfrm>
              <a:off x="6182" y="7134"/>
              <a:ext cx="831" cy="652"/>
            </a:xfrm>
            <a:custGeom>
              <a:avLst/>
              <a:gdLst>
                <a:gd name="T0" fmla="*/ 577 w 831"/>
                <a:gd name="T1" fmla="*/ 7134 h 652"/>
                <a:gd name="T2" fmla="*/ 254 w 831"/>
                <a:gd name="T3" fmla="*/ 7134 h 652"/>
                <a:gd name="T4" fmla="*/ 254 w 831"/>
                <a:gd name="T5" fmla="*/ 7521 h 652"/>
                <a:gd name="T6" fmla="*/ 0 w 831"/>
                <a:gd name="T7" fmla="*/ 7521 h 652"/>
                <a:gd name="T8" fmla="*/ 0 w 831"/>
                <a:gd name="T9" fmla="*/ 7524 h 652"/>
                <a:gd name="T10" fmla="*/ 415 w 831"/>
                <a:gd name="T11" fmla="*/ 7786 h 652"/>
                <a:gd name="T12" fmla="*/ 831 w 831"/>
                <a:gd name="T13" fmla="*/ 7524 h 652"/>
                <a:gd name="T14" fmla="*/ 831 w 831"/>
                <a:gd name="T15" fmla="*/ 7521 h 652"/>
                <a:gd name="T16" fmla="*/ 577 w 831"/>
                <a:gd name="T17" fmla="*/ 7521 h 652"/>
                <a:gd name="T18" fmla="*/ 577 w 831"/>
                <a:gd name="T19" fmla="*/ 7134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577" y="0"/>
                  </a:moveTo>
                  <a:lnTo>
                    <a:pt x="254" y="0"/>
                  </a:lnTo>
                  <a:lnTo>
                    <a:pt x="254" y="387"/>
                  </a:lnTo>
                  <a:lnTo>
                    <a:pt x="0" y="387"/>
                  </a:lnTo>
                  <a:lnTo>
                    <a:pt x="0" y="390"/>
                  </a:lnTo>
                  <a:lnTo>
                    <a:pt x="415" y="652"/>
                  </a:lnTo>
                  <a:lnTo>
                    <a:pt x="831" y="390"/>
                  </a:lnTo>
                  <a:lnTo>
                    <a:pt x="831" y="387"/>
                  </a:lnTo>
                  <a:lnTo>
                    <a:pt x="577" y="387"/>
                  </a:lnTo>
                  <a:lnTo>
                    <a:pt x="577"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380">
              <a:extLst>
                <a:ext uri="{FF2B5EF4-FFF2-40B4-BE49-F238E27FC236}">
                  <a16:creationId xmlns:a16="http://schemas.microsoft.com/office/drawing/2014/main" id="{A2EA09C8-119E-B778-AF3D-FDAB2F08117F}"/>
                </a:ext>
              </a:extLst>
            </p:cNvPr>
            <p:cNvSpPr>
              <a:spLocks noRot="1" noChangeAspect="1" noEditPoints="1" noChangeArrowheads="1" noChangeShapeType="1" noTextEdit="1"/>
            </p:cNvSpPr>
            <p:nvPr/>
          </p:nvSpPr>
          <p:spPr bwMode="auto">
            <a:xfrm>
              <a:off x="6182" y="7134"/>
              <a:ext cx="831" cy="652"/>
            </a:xfrm>
            <a:custGeom>
              <a:avLst/>
              <a:gdLst>
                <a:gd name="T0" fmla="*/ 831 w 831"/>
                <a:gd name="T1" fmla="*/ 7521 h 652"/>
                <a:gd name="T2" fmla="*/ 577 w 831"/>
                <a:gd name="T3" fmla="*/ 7521 h 652"/>
                <a:gd name="T4" fmla="*/ 577 w 831"/>
                <a:gd name="T5" fmla="*/ 7134 h 652"/>
                <a:gd name="T6" fmla="*/ 254 w 831"/>
                <a:gd name="T7" fmla="*/ 7134 h 652"/>
                <a:gd name="T8" fmla="*/ 254 w 831"/>
                <a:gd name="T9" fmla="*/ 7521 h 652"/>
                <a:gd name="T10" fmla="*/ 0 w 831"/>
                <a:gd name="T11" fmla="*/ 7521 h 652"/>
                <a:gd name="T12" fmla="*/ 0 w 831"/>
                <a:gd name="T13" fmla="*/ 7524 h 652"/>
                <a:gd name="T14" fmla="*/ 415 w 831"/>
                <a:gd name="T15" fmla="*/ 7786 h 652"/>
                <a:gd name="T16" fmla="*/ 831 w 831"/>
                <a:gd name="T17" fmla="*/ 7524 h 652"/>
                <a:gd name="T18" fmla="*/ 831 w 831"/>
                <a:gd name="T19" fmla="*/ 7521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831" y="387"/>
                  </a:moveTo>
                  <a:lnTo>
                    <a:pt x="577" y="387"/>
                  </a:lnTo>
                  <a:lnTo>
                    <a:pt x="577" y="0"/>
                  </a:lnTo>
                  <a:lnTo>
                    <a:pt x="254" y="0"/>
                  </a:lnTo>
                  <a:lnTo>
                    <a:pt x="254" y="387"/>
                  </a:lnTo>
                  <a:lnTo>
                    <a:pt x="0" y="387"/>
                  </a:lnTo>
                  <a:lnTo>
                    <a:pt x="0" y="390"/>
                  </a:lnTo>
                  <a:lnTo>
                    <a:pt x="415" y="652"/>
                  </a:lnTo>
                  <a:lnTo>
                    <a:pt x="831" y="390"/>
                  </a:lnTo>
                  <a:lnTo>
                    <a:pt x="831" y="387"/>
                  </a:lnTo>
                  <a:close/>
                </a:path>
              </a:pathLst>
            </a:custGeom>
            <a:noFill/>
            <a:ln w="2235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9" name="docshape381">
              <a:extLst>
                <a:ext uri="{FF2B5EF4-FFF2-40B4-BE49-F238E27FC236}">
                  <a16:creationId xmlns:a16="http://schemas.microsoft.com/office/drawing/2014/main" id="{69524BEF-A85E-346D-3656-18A89429BD8C}"/>
                </a:ext>
              </a:extLst>
            </p:cNvPr>
            <p:cNvSpPr>
              <a:spLocks noRot="1" noChangeAspect="1" noEditPoints="1" noChangeArrowheads="1" noChangeShapeType="1" noTextEdit="1"/>
            </p:cNvSpPr>
            <p:nvPr/>
          </p:nvSpPr>
          <p:spPr bwMode="auto">
            <a:xfrm>
              <a:off x="1944" y="4044"/>
              <a:ext cx="3035" cy="3689"/>
            </a:xfrm>
            <a:custGeom>
              <a:avLst/>
              <a:gdLst>
                <a:gd name="T0" fmla="*/ 944 w 3035"/>
                <a:gd name="T1" fmla="*/ 7432 h 3689"/>
                <a:gd name="T2" fmla="*/ 0 w 3035"/>
                <a:gd name="T3" fmla="*/ 7432 h 3689"/>
                <a:gd name="T4" fmla="*/ 0 w 3035"/>
                <a:gd name="T5" fmla="*/ 7435 h 3689"/>
                <a:gd name="T6" fmla="*/ 472 w 3035"/>
                <a:gd name="T7" fmla="*/ 7733 h 3689"/>
                <a:gd name="T8" fmla="*/ 944 w 3035"/>
                <a:gd name="T9" fmla="*/ 7435 h 3689"/>
                <a:gd name="T10" fmla="*/ 944 w 3035"/>
                <a:gd name="T11" fmla="*/ 7432 h 3689"/>
                <a:gd name="T12" fmla="*/ 3035 w 3035"/>
                <a:gd name="T13" fmla="*/ 4045 h 3689"/>
                <a:gd name="T14" fmla="*/ 289 w 3035"/>
                <a:gd name="T15" fmla="*/ 4045 h 3689"/>
                <a:gd name="T16" fmla="*/ 289 w 3035"/>
                <a:gd name="T17" fmla="*/ 6713 h 3689"/>
                <a:gd name="T18" fmla="*/ 289 w 3035"/>
                <a:gd name="T19" fmla="*/ 6713 h 3689"/>
                <a:gd name="T20" fmla="*/ 289 w 3035"/>
                <a:gd name="T21" fmla="*/ 7432 h 3689"/>
                <a:gd name="T22" fmla="*/ 656 w 3035"/>
                <a:gd name="T23" fmla="*/ 7432 h 3689"/>
                <a:gd name="T24" fmla="*/ 656 w 3035"/>
                <a:gd name="T25" fmla="*/ 7304 h 3689"/>
                <a:gd name="T26" fmla="*/ 656 w 3035"/>
                <a:gd name="T27" fmla="*/ 7304 h 3689"/>
                <a:gd name="T28" fmla="*/ 656 w 3035"/>
                <a:gd name="T29" fmla="*/ 4412 h 3689"/>
                <a:gd name="T30" fmla="*/ 3035 w 3035"/>
                <a:gd name="T31" fmla="*/ 4412 h 3689"/>
                <a:gd name="T32" fmla="*/ 3035 w 3035"/>
                <a:gd name="T33" fmla="*/ 4045 h 36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35" h="3689">
                  <a:moveTo>
                    <a:pt x="944" y="3387"/>
                  </a:moveTo>
                  <a:lnTo>
                    <a:pt x="0" y="3387"/>
                  </a:lnTo>
                  <a:lnTo>
                    <a:pt x="0" y="3390"/>
                  </a:lnTo>
                  <a:lnTo>
                    <a:pt x="472" y="3688"/>
                  </a:lnTo>
                  <a:lnTo>
                    <a:pt x="944" y="3390"/>
                  </a:lnTo>
                  <a:lnTo>
                    <a:pt x="944" y="3387"/>
                  </a:lnTo>
                  <a:close/>
                  <a:moveTo>
                    <a:pt x="3035" y="0"/>
                  </a:moveTo>
                  <a:lnTo>
                    <a:pt x="289" y="0"/>
                  </a:lnTo>
                  <a:lnTo>
                    <a:pt x="289" y="2668"/>
                  </a:lnTo>
                  <a:lnTo>
                    <a:pt x="289" y="3387"/>
                  </a:lnTo>
                  <a:lnTo>
                    <a:pt x="656" y="3387"/>
                  </a:lnTo>
                  <a:lnTo>
                    <a:pt x="656" y="3259"/>
                  </a:lnTo>
                  <a:lnTo>
                    <a:pt x="656" y="367"/>
                  </a:lnTo>
                  <a:lnTo>
                    <a:pt x="3035" y="367"/>
                  </a:lnTo>
                  <a:lnTo>
                    <a:pt x="3035"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382">
              <a:extLst>
                <a:ext uri="{FF2B5EF4-FFF2-40B4-BE49-F238E27FC236}">
                  <a16:creationId xmlns:a16="http://schemas.microsoft.com/office/drawing/2014/main" id="{84D8F9A8-98C3-A25D-CF45-74AD34C1FDE6}"/>
                </a:ext>
              </a:extLst>
            </p:cNvPr>
            <p:cNvSpPr>
              <a:spLocks noRot="1" noChangeAspect="1" noEditPoints="1" noChangeArrowheads="1" noChangeShapeType="1" noTextEdit="1"/>
            </p:cNvSpPr>
            <p:nvPr/>
          </p:nvSpPr>
          <p:spPr bwMode="auto">
            <a:xfrm>
              <a:off x="1944" y="4044"/>
              <a:ext cx="3035" cy="3689"/>
            </a:xfrm>
            <a:custGeom>
              <a:avLst/>
              <a:gdLst>
                <a:gd name="T0" fmla="*/ 656 w 3035"/>
                <a:gd name="T1" fmla="*/ 4045 h 3689"/>
                <a:gd name="T2" fmla="*/ 289 w 3035"/>
                <a:gd name="T3" fmla="*/ 4045 h 3689"/>
                <a:gd name="T4" fmla="*/ 289 w 3035"/>
                <a:gd name="T5" fmla="*/ 4412 h 3689"/>
                <a:gd name="T6" fmla="*/ 289 w 3035"/>
                <a:gd name="T7" fmla="*/ 6713 h 3689"/>
                <a:gd name="T8" fmla="*/ 289 w 3035"/>
                <a:gd name="T9" fmla="*/ 6713 h 3689"/>
                <a:gd name="T10" fmla="*/ 289 w 3035"/>
                <a:gd name="T11" fmla="*/ 7432 h 3689"/>
                <a:gd name="T12" fmla="*/ 0 w 3035"/>
                <a:gd name="T13" fmla="*/ 7432 h 3689"/>
                <a:gd name="T14" fmla="*/ 0 w 3035"/>
                <a:gd name="T15" fmla="*/ 7435 h 3689"/>
                <a:gd name="T16" fmla="*/ 472 w 3035"/>
                <a:gd name="T17" fmla="*/ 7733 h 3689"/>
                <a:gd name="T18" fmla="*/ 944 w 3035"/>
                <a:gd name="T19" fmla="*/ 7435 h 3689"/>
                <a:gd name="T20" fmla="*/ 944 w 3035"/>
                <a:gd name="T21" fmla="*/ 7432 h 3689"/>
                <a:gd name="T22" fmla="*/ 656 w 3035"/>
                <a:gd name="T23" fmla="*/ 7432 h 3689"/>
                <a:gd name="T24" fmla="*/ 656 w 3035"/>
                <a:gd name="T25" fmla="*/ 7304 h 3689"/>
                <a:gd name="T26" fmla="*/ 656 w 3035"/>
                <a:gd name="T27" fmla="*/ 7304 h 3689"/>
                <a:gd name="T28" fmla="*/ 656 w 3035"/>
                <a:gd name="T29" fmla="*/ 4412 h 3689"/>
                <a:gd name="T30" fmla="*/ 1748 w 3035"/>
                <a:gd name="T31" fmla="*/ 4412 h 3689"/>
                <a:gd name="T32" fmla="*/ 3035 w 3035"/>
                <a:gd name="T33" fmla="*/ 4412 h 3689"/>
                <a:gd name="T34" fmla="*/ 3035 w 3035"/>
                <a:gd name="T35" fmla="*/ 4045 h 3689"/>
                <a:gd name="T36" fmla="*/ 1748 w 3035"/>
                <a:gd name="T37" fmla="*/ 4045 h 3689"/>
                <a:gd name="T38" fmla="*/ 656 w 3035"/>
                <a:gd name="T39" fmla="*/ 4045 h 36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5" h="3689">
                  <a:moveTo>
                    <a:pt x="656" y="0"/>
                  </a:moveTo>
                  <a:lnTo>
                    <a:pt x="289" y="0"/>
                  </a:lnTo>
                  <a:lnTo>
                    <a:pt x="289" y="367"/>
                  </a:lnTo>
                  <a:lnTo>
                    <a:pt x="289" y="2668"/>
                  </a:lnTo>
                  <a:lnTo>
                    <a:pt x="289" y="3387"/>
                  </a:lnTo>
                  <a:lnTo>
                    <a:pt x="0" y="3387"/>
                  </a:lnTo>
                  <a:lnTo>
                    <a:pt x="0" y="3390"/>
                  </a:lnTo>
                  <a:lnTo>
                    <a:pt x="472" y="3688"/>
                  </a:lnTo>
                  <a:lnTo>
                    <a:pt x="944" y="3390"/>
                  </a:lnTo>
                  <a:lnTo>
                    <a:pt x="944" y="3387"/>
                  </a:lnTo>
                  <a:lnTo>
                    <a:pt x="656" y="3387"/>
                  </a:lnTo>
                  <a:lnTo>
                    <a:pt x="656" y="3259"/>
                  </a:lnTo>
                  <a:lnTo>
                    <a:pt x="656" y="367"/>
                  </a:lnTo>
                  <a:lnTo>
                    <a:pt x="1748" y="367"/>
                  </a:lnTo>
                  <a:lnTo>
                    <a:pt x="3035" y="367"/>
                  </a:lnTo>
                  <a:lnTo>
                    <a:pt x="3035" y="0"/>
                  </a:lnTo>
                  <a:lnTo>
                    <a:pt x="1748" y="0"/>
                  </a:lnTo>
                  <a:lnTo>
                    <a:pt x="656" y="0"/>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1" name="docshape383">
              <a:extLst>
                <a:ext uri="{FF2B5EF4-FFF2-40B4-BE49-F238E27FC236}">
                  <a16:creationId xmlns:a16="http://schemas.microsoft.com/office/drawing/2014/main" id="{8DAC9F20-5238-1A4E-62DF-3F64C77EE60E}"/>
                </a:ext>
              </a:extLst>
            </p:cNvPr>
            <p:cNvSpPr>
              <a:spLocks noRot="1" noChangeAspect="1" noEditPoints="1" noChangeArrowheads="1" noChangeShapeType="1" noTextEdit="1"/>
            </p:cNvSpPr>
            <p:nvPr/>
          </p:nvSpPr>
          <p:spPr bwMode="auto">
            <a:xfrm>
              <a:off x="5727" y="5541"/>
              <a:ext cx="1743" cy="1743"/>
            </a:xfrm>
            <a:custGeom>
              <a:avLst/>
              <a:gdLst>
                <a:gd name="T0" fmla="*/ 796 w 1743"/>
                <a:gd name="T1" fmla="*/ 5545 h 1743"/>
                <a:gd name="T2" fmla="*/ 651 w 1743"/>
                <a:gd name="T3" fmla="*/ 5570 h 1743"/>
                <a:gd name="T4" fmla="*/ 516 w 1743"/>
                <a:gd name="T5" fmla="*/ 5617 h 1743"/>
                <a:gd name="T6" fmla="*/ 392 w 1743"/>
                <a:gd name="T7" fmla="*/ 5686 h 1743"/>
                <a:gd name="T8" fmla="*/ 281 w 1743"/>
                <a:gd name="T9" fmla="*/ 5773 h 1743"/>
                <a:gd name="T10" fmla="*/ 185 w 1743"/>
                <a:gd name="T11" fmla="*/ 5876 h 1743"/>
                <a:gd name="T12" fmla="*/ 107 w 1743"/>
                <a:gd name="T13" fmla="*/ 5994 h 1743"/>
                <a:gd name="T14" fmla="*/ 49 w 1743"/>
                <a:gd name="T15" fmla="*/ 6124 h 1743"/>
                <a:gd name="T16" fmla="*/ 13 w 1743"/>
                <a:gd name="T17" fmla="*/ 6264 h 1743"/>
                <a:gd name="T18" fmla="*/ 0 w 1743"/>
                <a:gd name="T19" fmla="*/ 6413 h 1743"/>
                <a:gd name="T20" fmla="*/ 13 w 1743"/>
                <a:gd name="T21" fmla="*/ 6562 h 1743"/>
                <a:gd name="T22" fmla="*/ 49 w 1743"/>
                <a:gd name="T23" fmla="*/ 6702 h 1743"/>
                <a:gd name="T24" fmla="*/ 107 w 1743"/>
                <a:gd name="T25" fmla="*/ 6832 h 1743"/>
                <a:gd name="T26" fmla="*/ 185 w 1743"/>
                <a:gd name="T27" fmla="*/ 6950 h 1743"/>
                <a:gd name="T28" fmla="*/ 281 w 1743"/>
                <a:gd name="T29" fmla="*/ 7053 h 1743"/>
                <a:gd name="T30" fmla="*/ 392 w 1743"/>
                <a:gd name="T31" fmla="*/ 7140 h 1743"/>
                <a:gd name="T32" fmla="*/ 516 w 1743"/>
                <a:gd name="T33" fmla="*/ 7209 h 1743"/>
                <a:gd name="T34" fmla="*/ 651 w 1743"/>
                <a:gd name="T35" fmla="*/ 7256 h 1743"/>
                <a:gd name="T36" fmla="*/ 796 w 1743"/>
                <a:gd name="T37" fmla="*/ 7281 h 1743"/>
                <a:gd name="T38" fmla="*/ 946 w 1743"/>
                <a:gd name="T39" fmla="*/ 7281 h 1743"/>
                <a:gd name="T40" fmla="*/ 1091 w 1743"/>
                <a:gd name="T41" fmla="*/ 7256 h 1743"/>
                <a:gd name="T42" fmla="*/ 1227 w 1743"/>
                <a:gd name="T43" fmla="*/ 7209 h 1743"/>
                <a:gd name="T44" fmla="*/ 1351 w 1743"/>
                <a:gd name="T45" fmla="*/ 7140 h 1743"/>
                <a:gd name="T46" fmla="*/ 1462 w 1743"/>
                <a:gd name="T47" fmla="*/ 7053 h 1743"/>
                <a:gd name="T48" fmla="*/ 1557 w 1743"/>
                <a:gd name="T49" fmla="*/ 6950 h 1743"/>
                <a:gd name="T50" fmla="*/ 1635 w 1743"/>
                <a:gd name="T51" fmla="*/ 6832 h 1743"/>
                <a:gd name="T52" fmla="*/ 1693 w 1743"/>
                <a:gd name="T53" fmla="*/ 6702 h 1743"/>
                <a:gd name="T54" fmla="*/ 1730 w 1743"/>
                <a:gd name="T55" fmla="*/ 6562 h 1743"/>
                <a:gd name="T56" fmla="*/ 1743 w 1743"/>
                <a:gd name="T57" fmla="*/ 6413 h 1743"/>
                <a:gd name="T58" fmla="*/ 1730 w 1743"/>
                <a:gd name="T59" fmla="*/ 6264 h 1743"/>
                <a:gd name="T60" fmla="*/ 1693 w 1743"/>
                <a:gd name="T61" fmla="*/ 6124 h 1743"/>
                <a:gd name="T62" fmla="*/ 1635 w 1743"/>
                <a:gd name="T63" fmla="*/ 5994 h 1743"/>
                <a:gd name="T64" fmla="*/ 1557 w 1743"/>
                <a:gd name="T65" fmla="*/ 5876 h 1743"/>
                <a:gd name="T66" fmla="*/ 1462 w 1743"/>
                <a:gd name="T67" fmla="*/ 5773 h 1743"/>
                <a:gd name="T68" fmla="*/ 1351 w 1743"/>
                <a:gd name="T69" fmla="*/ 5686 h 1743"/>
                <a:gd name="T70" fmla="*/ 1227 w 1743"/>
                <a:gd name="T71" fmla="*/ 5617 h 1743"/>
                <a:gd name="T72" fmla="*/ 1091 w 1743"/>
                <a:gd name="T73" fmla="*/ 5570 h 1743"/>
                <a:gd name="T74" fmla="*/ 946 w 1743"/>
                <a:gd name="T75" fmla="*/ 5545 h 17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43" h="1743">
                  <a:moveTo>
                    <a:pt x="871" y="0"/>
                  </a:moveTo>
                  <a:lnTo>
                    <a:pt x="796" y="3"/>
                  </a:lnTo>
                  <a:lnTo>
                    <a:pt x="723" y="12"/>
                  </a:lnTo>
                  <a:lnTo>
                    <a:pt x="651" y="28"/>
                  </a:lnTo>
                  <a:lnTo>
                    <a:pt x="582" y="49"/>
                  </a:lnTo>
                  <a:lnTo>
                    <a:pt x="516" y="75"/>
                  </a:lnTo>
                  <a:lnTo>
                    <a:pt x="452" y="107"/>
                  </a:lnTo>
                  <a:lnTo>
                    <a:pt x="392" y="144"/>
                  </a:lnTo>
                  <a:lnTo>
                    <a:pt x="334" y="185"/>
                  </a:lnTo>
                  <a:lnTo>
                    <a:pt x="281" y="231"/>
                  </a:lnTo>
                  <a:lnTo>
                    <a:pt x="231" y="280"/>
                  </a:lnTo>
                  <a:lnTo>
                    <a:pt x="185" y="334"/>
                  </a:lnTo>
                  <a:lnTo>
                    <a:pt x="144" y="391"/>
                  </a:lnTo>
                  <a:lnTo>
                    <a:pt x="107" y="452"/>
                  </a:lnTo>
                  <a:lnTo>
                    <a:pt x="76" y="516"/>
                  </a:lnTo>
                  <a:lnTo>
                    <a:pt x="49" y="582"/>
                  </a:lnTo>
                  <a:lnTo>
                    <a:pt x="28" y="651"/>
                  </a:lnTo>
                  <a:lnTo>
                    <a:pt x="13" y="722"/>
                  </a:lnTo>
                  <a:lnTo>
                    <a:pt x="3" y="796"/>
                  </a:lnTo>
                  <a:lnTo>
                    <a:pt x="0" y="871"/>
                  </a:lnTo>
                  <a:lnTo>
                    <a:pt x="3" y="946"/>
                  </a:lnTo>
                  <a:lnTo>
                    <a:pt x="13" y="1020"/>
                  </a:lnTo>
                  <a:lnTo>
                    <a:pt x="28" y="1091"/>
                  </a:lnTo>
                  <a:lnTo>
                    <a:pt x="49" y="1160"/>
                  </a:lnTo>
                  <a:lnTo>
                    <a:pt x="76" y="1226"/>
                  </a:lnTo>
                  <a:lnTo>
                    <a:pt x="107" y="1290"/>
                  </a:lnTo>
                  <a:lnTo>
                    <a:pt x="144" y="1351"/>
                  </a:lnTo>
                  <a:lnTo>
                    <a:pt x="185" y="1408"/>
                  </a:lnTo>
                  <a:lnTo>
                    <a:pt x="231" y="1462"/>
                  </a:lnTo>
                  <a:lnTo>
                    <a:pt x="281" y="1511"/>
                  </a:lnTo>
                  <a:lnTo>
                    <a:pt x="334" y="1557"/>
                  </a:lnTo>
                  <a:lnTo>
                    <a:pt x="392" y="1598"/>
                  </a:lnTo>
                  <a:lnTo>
                    <a:pt x="452" y="1635"/>
                  </a:lnTo>
                  <a:lnTo>
                    <a:pt x="516" y="1667"/>
                  </a:lnTo>
                  <a:lnTo>
                    <a:pt x="582" y="1693"/>
                  </a:lnTo>
                  <a:lnTo>
                    <a:pt x="651" y="1714"/>
                  </a:lnTo>
                  <a:lnTo>
                    <a:pt x="723" y="1730"/>
                  </a:lnTo>
                  <a:lnTo>
                    <a:pt x="796" y="1739"/>
                  </a:lnTo>
                  <a:lnTo>
                    <a:pt x="871" y="1742"/>
                  </a:lnTo>
                  <a:lnTo>
                    <a:pt x="946" y="1739"/>
                  </a:lnTo>
                  <a:lnTo>
                    <a:pt x="1020" y="1730"/>
                  </a:lnTo>
                  <a:lnTo>
                    <a:pt x="1091" y="1714"/>
                  </a:lnTo>
                  <a:lnTo>
                    <a:pt x="1160" y="1693"/>
                  </a:lnTo>
                  <a:lnTo>
                    <a:pt x="1227" y="1667"/>
                  </a:lnTo>
                  <a:lnTo>
                    <a:pt x="1290" y="1635"/>
                  </a:lnTo>
                  <a:lnTo>
                    <a:pt x="1351" y="1598"/>
                  </a:lnTo>
                  <a:lnTo>
                    <a:pt x="1408" y="1557"/>
                  </a:lnTo>
                  <a:lnTo>
                    <a:pt x="1462" y="1511"/>
                  </a:lnTo>
                  <a:lnTo>
                    <a:pt x="1512" y="1462"/>
                  </a:lnTo>
                  <a:lnTo>
                    <a:pt x="1557" y="1408"/>
                  </a:lnTo>
                  <a:lnTo>
                    <a:pt x="1599" y="1351"/>
                  </a:lnTo>
                  <a:lnTo>
                    <a:pt x="1635" y="1290"/>
                  </a:lnTo>
                  <a:lnTo>
                    <a:pt x="1667" y="1226"/>
                  </a:lnTo>
                  <a:lnTo>
                    <a:pt x="1693" y="1160"/>
                  </a:lnTo>
                  <a:lnTo>
                    <a:pt x="1715" y="1091"/>
                  </a:lnTo>
                  <a:lnTo>
                    <a:pt x="1730" y="1020"/>
                  </a:lnTo>
                  <a:lnTo>
                    <a:pt x="1739" y="946"/>
                  </a:lnTo>
                  <a:lnTo>
                    <a:pt x="1743" y="871"/>
                  </a:lnTo>
                  <a:lnTo>
                    <a:pt x="1739" y="796"/>
                  </a:lnTo>
                  <a:lnTo>
                    <a:pt x="1730" y="722"/>
                  </a:lnTo>
                  <a:lnTo>
                    <a:pt x="1715" y="651"/>
                  </a:lnTo>
                  <a:lnTo>
                    <a:pt x="1693" y="582"/>
                  </a:lnTo>
                  <a:lnTo>
                    <a:pt x="1667" y="516"/>
                  </a:lnTo>
                  <a:lnTo>
                    <a:pt x="1635" y="452"/>
                  </a:lnTo>
                  <a:lnTo>
                    <a:pt x="1599" y="391"/>
                  </a:lnTo>
                  <a:lnTo>
                    <a:pt x="1557" y="334"/>
                  </a:lnTo>
                  <a:lnTo>
                    <a:pt x="1512" y="280"/>
                  </a:lnTo>
                  <a:lnTo>
                    <a:pt x="1462" y="231"/>
                  </a:lnTo>
                  <a:lnTo>
                    <a:pt x="1408" y="185"/>
                  </a:lnTo>
                  <a:lnTo>
                    <a:pt x="1351" y="144"/>
                  </a:lnTo>
                  <a:lnTo>
                    <a:pt x="1290" y="107"/>
                  </a:lnTo>
                  <a:lnTo>
                    <a:pt x="1227" y="75"/>
                  </a:lnTo>
                  <a:lnTo>
                    <a:pt x="1160" y="49"/>
                  </a:lnTo>
                  <a:lnTo>
                    <a:pt x="1091" y="28"/>
                  </a:lnTo>
                  <a:lnTo>
                    <a:pt x="1020" y="12"/>
                  </a:lnTo>
                  <a:lnTo>
                    <a:pt x="946" y="3"/>
                  </a:lnTo>
                  <a:lnTo>
                    <a:pt x="871" y="0"/>
                  </a:lnTo>
                  <a:close/>
                </a:path>
              </a:pathLst>
            </a:custGeom>
            <a:solidFill>
              <a:srgbClr val="ED1C2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384">
              <a:extLst>
                <a:ext uri="{FF2B5EF4-FFF2-40B4-BE49-F238E27FC236}">
                  <a16:creationId xmlns:a16="http://schemas.microsoft.com/office/drawing/2014/main" id="{87959B5C-8B1A-C93F-7AE4-AE2E2622FDC8}"/>
                </a:ext>
              </a:extLst>
            </p:cNvPr>
            <p:cNvSpPr>
              <a:spLocks noRot="1" noChangeAspect="1" noEditPoints="1" noChangeArrowheads="1" noChangeShapeType="1" noTextEdit="1"/>
            </p:cNvSpPr>
            <p:nvPr/>
          </p:nvSpPr>
          <p:spPr bwMode="auto">
            <a:xfrm>
              <a:off x="5727" y="5541"/>
              <a:ext cx="1743" cy="1743"/>
            </a:xfrm>
            <a:custGeom>
              <a:avLst/>
              <a:gdLst>
                <a:gd name="T0" fmla="*/ 946 w 1743"/>
                <a:gd name="T1" fmla="*/ 7281 h 1743"/>
                <a:gd name="T2" fmla="*/ 1091 w 1743"/>
                <a:gd name="T3" fmla="*/ 7256 h 1743"/>
                <a:gd name="T4" fmla="*/ 1227 w 1743"/>
                <a:gd name="T5" fmla="*/ 7209 h 1743"/>
                <a:gd name="T6" fmla="*/ 1351 w 1743"/>
                <a:gd name="T7" fmla="*/ 7140 h 1743"/>
                <a:gd name="T8" fmla="*/ 1462 w 1743"/>
                <a:gd name="T9" fmla="*/ 7053 h 1743"/>
                <a:gd name="T10" fmla="*/ 1557 w 1743"/>
                <a:gd name="T11" fmla="*/ 6950 h 1743"/>
                <a:gd name="T12" fmla="*/ 1635 w 1743"/>
                <a:gd name="T13" fmla="*/ 6832 h 1743"/>
                <a:gd name="T14" fmla="*/ 1693 w 1743"/>
                <a:gd name="T15" fmla="*/ 6702 h 1743"/>
                <a:gd name="T16" fmla="*/ 1730 w 1743"/>
                <a:gd name="T17" fmla="*/ 6562 h 1743"/>
                <a:gd name="T18" fmla="*/ 1743 w 1743"/>
                <a:gd name="T19" fmla="*/ 6413 h 1743"/>
                <a:gd name="T20" fmla="*/ 1730 w 1743"/>
                <a:gd name="T21" fmla="*/ 6264 h 1743"/>
                <a:gd name="T22" fmla="*/ 1693 w 1743"/>
                <a:gd name="T23" fmla="*/ 6124 h 1743"/>
                <a:gd name="T24" fmla="*/ 1635 w 1743"/>
                <a:gd name="T25" fmla="*/ 5994 h 1743"/>
                <a:gd name="T26" fmla="*/ 1557 w 1743"/>
                <a:gd name="T27" fmla="*/ 5876 h 1743"/>
                <a:gd name="T28" fmla="*/ 1462 w 1743"/>
                <a:gd name="T29" fmla="*/ 5773 h 1743"/>
                <a:gd name="T30" fmla="*/ 1351 w 1743"/>
                <a:gd name="T31" fmla="*/ 5686 h 1743"/>
                <a:gd name="T32" fmla="*/ 1227 w 1743"/>
                <a:gd name="T33" fmla="*/ 5617 h 1743"/>
                <a:gd name="T34" fmla="*/ 1091 w 1743"/>
                <a:gd name="T35" fmla="*/ 5570 h 1743"/>
                <a:gd name="T36" fmla="*/ 946 w 1743"/>
                <a:gd name="T37" fmla="*/ 5545 h 1743"/>
                <a:gd name="T38" fmla="*/ 796 w 1743"/>
                <a:gd name="T39" fmla="*/ 5545 h 1743"/>
                <a:gd name="T40" fmla="*/ 651 w 1743"/>
                <a:gd name="T41" fmla="*/ 5570 h 1743"/>
                <a:gd name="T42" fmla="*/ 516 w 1743"/>
                <a:gd name="T43" fmla="*/ 5617 h 1743"/>
                <a:gd name="T44" fmla="*/ 392 w 1743"/>
                <a:gd name="T45" fmla="*/ 5686 h 1743"/>
                <a:gd name="T46" fmla="*/ 281 w 1743"/>
                <a:gd name="T47" fmla="*/ 5773 h 1743"/>
                <a:gd name="T48" fmla="*/ 185 w 1743"/>
                <a:gd name="T49" fmla="*/ 5876 h 1743"/>
                <a:gd name="T50" fmla="*/ 107 w 1743"/>
                <a:gd name="T51" fmla="*/ 5994 h 1743"/>
                <a:gd name="T52" fmla="*/ 49 w 1743"/>
                <a:gd name="T53" fmla="*/ 6124 h 1743"/>
                <a:gd name="T54" fmla="*/ 13 w 1743"/>
                <a:gd name="T55" fmla="*/ 6264 h 1743"/>
                <a:gd name="T56" fmla="*/ 0 w 1743"/>
                <a:gd name="T57" fmla="*/ 6413 h 1743"/>
                <a:gd name="T58" fmla="*/ 13 w 1743"/>
                <a:gd name="T59" fmla="*/ 6562 h 1743"/>
                <a:gd name="T60" fmla="*/ 49 w 1743"/>
                <a:gd name="T61" fmla="*/ 6702 h 1743"/>
                <a:gd name="T62" fmla="*/ 107 w 1743"/>
                <a:gd name="T63" fmla="*/ 6832 h 1743"/>
                <a:gd name="T64" fmla="*/ 185 w 1743"/>
                <a:gd name="T65" fmla="*/ 6950 h 1743"/>
                <a:gd name="T66" fmla="*/ 281 w 1743"/>
                <a:gd name="T67" fmla="*/ 7053 h 1743"/>
                <a:gd name="T68" fmla="*/ 392 w 1743"/>
                <a:gd name="T69" fmla="*/ 7140 h 1743"/>
                <a:gd name="T70" fmla="*/ 516 w 1743"/>
                <a:gd name="T71" fmla="*/ 7209 h 1743"/>
                <a:gd name="T72" fmla="*/ 651 w 1743"/>
                <a:gd name="T73" fmla="*/ 7256 h 1743"/>
                <a:gd name="T74" fmla="*/ 796 w 1743"/>
                <a:gd name="T75" fmla="*/ 7281 h 17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43" h="1743">
                  <a:moveTo>
                    <a:pt x="871" y="1742"/>
                  </a:moveTo>
                  <a:lnTo>
                    <a:pt x="946" y="1739"/>
                  </a:lnTo>
                  <a:lnTo>
                    <a:pt x="1020" y="1730"/>
                  </a:lnTo>
                  <a:lnTo>
                    <a:pt x="1091" y="1714"/>
                  </a:lnTo>
                  <a:lnTo>
                    <a:pt x="1160" y="1693"/>
                  </a:lnTo>
                  <a:lnTo>
                    <a:pt x="1227" y="1667"/>
                  </a:lnTo>
                  <a:lnTo>
                    <a:pt x="1290" y="1635"/>
                  </a:lnTo>
                  <a:lnTo>
                    <a:pt x="1351" y="1598"/>
                  </a:lnTo>
                  <a:lnTo>
                    <a:pt x="1408" y="1557"/>
                  </a:lnTo>
                  <a:lnTo>
                    <a:pt x="1462" y="1511"/>
                  </a:lnTo>
                  <a:lnTo>
                    <a:pt x="1512" y="1462"/>
                  </a:lnTo>
                  <a:lnTo>
                    <a:pt x="1557" y="1408"/>
                  </a:lnTo>
                  <a:lnTo>
                    <a:pt x="1599" y="1351"/>
                  </a:lnTo>
                  <a:lnTo>
                    <a:pt x="1635" y="1290"/>
                  </a:lnTo>
                  <a:lnTo>
                    <a:pt x="1667" y="1226"/>
                  </a:lnTo>
                  <a:lnTo>
                    <a:pt x="1693" y="1160"/>
                  </a:lnTo>
                  <a:lnTo>
                    <a:pt x="1715" y="1091"/>
                  </a:lnTo>
                  <a:lnTo>
                    <a:pt x="1730" y="1020"/>
                  </a:lnTo>
                  <a:lnTo>
                    <a:pt x="1739" y="946"/>
                  </a:lnTo>
                  <a:lnTo>
                    <a:pt x="1743" y="871"/>
                  </a:lnTo>
                  <a:lnTo>
                    <a:pt x="1739" y="796"/>
                  </a:lnTo>
                  <a:lnTo>
                    <a:pt x="1730" y="722"/>
                  </a:lnTo>
                  <a:lnTo>
                    <a:pt x="1715" y="651"/>
                  </a:lnTo>
                  <a:lnTo>
                    <a:pt x="1693" y="582"/>
                  </a:lnTo>
                  <a:lnTo>
                    <a:pt x="1667" y="516"/>
                  </a:lnTo>
                  <a:lnTo>
                    <a:pt x="1635" y="452"/>
                  </a:lnTo>
                  <a:lnTo>
                    <a:pt x="1599" y="391"/>
                  </a:lnTo>
                  <a:lnTo>
                    <a:pt x="1557" y="334"/>
                  </a:lnTo>
                  <a:lnTo>
                    <a:pt x="1512" y="280"/>
                  </a:lnTo>
                  <a:lnTo>
                    <a:pt x="1462" y="231"/>
                  </a:lnTo>
                  <a:lnTo>
                    <a:pt x="1408" y="185"/>
                  </a:lnTo>
                  <a:lnTo>
                    <a:pt x="1351" y="144"/>
                  </a:lnTo>
                  <a:lnTo>
                    <a:pt x="1290" y="107"/>
                  </a:lnTo>
                  <a:lnTo>
                    <a:pt x="1227" y="75"/>
                  </a:lnTo>
                  <a:lnTo>
                    <a:pt x="1160" y="49"/>
                  </a:lnTo>
                  <a:lnTo>
                    <a:pt x="1091" y="28"/>
                  </a:lnTo>
                  <a:lnTo>
                    <a:pt x="1020" y="12"/>
                  </a:lnTo>
                  <a:lnTo>
                    <a:pt x="946" y="3"/>
                  </a:lnTo>
                  <a:lnTo>
                    <a:pt x="871" y="0"/>
                  </a:lnTo>
                  <a:lnTo>
                    <a:pt x="796" y="3"/>
                  </a:lnTo>
                  <a:lnTo>
                    <a:pt x="723" y="12"/>
                  </a:lnTo>
                  <a:lnTo>
                    <a:pt x="651" y="28"/>
                  </a:lnTo>
                  <a:lnTo>
                    <a:pt x="582" y="49"/>
                  </a:lnTo>
                  <a:lnTo>
                    <a:pt x="516" y="75"/>
                  </a:lnTo>
                  <a:lnTo>
                    <a:pt x="452" y="107"/>
                  </a:lnTo>
                  <a:lnTo>
                    <a:pt x="392" y="144"/>
                  </a:lnTo>
                  <a:lnTo>
                    <a:pt x="334" y="185"/>
                  </a:lnTo>
                  <a:lnTo>
                    <a:pt x="281" y="231"/>
                  </a:lnTo>
                  <a:lnTo>
                    <a:pt x="231" y="280"/>
                  </a:lnTo>
                  <a:lnTo>
                    <a:pt x="185" y="334"/>
                  </a:lnTo>
                  <a:lnTo>
                    <a:pt x="144" y="391"/>
                  </a:lnTo>
                  <a:lnTo>
                    <a:pt x="107" y="452"/>
                  </a:lnTo>
                  <a:lnTo>
                    <a:pt x="76" y="516"/>
                  </a:lnTo>
                  <a:lnTo>
                    <a:pt x="49" y="582"/>
                  </a:lnTo>
                  <a:lnTo>
                    <a:pt x="28" y="651"/>
                  </a:lnTo>
                  <a:lnTo>
                    <a:pt x="13" y="722"/>
                  </a:lnTo>
                  <a:lnTo>
                    <a:pt x="3" y="796"/>
                  </a:lnTo>
                  <a:lnTo>
                    <a:pt x="0" y="871"/>
                  </a:lnTo>
                  <a:lnTo>
                    <a:pt x="3" y="946"/>
                  </a:lnTo>
                  <a:lnTo>
                    <a:pt x="13" y="1020"/>
                  </a:lnTo>
                  <a:lnTo>
                    <a:pt x="28" y="1091"/>
                  </a:lnTo>
                  <a:lnTo>
                    <a:pt x="49" y="1160"/>
                  </a:lnTo>
                  <a:lnTo>
                    <a:pt x="76" y="1226"/>
                  </a:lnTo>
                  <a:lnTo>
                    <a:pt x="107" y="1290"/>
                  </a:lnTo>
                  <a:lnTo>
                    <a:pt x="144" y="1351"/>
                  </a:lnTo>
                  <a:lnTo>
                    <a:pt x="185" y="1408"/>
                  </a:lnTo>
                  <a:lnTo>
                    <a:pt x="231" y="1462"/>
                  </a:lnTo>
                  <a:lnTo>
                    <a:pt x="281" y="1511"/>
                  </a:lnTo>
                  <a:lnTo>
                    <a:pt x="334" y="1557"/>
                  </a:lnTo>
                  <a:lnTo>
                    <a:pt x="392" y="1598"/>
                  </a:lnTo>
                  <a:lnTo>
                    <a:pt x="452" y="1635"/>
                  </a:lnTo>
                  <a:lnTo>
                    <a:pt x="516" y="1667"/>
                  </a:lnTo>
                  <a:lnTo>
                    <a:pt x="582" y="1693"/>
                  </a:lnTo>
                  <a:lnTo>
                    <a:pt x="651" y="1714"/>
                  </a:lnTo>
                  <a:lnTo>
                    <a:pt x="723" y="1730"/>
                  </a:lnTo>
                  <a:lnTo>
                    <a:pt x="796" y="1739"/>
                  </a:lnTo>
                  <a:lnTo>
                    <a:pt x="871" y="1742"/>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3" name="docshape385">
              <a:extLst>
                <a:ext uri="{FF2B5EF4-FFF2-40B4-BE49-F238E27FC236}">
                  <a16:creationId xmlns:a16="http://schemas.microsoft.com/office/drawing/2014/main" id="{D37303E8-5C22-1E9B-1581-597FAF2AFA9D}"/>
                </a:ext>
              </a:extLst>
            </p:cNvPr>
            <p:cNvSpPr>
              <a:spLocks noRot="1" noChangeAspect="1" noEditPoints="1" noChangeArrowheads="1" noChangeShapeType="1" noTextEdit="1"/>
            </p:cNvSpPr>
            <p:nvPr/>
          </p:nvSpPr>
          <p:spPr bwMode="auto">
            <a:xfrm>
              <a:off x="6182" y="5019"/>
              <a:ext cx="831" cy="652"/>
            </a:xfrm>
            <a:custGeom>
              <a:avLst/>
              <a:gdLst>
                <a:gd name="T0" fmla="*/ 577 w 831"/>
                <a:gd name="T1" fmla="*/ 5020 h 652"/>
                <a:gd name="T2" fmla="*/ 254 w 831"/>
                <a:gd name="T3" fmla="*/ 5020 h 652"/>
                <a:gd name="T4" fmla="*/ 254 w 831"/>
                <a:gd name="T5" fmla="*/ 5406 h 652"/>
                <a:gd name="T6" fmla="*/ 0 w 831"/>
                <a:gd name="T7" fmla="*/ 5406 h 652"/>
                <a:gd name="T8" fmla="*/ 0 w 831"/>
                <a:gd name="T9" fmla="*/ 5409 h 652"/>
                <a:gd name="T10" fmla="*/ 415 w 831"/>
                <a:gd name="T11" fmla="*/ 5671 h 652"/>
                <a:gd name="T12" fmla="*/ 831 w 831"/>
                <a:gd name="T13" fmla="*/ 5409 h 652"/>
                <a:gd name="T14" fmla="*/ 831 w 831"/>
                <a:gd name="T15" fmla="*/ 5406 h 652"/>
                <a:gd name="T16" fmla="*/ 577 w 831"/>
                <a:gd name="T17" fmla="*/ 5406 h 652"/>
                <a:gd name="T18" fmla="*/ 577 w 831"/>
                <a:gd name="T19" fmla="*/ 5020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577" y="0"/>
                  </a:moveTo>
                  <a:lnTo>
                    <a:pt x="254" y="0"/>
                  </a:lnTo>
                  <a:lnTo>
                    <a:pt x="254" y="386"/>
                  </a:lnTo>
                  <a:lnTo>
                    <a:pt x="0" y="386"/>
                  </a:lnTo>
                  <a:lnTo>
                    <a:pt x="0" y="389"/>
                  </a:lnTo>
                  <a:lnTo>
                    <a:pt x="415" y="651"/>
                  </a:lnTo>
                  <a:lnTo>
                    <a:pt x="831" y="389"/>
                  </a:lnTo>
                  <a:lnTo>
                    <a:pt x="831" y="386"/>
                  </a:lnTo>
                  <a:lnTo>
                    <a:pt x="577" y="386"/>
                  </a:lnTo>
                  <a:lnTo>
                    <a:pt x="577"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docshape386">
              <a:extLst>
                <a:ext uri="{FF2B5EF4-FFF2-40B4-BE49-F238E27FC236}">
                  <a16:creationId xmlns:a16="http://schemas.microsoft.com/office/drawing/2014/main" id="{8AE7D8F3-3408-4DDF-810E-70A6ADA00130}"/>
                </a:ext>
              </a:extLst>
            </p:cNvPr>
            <p:cNvSpPr>
              <a:spLocks noRot="1" noChangeAspect="1" noEditPoints="1" noChangeArrowheads="1" noChangeShapeType="1" noTextEdit="1"/>
            </p:cNvSpPr>
            <p:nvPr/>
          </p:nvSpPr>
          <p:spPr bwMode="auto">
            <a:xfrm>
              <a:off x="6182" y="5019"/>
              <a:ext cx="831" cy="652"/>
            </a:xfrm>
            <a:custGeom>
              <a:avLst/>
              <a:gdLst>
                <a:gd name="T0" fmla="*/ 831 w 831"/>
                <a:gd name="T1" fmla="*/ 5406 h 652"/>
                <a:gd name="T2" fmla="*/ 577 w 831"/>
                <a:gd name="T3" fmla="*/ 5406 h 652"/>
                <a:gd name="T4" fmla="*/ 577 w 831"/>
                <a:gd name="T5" fmla="*/ 5020 h 652"/>
                <a:gd name="T6" fmla="*/ 254 w 831"/>
                <a:gd name="T7" fmla="*/ 5020 h 652"/>
                <a:gd name="T8" fmla="*/ 254 w 831"/>
                <a:gd name="T9" fmla="*/ 5406 h 652"/>
                <a:gd name="T10" fmla="*/ 0 w 831"/>
                <a:gd name="T11" fmla="*/ 5406 h 652"/>
                <a:gd name="T12" fmla="*/ 0 w 831"/>
                <a:gd name="T13" fmla="*/ 5409 h 652"/>
                <a:gd name="T14" fmla="*/ 415 w 831"/>
                <a:gd name="T15" fmla="*/ 5671 h 652"/>
                <a:gd name="T16" fmla="*/ 831 w 831"/>
                <a:gd name="T17" fmla="*/ 5409 h 652"/>
                <a:gd name="T18" fmla="*/ 831 w 831"/>
                <a:gd name="T19" fmla="*/ 5406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831" y="386"/>
                  </a:moveTo>
                  <a:lnTo>
                    <a:pt x="577" y="386"/>
                  </a:lnTo>
                  <a:lnTo>
                    <a:pt x="577" y="0"/>
                  </a:lnTo>
                  <a:lnTo>
                    <a:pt x="254" y="0"/>
                  </a:lnTo>
                  <a:lnTo>
                    <a:pt x="254" y="386"/>
                  </a:lnTo>
                  <a:lnTo>
                    <a:pt x="0" y="386"/>
                  </a:lnTo>
                  <a:lnTo>
                    <a:pt x="0" y="389"/>
                  </a:lnTo>
                  <a:lnTo>
                    <a:pt x="415" y="651"/>
                  </a:lnTo>
                  <a:lnTo>
                    <a:pt x="831" y="389"/>
                  </a:lnTo>
                  <a:lnTo>
                    <a:pt x="831" y="386"/>
                  </a:lnTo>
                  <a:close/>
                </a:path>
              </a:pathLst>
            </a:custGeom>
            <a:noFill/>
            <a:ln w="2235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5" name="docshape387">
              <a:extLst>
                <a:ext uri="{FF2B5EF4-FFF2-40B4-BE49-F238E27FC236}">
                  <a16:creationId xmlns:a16="http://schemas.microsoft.com/office/drawing/2014/main" id="{5F08A59F-DDCC-0C1A-9ACE-8D780DF57E90}"/>
                </a:ext>
              </a:extLst>
            </p:cNvPr>
            <p:cNvSpPr>
              <a:spLocks noRot="1" noChangeAspect="1" noEditPoints="1" noChangeArrowheads="1" noChangeShapeType="1" noTextEdit="1"/>
            </p:cNvSpPr>
            <p:nvPr/>
          </p:nvSpPr>
          <p:spPr bwMode="auto">
            <a:xfrm>
              <a:off x="4497" y="3384"/>
              <a:ext cx="4202" cy="1797"/>
            </a:xfrm>
            <a:prstGeom prst="rect">
              <a:avLst/>
            </a:prstGeom>
            <a:solidFill>
              <a:srgbClr val="00A65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388">
              <a:extLst>
                <a:ext uri="{FF2B5EF4-FFF2-40B4-BE49-F238E27FC236}">
                  <a16:creationId xmlns:a16="http://schemas.microsoft.com/office/drawing/2014/main" id="{588A64B1-1BCD-20E9-A87E-FF1AD8A75B92}"/>
                </a:ext>
              </a:extLst>
            </p:cNvPr>
            <p:cNvSpPr>
              <a:spLocks noRot="1" noChangeAspect="1" noEditPoints="1" noChangeArrowheads="1" noChangeShapeType="1" noTextEdit="1"/>
            </p:cNvSpPr>
            <p:nvPr/>
          </p:nvSpPr>
          <p:spPr bwMode="auto">
            <a:xfrm>
              <a:off x="4497" y="3384"/>
              <a:ext cx="4202" cy="1797"/>
            </a:xfrm>
            <a:prstGeom prst="rect">
              <a:avLst/>
            </a:prstGeom>
            <a:noFill/>
            <a:ln w="22352">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7" name="docshape389">
              <a:extLst>
                <a:ext uri="{FF2B5EF4-FFF2-40B4-BE49-F238E27FC236}">
                  <a16:creationId xmlns:a16="http://schemas.microsoft.com/office/drawing/2014/main" id="{B4191E18-4A27-15CB-EA14-E10D34C93816}"/>
                </a:ext>
              </a:extLst>
            </p:cNvPr>
            <p:cNvSpPr>
              <a:spLocks noRot="1" noChangeAspect="1" noEditPoints="1" noChangeArrowheads="1" noChangeShapeType="1" noTextEdit="1"/>
            </p:cNvSpPr>
            <p:nvPr/>
          </p:nvSpPr>
          <p:spPr bwMode="auto">
            <a:xfrm>
              <a:off x="6182" y="2859"/>
              <a:ext cx="831" cy="652"/>
            </a:xfrm>
            <a:custGeom>
              <a:avLst/>
              <a:gdLst>
                <a:gd name="T0" fmla="*/ 577 w 831"/>
                <a:gd name="T1" fmla="*/ 2859 h 652"/>
                <a:gd name="T2" fmla="*/ 254 w 831"/>
                <a:gd name="T3" fmla="*/ 2859 h 652"/>
                <a:gd name="T4" fmla="*/ 254 w 831"/>
                <a:gd name="T5" fmla="*/ 3246 h 652"/>
                <a:gd name="T6" fmla="*/ 0 w 831"/>
                <a:gd name="T7" fmla="*/ 3246 h 652"/>
                <a:gd name="T8" fmla="*/ 0 w 831"/>
                <a:gd name="T9" fmla="*/ 3249 h 652"/>
                <a:gd name="T10" fmla="*/ 415 w 831"/>
                <a:gd name="T11" fmla="*/ 3511 h 652"/>
                <a:gd name="T12" fmla="*/ 831 w 831"/>
                <a:gd name="T13" fmla="*/ 3249 h 652"/>
                <a:gd name="T14" fmla="*/ 831 w 831"/>
                <a:gd name="T15" fmla="*/ 3246 h 652"/>
                <a:gd name="T16" fmla="*/ 577 w 831"/>
                <a:gd name="T17" fmla="*/ 3246 h 652"/>
                <a:gd name="T18" fmla="*/ 577 w 831"/>
                <a:gd name="T19" fmla="*/ 2859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577" y="0"/>
                  </a:moveTo>
                  <a:lnTo>
                    <a:pt x="254" y="0"/>
                  </a:lnTo>
                  <a:lnTo>
                    <a:pt x="254" y="387"/>
                  </a:lnTo>
                  <a:lnTo>
                    <a:pt x="0" y="387"/>
                  </a:lnTo>
                  <a:lnTo>
                    <a:pt x="0" y="390"/>
                  </a:lnTo>
                  <a:lnTo>
                    <a:pt x="415" y="652"/>
                  </a:lnTo>
                  <a:lnTo>
                    <a:pt x="831" y="390"/>
                  </a:lnTo>
                  <a:lnTo>
                    <a:pt x="831" y="387"/>
                  </a:lnTo>
                  <a:lnTo>
                    <a:pt x="577" y="387"/>
                  </a:lnTo>
                  <a:lnTo>
                    <a:pt x="577"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 name="docshape390">
              <a:extLst>
                <a:ext uri="{FF2B5EF4-FFF2-40B4-BE49-F238E27FC236}">
                  <a16:creationId xmlns:a16="http://schemas.microsoft.com/office/drawing/2014/main" id="{26FC721E-72A2-D6BD-0549-96FEA8A59F71}"/>
                </a:ext>
              </a:extLst>
            </p:cNvPr>
            <p:cNvSpPr>
              <a:spLocks noRot="1" noChangeAspect="1" noEditPoints="1" noChangeArrowheads="1" noChangeShapeType="1" noTextEdit="1"/>
            </p:cNvSpPr>
            <p:nvPr/>
          </p:nvSpPr>
          <p:spPr bwMode="auto">
            <a:xfrm>
              <a:off x="6182" y="2859"/>
              <a:ext cx="831" cy="652"/>
            </a:xfrm>
            <a:custGeom>
              <a:avLst/>
              <a:gdLst>
                <a:gd name="T0" fmla="*/ 831 w 831"/>
                <a:gd name="T1" fmla="*/ 3246 h 652"/>
                <a:gd name="T2" fmla="*/ 577 w 831"/>
                <a:gd name="T3" fmla="*/ 3246 h 652"/>
                <a:gd name="T4" fmla="*/ 577 w 831"/>
                <a:gd name="T5" fmla="*/ 2859 h 652"/>
                <a:gd name="T6" fmla="*/ 254 w 831"/>
                <a:gd name="T7" fmla="*/ 2859 h 652"/>
                <a:gd name="T8" fmla="*/ 254 w 831"/>
                <a:gd name="T9" fmla="*/ 3246 h 652"/>
                <a:gd name="T10" fmla="*/ 0 w 831"/>
                <a:gd name="T11" fmla="*/ 3246 h 652"/>
                <a:gd name="T12" fmla="*/ 0 w 831"/>
                <a:gd name="T13" fmla="*/ 3249 h 652"/>
                <a:gd name="T14" fmla="*/ 415 w 831"/>
                <a:gd name="T15" fmla="*/ 3511 h 652"/>
                <a:gd name="T16" fmla="*/ 831 w 831"/>
                <a:gd name="T17" fmla="*/ 3249 h 652"/>
                <a:gd name="T18" fmla="*/ 831 w 831"/>
                <a:gd name="T19" fmla="*/ 3246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1" h="652">
                  <a:moveTo>
                    <a:pt x="831" y="387"/>
                  </a:moveTo>
                  <a:lnTo>
                    <a:pt x="577" y="387"/>
                  </a:lnTo>
                  <a:lnTo>
                    <a:pt x="577" y="0"/>
                  </a:lnTo>
                  <a:lnTo>
                    <a:pt x="254" y="0"/>
                  </a:lnTo>
                  <a:lnTo>
                    <a:pt x="254" y="387"/>
                  </a:lnTo>
                  <a:lnTo>
                    <a:pt x="0" y="387"/>
                  </a:lnTo>
                  <a:lnTo>
                    <a:pt x="0" y="390"/>
                  </a:lnTo>
                  <a:lnTo>
                    <a:pt x="415" y="652"/>
                  </a:lnTo>
                  <a:lnTo>
                    <a:pt x="831" y="390"/>
                  </a:lnTo>
                  <a:lnTo>
                    <a:pt x="831" y="387"/>
                  </a:lnTo>
                  <a:close/>
                </a:path>
              </a:pathLst>
            </a:custGeom>
            <a:noFill/>
            <a:ln w="2235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9" name="docshape391">
              <a:extLst>
                <a:ext uri="{FF2B5EF4-FFF2-40B4-BE49-F238E27FC236}">
                  <a16:creationId xmlns:a16="http://schemas.microsoft.com/office/drawing/2014/main" id="{B285B4F5-D281-5A58-75CF-3111D5DEAAC8}"/>
                </a:ext>
              </a:extLst>
            </p:cNvPr>
            <p:cNvSpPr>
              <a:spLocks noRot="1" noChangeAspect="1" noEditPoints="1" noChangeArrowheads="1" noChangeShapeType="1" noTextEdit="1"/>
            </p:cNvSpPr>
            <p:nvPr/>
          </p:nvSpPr>
          <p:spPr bwMode="auto">
            <a:xfrm>
              <a:off x="4509" y="17"/>
              <a:ext cx="4179" cy="2990"/>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 name="docshape392">
              <a:extLst>
                <a:ext uri="{FF2B5EF4-FFF2-40B4-BE49-F238E27FC236}">
                  <a16:creationId xmlns:a16="http://schemas.microsoft.com/office/drawing/2014/main" id="{BFFF3291-6002-F43B-F0F6-D221B8D7CBE4}"/>
                </a:ext>
              </a:extLst>
            </p:cNvPr>
            <p:cNvSpPr>
              <a:spLocks noRot="1" noChangeAspect="1" noEditPoints="1" noChangeArrowheads="1" noChangeShapeType="1" noTextEdit="1"/>
            </p:cNvSpPr>
            <p:nvPr/>
          </p:nvSpPr>
          <p:spPr bwMode="auto">
            <a:xfrm>
              <a:off x="4509" y="17"/>
              <a:ext cx="4179" cy="2990"/>
            </a:xfrm>
            <a:prstGeom prst="rect">
              <a:avLst/>
            </a:prstGeom>
            <a:noFill/>
            <a:ln w="22352">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1" name="docshape393">
              <a:extLst>
                <a:ext uri="{FF2B5EF4-FFF2-40B4-BE49-F238E27FC236}">
                  <a16:creationId xmlns:a16="http://schemas.microsoft.com/office/drawing/2014/main" id="{4420E8F6-166D-9CB9-76C6-25ACFC07C2B7}"/>
                </a:ext>
              </a:extLst>
            </p:cNvPr>
            <p:cNvSpPr txBox="1">
              <a:spLocks noRot="1" noChangeAspect="1" noEditPoints="1" noChangeArrowheads="1" noChangeShapeType="1" noTextEdit="1"/>
            </p:cNvSpPr>
            <p:nvPr/>
          </p:nvSpPr>
          <p:spPr bwMode="auto">
            <a:xfrm>
              <a:off x="4077" y="3515"/>
              <a:ext cx="3527" cy="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76301" defTabSz="676656">
                <a:lnSpc>
                  <a:spcPts val="792"/>
                </a:lnSpc>
              </a:pPr>
              <a:r>
                <a:rPr lang="en-US" sz="703" b="1" kern="1200" spc="-7">
                  <a:solidFill>
                    <a:srgbClr val="FFFFFF"/>
                  </a:solidFill>
                  <a:latin typeface="Trebuchet MS" panose="020B0703020202090204" pitchFamily="34" charset="0"/>
                  <a:ea typeface="+mn-ea"/>
                  <a:cs typeface="+mn-cs"/>
                </a:rPr>
                <a:t>PERSISTENT</a:t>
              </a:r>
              <a:endParaRPr lang="en-US" sz="814" kern="1200">
                <a:solidFill>
                  <a:schemeClr val="tx1"/>
                </a:solidFill>
                <a:latin typeface="Georgia" panose="02040502050405020303" pitchFamily="18" charset="0"/>
                <a:ea typeface="+mn-ea"/>
                <a:cs typeface="+mn-cs"/>
              </a:endParaRPr>
            </a:p>
            <a:p>
              <a:pPr defTabSz="676656">
                <a:lnSpc>
                  <a:spcPct val="96000"/>
                </a:lnSpc>
                <a:tabLst>
                  <a:tab pos="276301" algn="l"/>
                </a:tabLst>
              </a:pPr>
              <a:r>
                <a:rPr lang="en-US" sz="555" b="1" kern="1200" spc="-19">
                  <a:solidFill>
                    <a:srgbClr val="939598"/>
                  </a:solidFill>
                  <a:latin typeface="Trebuchet MS" panose="020B0703020202090204" pitchFamily="34" charset="0"/>
                  <a:ea typeface="+mn-ea"/>
                  <a:cs typeface="+mn-cs"/>
                </a:rPr>
                <a:t>NO</a:t>
              </a:r>
              <a:r>
                <a:rPr lang="en-US" sz="555" b="1" kern="1200">
                  <a:solidFill>
                    <a:srgbClr val="939598"/>
                  </a:solidFill>
                  <a:latin typeface="Trebuchet MS" panose="020B0703020202090204" pitchFamily="34" charset="0"/>
                  <a:ea typeface="+mn-ea"/>
                  <a:cs typeface="+mn-cs"/>
                </a:rPr>
                <a:t>	</a:t>
              </a:r>
              <a:r>
                <a:rPr lang="en-US" sz="703" b="1" kern="1200" spc="-26">
                  <a:solidFill>
                    <a:srgbClr val="FFFFFF"/>
                  </a:solidFill>
                  <a:latin typeface="Trebuchet MS" panose="020B0703020202090204" pitchFamily="34" charset="0"/>
                  <a:ea typeface="+mn-ea"/>
                  <a:cs typeface="+mn-cs"/>
                </a:rPr>
                <a:t>BRADYARRHYTHMIA</a:t>
              </a:r>
              <a:r>
                <a:rPr lang="en-US" sz="703" b="1" kern="1200" spc="26">
                  <a:solidFill>
                    <a:srgbClr val="FFFFFF"/>
                  </a:solidFill>
                  <a:latin typeface="Trebuchet MS" panose="020B0703020202090204" pitchFamily="34" charset="0"/>
                  <a:ea typeface="+mn-ea"/>
                  <a:cs typeface="+mn-cs"/>
                </a:rPr>
                <a:t> </a:t>
              </a:r>
              <a:r>
                <a:rPr lang="en-US" sz="703" b="1" kern="1200" spc="-7">
                  <a:solidFill>
                    <a:srgbClr val="FFFFFF"/>
                  </a:solidFill>
                  <a:latin typeface="Trebuchet MS" panose="020B0703020202090204" pitchFamily="34" charset="0"/>
                  <a:ea typeface="+mn-ea"/>
                  <a:cs typeface="+mn-cs"/>
                </a:rPr>
                <a:t>CAUSING:</a:t>
              </a:r>
              <a:endParaRPr lang="en-US" sz="814" kern="1200">
                <a:solidFill>
                  <a:schemeClr val="tx1"/>
                </a:solidFill>
                <a:latin typeface="Georgia" panose="02040502050405020303" pitchFamily="18" charset="0"/>
                <a:ea typeface="+mn-ea"/>
                <a:cs typeface="+mn-cs"/>
              </a:endParaRPr>
            </a:p>
            <a:p>
              <a:pPr marL="342557" indent="-66726" defTabSz="676656">
                <a:tabLst>
                  <a:tab pos="343027" algn="l"/>
                </a:tabLst>
              </a:pPr>
              <a:r>
                <a:rPr lang="en-US" sz="703" b="1" kern="1200" spc="-7">
                  <a:solidFill>
                    <a:srgbClr val="FFFFFF"/>
                  </a:solidFill>
                  <a:latin typeface="Trebuchet MS" panose="020B0703020202090204" pitchFamily="34" charset="0"/>
                  <a:ea typeface="+mn-ea"/>
                  <a:cs typeface="+mn-cs"/>
                </a:rPr>
                <a:t>Hypotension?</a:t>
              </a:r>
              <a:endParaRPr lang="en-US" sz="814" kern="1200">
                <a:solidFill>
                  <a:schemeClr val="tx1"/>
                </a:solidFill>
                <a:latin typeface="Georgia" panose="02040502050405020303" pitchFamily="18" charset="0"/>
                <a:ea typeface="+mn-ea"/>
                <a:cs typeface="+mn-cs"/>
              </a:endParaRPr>
            </a:p>
            <a:p>
              <a:pPr marL="342557" marR="659740" indent="-66256" defTabSz="676656">
                <a:lnSpc>
                  <a:spcPct val="95000"/>
                </a:lnSpc>
                <a:spcBef>
                  <a:spcPts val="326"/>
                </a:spcBef>
                <a:tabLst>
                  <a:tab pos="343027" algn="l"/>
                </a:tabLst>
              </a:pPr>
              <a:r>
                <a:rPr lang="en-US" sz="703" b="1" kern="1200" spc="-30">
                  <a:solidFill>
                    <a:srgbClr val="FFFFFF"/>
                  </a:solidFill>
                  <a:latin typeface="Trebuchet MS" panose="020B0703020202090204" pitchFamily="34" charset="0"/>
                  <a:ea typeface="+mn-ea"/>
                  <a:cs typeface="+mn-cs"/>
                </a:rPr>
                <a:t>Acutely</a:t>
              </a:r>
              <a:r>
                <a:rPr lang="en-US" sz="703" b="1" kern="1200" spc="-67">
                  <a:solidFill>
                    <a:srgbClr val="FFFFFF"/>
                  </a:solidFill>
                  <a:latin typeface="Trebuchet MS" panose="020B0703020202090204" pitchFamily="34" charset="0"/>
                  <a:ea typeface="+mn-ea"/>
                  <a:cs typeface="+mn-cs"/>
                </a:rPr>
                <a:t> </a:t>
              </a:r>
              <a:r>
                <a:rPr lang="en-US" sz="703" b="1" kern="1200" spc="-30">
                  <a:solidFill>
                    <a:srgbClr val="FFFFFF"/>
                  </a:solidFill>
                  <a:latin typeface="Trebuchet MS" panose="020B0703020202090204" pitchFamily="34" charset="0"/>
                  <a:ea typeface="+mn-ea"/>
                  <a:cs typeface="+mn-cs"/>
                </a:rPr>
                <a:t>altered </a:t>
              </a:r>
              <a:r>
                <a:rPr lang="en-US" sz="703" b="1" kern="1200" spc="-7">
                  <a:solidFill>
                    <a:srgbClr val="FFFFFF"/>
                  </a:solidFill>
                  <a:latin typeface="Trebuchet MS" panose="020B0703020202090204" pitchFamily="34" charset="0"/>
                  <a:ea typeface="+mn-ea"/>
                  <a:cs typeface="+mn-cs"/>
                </a:rPr>
                <a:t>mental</a:t>
              </a:r>
              <a:r>
                <a:rPr lang="en-US" sz="703" b="1" kern="1200" spc="-67">
                  <a:solidFill>
                    <a:srgbClr val="FFFFFF"/>
                  </a:solidFill>
                  <a:latin typeface="Trebuchet MS" panose="020B0703020202090204" pitchFamily="34" charset="0"/>
                  <a:ea typeface="+mn-ea"/>
                  <a:cs typeface="+mn-cs"/>
                </a:rPr>
                <a:t> </a:t>
              </a:r>
              <a:r>
                <a:rPr lang="en-US" sz="703" b="1" kern="1200" spc="-7">
                  <a:solidFill>
                    <a:srgbClr val="FFFFFF"/>
                  </a:solidFill>
                  <a:latin typeface="Trebuchet MS" panose="020B0703020202090204" pitchFamily="34" charset="0"/>
                  <a:ea typeface="+mn-ea"/>
                  <a:cs typeface="+mn-cs"/>
                </a:rPr>
                <a:t>status?</a:t>
              </a:r>
              <a:endParaRPr lang="en-US" sz="814" kern="1200">
                <a:solidFill>
                  <a:schemeClr val="tx1"/>
                </a:solidFill>
                <a:latin typeface="Georgia" panose="02040502050405020303" pitchFamily="18" charset="0"/>
                <a:ea typeface="+mn-ea"/>
                <a:cs typeface="+mn-cs"/>
              </a:endParaRPr>
            </a:p>
            <a:p>
              <a:pPr marL="342557" indent="-66726" defTabSz="676656">
                <a:spcBef>
                  <a:spcPts val="300"/>
                </a:spcBef>
                <a:tabLst>
                  <a:tab pos="343027" algn="l"/>
                </a:tabLst>
              </a:pPr>
              <a:r>
                <a:rPr lang="en-US" sz="703" b="1" kern="1200" spc="-22">
                  <a:solidFill>
                    <a:srgbClr val="FFFFFF"/>
                  </a:solidFill>
                  <a:latin typeface="Trebuchet MS" panose="020B0703020202090204" pitchFamily="34" charset="0"/>
                  <a:ea typeface="+mn-ea"/>
                  <a:cs typeface="+mn-cs"/>
                </a:rPr>
                <a:t>Signs</a:t>
              </a:r>
              <a:r>
                <a:rPr lang="en-US" sz="703" b="1" kern="1200" spc="-52">
                  <a:solidFill>
                    <a:srgbClr val="FFFFFF"/>
                  </a:solidFill>
                  <a:latin typeface="Trebuchet MS" panose="020B0703020202090204" pitchFamily="34" charset="0"/>
                  <a:ea typeface="+mn-ea"/>
                  <a:cs typeface="+mn-cs"/>
                </a:rPr>
                <a:t> </a:t>
              </a:r>
              <a:r>
                <a:rPr lang="en-US" sz="703" b="1" kern="1200" spc="-22">
                  <a:solidFill>
                    <a:srgbClr val="FFFFFF"/>
                  </a:solidFill>
                  <a:latin typeface="Trebuchet MS" panose="020B0703020202090204" pitchFamily="34" charset="0"/>
                  <a:ea typeface="+mn-ea"/>
                  <a:cs typeface="+mn-cs"/>
                </a:rPr>
                <a:t>of</a:t>
              </a:r>
              <a:r>
                <a:rPr lang="en-US" sz="703" b="1" kern="1200" spc="-52">
                  <a:solidFill>
                    <a:srgbClr val="FFFFFF"/>
                  </a:solidFill>
                  <a:latin typeface="Trebuchet MS" panose="020B0703020202090204" pitchFamily="34" charset="0"/>
                  <a:ea typeface="+mn-ea"/>
                  <a:cs typeface="+mn-cs"/>
                </a:rPr>
                <a:t> </a:t>
              </a:r>
              <a:r>
                <a:rPr lang="en-US" sz="703" b="1" kern="1200" spc="-22">
                  <a:solidFill>
                    <a:srgbClr val="FFFFFF"/>
                  </a:solidFill>
                  <a:latin typeface="Trebuchet MS" panose="020B0703020202090204" pitchFamily="34" charset="0"/>
                  <a:ea typeface="+mn-ea"/>
                  <a:cs typeface="+mn-cs"/>
                </a:rPr>
                <a:t>shock?</a:t>
              </a:r>
              <a:endParaRPr lang="en-US" sz="814" kern="1200">
                <a:solidFill>
                  <a:schemeClr val="tx1"/>
                </a:solidFill>
                <a:latin typeface="Georgia" panose="02040502050405020303" pitchFamily="18" charset="0"/>
                <a:ea typeface="+mn-ea"/>
                <a:cs typeface="+mn-cs"/>
              </a:endParaRPr>
            </a:p>
            <a:p>
              <a:pPr marL="950138" marR="552133" algn="ctr" defTabSz="676656">
                <a:lnSpc>
                  <a:spcPts val="618"/>
                </a:lnSpc>
                <a:spcBef>
                  <a:spcPts val="636"/>
                </a:spcBef>
              </a:pPr>
              <a:r>
                <a:rPr lang="en-US" sz="555" b="1" kern="1200" spc="-19">
                  <a:solidFill>
                    <a:srgbClr val="939598"/>
                  </a:solidFill>
                  <a:latin typeface="Trebuchet MS" panose="020B0703020202090204" pitchFamily="34" charset="0"/>
                  <a:ea typeface="+mn-ea"/>
                  <a:cs typeface="+mn-cs"/>
                </a:rPr>
                <a:t>YES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2" name="docshape394">
              <a:extLst>
                <a:ext uri="{FF2B5EF4-FFF2-40B4-BE49-F238E27FC236}">
                  <a16:creationId xmlns:a16="http://schemas.microsoft.com/office/drawing/2014/main" id="{F85BDBA8-606F-A360-E1D8-39A04E1CCA6F}"/>
                </a:ext>
              </a:extLst>
            </p:cNvPr>
            <p:cNvSpPr txBox="1">
              <a:spLocks noRot="1" noChangeAspect="1" noEditPoints="1" noChangeArrowheads="1" noChangeShapeType="1" noTextEdit="1"/>
            </p:cNvSpPr>
            <p:nvPr/>
          </p:nvSpPr>
          <p:spPr bwMode="auto">
            <a:xfrm>
              <a:off x="5850" y="5911"/>
              <a:ext cx="1489"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40" marR="8458" algn="ctr" defTabSz="676656">
                <a:lnSpc>
                  <a:spcPts val="696"/>
                </a:lnSpc>
              </a:pPr>
              <a:r>
                <a:rPr lang="en-US" sz="629" b="1" kern="1200" spc="-7">
                  <a:solidFill>
                    <a:srgbClr val="FFFFFF"/>
                  </a:solidFill>
                  <a:latin typeface="Trebuchet MS" panose="020B0703020202090204" pitchFamily="34" charset="0"/>
                  <a:ea typeface="+mn-ea"/>
                  <a:cs typeface="+mn-cs"/>
                </a:rPr>
                <a:t>CPR</a:t>
              </a:r>
              <a:r>
                <a:rPr lang="en-US" sz="629" b="1" kern="1200" spc="-52">
                  <a:solidFill>
                    <a:srgbClr val="FFFFFF"/>
                  </a:solidFill>
                  <a:latin typeface="Trebuchet MS" panose="020B0703020202090204" pitchFamily="34" charset="0"/>
                  <a:ea typeface="+mn-ea"/>
                  <a:cs typeface="+mn-cs"/>
                </a:rPr>
                <a:t> </a:t>
              </a:r>
              <a:r>
                <a:rPr lang="en-US" sz="629" b="1" kern="1200" spc="-7">
                  <a:solidFill>
                    <a:srgbClr val="FFFFFF"/>
                  </a:solidFill>
                  <a:latin typeface="Trebuchet MS" panose="020B0703020202090204" pitchFamily="34" charset="0"/>
                  <a:ea typeface="+mn-ea"/>
                  <a:cs typeface="+mn-cs"/>
                </a:rPr>
                <a:t>IF</a:t>
              </a:r>
              <a:r>
                <a:rPr lang="en-US" sz="629" b="1" kern="1200" spc="-52">
                  <a:solidFill>
                    <a:srgbClr val="FFFFFF"/>
                  </a:solidFill>
                  <a:latin typeface="Trebuchet MS" panose="020B0703020202090204" pitchFamily="34" charset="0"/>
                  <a:ea typeface="+mn-ea"/>
                  <a:cs typeface="+mn-cs"/>
                </a:rPr>
                <a:t> </a:t>
              </a:r>
              <a:r>
                <a:rPr lang="en-US" sz="629" b="1" kern="1200" spc="-26">
                  <a:solidFill>
                    <a:srgbClr val="FFFFFF"/>
                  </a:solidFill>
                  <a:latin typeface="Trebuchet MS" panose="020B0703020202090204" pitchFamily="34" charset="0"/>
                  <a:ea typeface="+mn-ea"/>
                  <a:cs typeface="+mn-cs"/>
                </a:rPr>
                <a:t>HR</a:t>
              </a:r>
              <a:endParaRPr lang="en-US" sz="814" kern="1200">
                <a:solidFill>
                  <a:schemeClr val="tx1"/>
                </a:solidFill>
                <a:latin typeface="Georgia" panose="02040502050405020303" pitchFamily="18" charset="0"/>
                <a:ea typeface="+mn-ea"/>
                <a:cs typeface="+mn-cs"/>
              </a:endParaRPr>
            </a:p>
            <a:p>
              <a:pPr marL="940" marR="8458" algn="ctr" defTabSz="676656">
                <a:lnSpc>
                  <a:spcPts val="699"/>
                </a:lnSpc>
              </a:pPr>
              <a:r>
                <a:rPr lang="en-US" sz="629" b="1" kern="1200" spc="-7">
                  <a:solidFill>
                    <a:srgbClr val="FFFFFF"/>
                  </a:solidFill>
                  <a:latin typeface="Trebuchet MS" panose="020B0703020202090204" pitchFamily="34" charset="0"/>
                  <a:ea typeface="+mn-ea"/>
                  <a:cs typeface="+mn-cs"/>
                </a:rPr>
                <a:t>&lt;60/MIN</a:t>
              </a:r>
              <a:endParaRPr lang="en-US" sz="814" kern="1200">
                <a:solidFill>
                  <a:schemeClr val="tx1"/>
                </a:solidFill>
                <a:latin typeface="Georgia" panose="02040502050405020303" pitchFamily="18" charset="0"/>
                <a:ea typeface="+mn-ea"/>
                <a:cs typeface="+mn-cs"/>
              </a:endParaRPr>
            </a:p>
            <a:p>
              <a:pPr marR="8458" algn="ctr" defTabSz="676656">
                <a:lnSpc>
                  <a:spcPct val="102000"/>
                </a:lnSpc>
                <a:spcBef>
                  <a:spcPts val="322"/>
                </a:spcBef>
              </a:pPr>
              <a:r>
                <a:rPr lang="en-US" sz="555" b="1" kern="1200" spc="-15">
                  <a:solidFill>
                    <a:srgbClr val="FFFFFF"/>
                  </a:solidFill>
                  <a:latin typeface="Trebuchet MS" panose="020B0703020202090204" pitchFamily="34" charset="0"/>
                  <a:ea typeface="+mn-ea"/>
                  <a:cs typeface="+mn-cs"/>
                </a:rPr>
                <a:t>with</a:t>
              </a:r>
              <a:r>
                <a:rPr lang="en-US" sz="555" b="1" kern="1200" spc="-48">
                  <a:solidFill>
                    <a:srgbClr val="FFFFFF"/>
                  </a:solidFill>
                  <a:latin typeface="Trebuchet MS" panose="020B0703020202090204" pitchFamily="34" charset="0"/>
                  <a:ea typeface="+mn-ea"/>
                  <a:cs typeface="+mn-cs"/>
                </a:rPr>
                <a:t> </a:t>
              </a:r>
              <a:r>
                <a:rPr lang="en-US" sz="555" b="1" kern="1200" spc="-15">
                  <a:solidFill>
                    <a:srgbClr val="FFFFFF"/>
                  </a:solidFill>
                  <a:latin typeface="Trebuchet MS" panose="020B0703020202090204" pitchFamily="34" charset="0"/>
                  <a:ea typeface="+mn-ea"/>
                  <a:cs typeface="+mn-cs"/>
                </a:rPr>
                <a:t>poor</a:t>
              </a:r>
              <a:r>
                <a:rPr lang="en-US" sz="555" b="1" kern="1200" spc="-48">
                  <a:solidFill>
                    <a:srgbClr val="FFFFFF"/>
                  </a:solidFill>
                  <a:latin typeface="Trebuchet MS" panose="020B0703020202090204" pitchFamily="34" charset="0"/>
                  <a:ea typeface="+mn-ea"/>
                  <a:cs typeface="+mn-cs"/>
                </a:rPr>
                <a:t> </a:t>
              </a:r>
              <a:r>
                <a:rPr lang="en-US" sz="555" b="1" kern="1200" spc="-15">
                  <a:solidFill>
                    <a:srgbClr val="FFFFFF"/>
                  </a:solidFill>
                  <a:latin typeface="Trebuchet MS" panose="020B0703020202090204" pitchFamily="34" charset="0"/>
                  <a:ea typeface="+mn-ea"/>
                  <a:cs typeface="+mn-cs"/>
                </a:rPr>
                <a:t>perfusion </a:t>
              </a:r>
              <a:r>
                <a:rPr lang="en-US" sz="555" b="1" kern="1200" spc="-22">
                  <a:solidFill>
                    <a:srgbClr val="FFFFFF"/>
                  </a:solidFill>
                  <a:latin typeface="Trebuchet MS" panose="020B0703020202090204" pitchFamily="34" charset="0"/>
                  <a:ea typeface="+mn-ea"/>
                  <a:cs typeface="+mn-cs"/>
                </a:rPr>
                <a:t>despite</a:t>
              </a:r>
              <a:r>
                <a:rPr lang="en-US" sz="555" b="1" kern="1200" spc="-56">
                  <a:solidFill>
                    <a:srgbClr val="FFFFFF"/>
                  </a:solidFill>
                  <a:latin typeface="Trebuchet MS" panose="020B0703020202090204" pitchFamily="34" charset="0"/>
                  <a:ea typeface="+mn-ea"/>
                  <a:cs typeface="+mn-cs"/>
                </a:rPr>
                <a:t> </a:t>
              </a:r>
              <a:r>
                <a:rPr lang="en-US" sz="555" b="1" kern="1200" spc="-22">
                  <a:solidFill>
                    <a:srgbClr val="FFFFFF"/>
                  </a:solidFill>
                  <a:latin typeface="Trebuchet MS" panose="020B0703020202090204" pitchFamily="34" charset="0"/>
                  <a:ea typeface="+mn-ea"/>
                  <a:cs typeface="+mn-cs"/>
                </a:rPr>
                <a:t>oxygenation </a:t>
              </a:r>
              <a:r>
                <a:rPr lang="en-US" sz="555" b="1" kern="1200">
                  <a:solidFill>
                    <a:srgbClr val="FFFFFF"/>
                  </a:solidFill>
                  <a:latin typeface="Trebuchet MS" panose="020B0703020202090204" pitchFamily="34" charset="0"/>
                  <a:ea typeface="+mn-ea"/>
                  <a:cs typeface="+mn-cs"/>
                </a:rPr>
                <a:t>and</a:t>
              </a:r>
              <a:r>
                <a:rPr lang="en-US" sz="555" b="1" kern="1200" spc="-56">
                  <a:solidFill>
                    <a:srgbClr val="FFFFFF"/>
                  </a:solidFill>
                  <a:latin typeface="Trebuchet MS" panose="020B0703020202090204" pitchFamily="34" charset="0"/>
                  <a:ea typeface="+mn-ea"/>
                  <a:cs typeface="+mn-cs"/>
                </a:rPr>
                <a:t> </a:t>
              </a:r>
              <a:r>
                <a:rPr lang="en-US" sz="555" b="1" kern="1200">
                  <a:solidFill>
                    <a:srgbClr val="FFFFFF"/>
                  </a:solidFill>
                  <a:latin typeface="Trebuchet MS" panose="020B0703020202090204" pitchFamily="34" charset="0"/>
                  <a:ea typeface="+mn-ea"/>
                  <a:cs typeface="+mn-cs"/>
                </a:rPr>
                <a:t>ventilation</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3" name="docshape395">
              <a:extLst>
                <a:ext uri="{FF2B5EF4-FFF2-40B4-BE49-F238E27FC236}">
                  <a16:creationId xmlns:a16="http://schemas.microsoft.com/office/drawing/2014/main" id="{EA74B93A-EA77-19C8-95AA-F5FD34ADCBFE}"/>
                </a:ext>
              </a:extLst>
            </p:cNvPr>
            <p:cNvSpPr txBox="1">
              <a:spLocks noRot="1" noChangeAspect="1" noEditPoints="1" noChangeArrowheads="1" noChangeShapeType="1" noTextEdit="1"/>
            </p:cNvSpPr>
            <p:nvPr/>
          </p:nvSpPr>
          <p:spPr bwMode="auto">
            <a:xfrm>
              <a:off x="916" y="7817"/>
              <a:ext cx="2952"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3906" indent="-64376" defTabSz="676656">
                <a:lnSpc>
                  <a:spcPts val="770"/>
                </a:lnSpc>
                <a:tabLst>
                  <a:tab pos="64376" algn="l"/>
                </a:tabLst>
              </a:pPr>
              <a:r>
                <a:rPr lang="en-US" sz="666" b="1" kern="1200">
                  <a:solidFill>
                    <a:srgbClr val="FFFFFF"/>
                  </a:solidFill>
                  <a:latin typeface="Trebuchet MS" panose="020B0703020202090204" pitchFamily="34" charset="0"/>
                  <a:ea typeface="+mn-ea"/>
                  <a:cs typeface="+mn-cs"/>
                </a:rPr>
                <a:t>Monitor</a:t>
              </a:r>
              <a:r>
                <a:rPr lang="en-US" sz="666" b="1" kern="1200" spc="-2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and</a:t>
              </a:r>
              <a:r>
                <a:rPr lang="en-US" sz="666" b="1" kern="1200" spc="-22">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observe</a:t>
              </a:r>
              <a:endParaRPr lang="en-US" sz="814" kern="1200">
                <a:solidFill>
                  <a:schemeClr val="tx1"/>
                </a:solidFill>
                <a:latin typeface="Georgia" panose="02040502050405020303" pitchFamily="18" charset="0"/>
                <a:ea typeface="+mn-ea"/>
                <a:cs typeface="+mn-cs"/>
              </a:endParaRPr>
            </a:p>
            <a:p>
              <a:pPr marL="63906" indent="-64376" defTabSz="676656">
                <a:lnSpc>
                  <a:spcPts val="740"/>
                </a:lnSpc>
                <a:spcBef>
                  <a:spcPts val="300"/>
                </a:spcBef>
                <a:tabLst>
                  <a:tab pos="64376" algn="l"/>
                </a:tabLst>
              </a:pPr>
              <a:r>
                <a:rPr lang="en-US" sz="666" b="1" kern="1200" spc="-15">
                  <a:solidFill>
                    <a:srgbClr val="FFFFFF"/>
                  </a:solidFill>
                  <a:latin typeface="Trebuchet MS" panose="020B0703020202090204" pitchFamily="34" charset="0"/>
                  <a:ea typeface="+mn-ea"/>
                  <a:cs typeface="+mn-cs"/>
                </a:rPr>
                <a:t>Consider</a:t>
              </a:r>
              <a:r>
                <a:rPr lang="en-US" sz="666" b="1" kern="1200" spc="-44">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specialist</a:t>
              </a:r>
              <a:r>
                <a:rPr lang="en-US" sz="666" b="1" kern="1200" spc="-41">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consultation</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4" name="docshape396">
              <a:extLst>
                <a:ext uri="{FF2B5EF4-FFF2-40B4-BE49-F238E27FC236}">
                  <a16:creationId xmlns:a16="http://schemas.microsoft.com/office/drawing/2014/main" id="{12F80A59-8841-E29E-A253-178C9284E19C}"/>
                </a:ext>
              </a:extLst>
            </p:cNvPr>
            <p:cNvSpPr txBox="1">
              <a:spLocks noRot="1" noChangeAspect="1" noEditPoints="1" noChangeArrowheads="1" noChangeShapeType="1" noTextEdit="1"/>
            </p:cNvSpPr>
            <p:nvPr/>
          </p:nvSpPr>
          <p:spPr bwMode="auto">
            <a:xfrm>
              <a:off x="4689" y="7717"/>
              <a:ext cx="3360" cy="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676656">
                <a:lnSpc>
                  <a:spcPts val="640"/>
                </a:lnSpc>
              </a:pPr>
              <a:r>
                <a:rPr lang="en-US" sz="555" b="1" kern="1200" spc="-19">
                  <a:solidFill>
                    <a:srgbClr val="939598"/>
                  </a:solidFill>
                  <a:latin typeface="Trebuchet MS" panose="020B0703020202090204" pitchFamily="34" charset="0"/>
                  <a:ea typeface="+mn-ea"/>
                  <a:cs typeface="+mn-cs"/>
                </a:rPr>
                <a:t>NO</a:t>
              </a:r>
              <a:endParaRPr lang="en-US" sz="814" kern="1200">
                <a:solidFill>
                  <a:schemeClr val="tx1"/>
                </a:solidFill>
                <a:latin typeface="Georgia" panose="02040502050405020303" pitchFamily="18" charset="0"/>
                <a:ea typeface="+mn-ea"/>
                <a:cs typeface="+mn-cs"/>
              </a:endParaRPr>
            </a:p>
            <a:p>
              <a:pPr marL="341617" defTabSz="676656">
                <a:spcBef>
                  <a:spcPts val="155"/>
                </a:spcBef>
              </a:pPr>
              <a:r>
                <a:rPr lang="en-US" sz="851" b="1" kern="1200" spc="-33">
                  <a:solidFill>
                    <a:srgbClr val="FFFFFF"/>
                  </a:solidFill>
                  <a:latin typeface="Trebuchet MS" panose="020B0703020202090204" pitchFamily="34" charset="0"/>
                  <a:ea typeface="+mn-ea"/>
                  <a:cs typeface="+mn-cs"/>
                </a:rPr>
                <a:t>Bradycardia</a:t>
              </a:r>
              <a:r>
                <a:rPr lang="en-US" sz="851" b="1" kern="1200" spc="-11">
                  <a:solidFill>
                    <a:srgbClr val="FFFFFF"/>
                  </a:solidFill>
                  <a:latin typeface="Trebuchet MS" panose="020B0703020202090204" pitchFamily="34" charset="0"/>
                  <a:ea typeface="+mn-ea"/>
                  <a:cs typeface="+mn-cs"/>
                </a:rPr>
                <a:t> </a:t>
              </a:r>
              <a:r>
                <a:rPr lang="en-US" sz="851" b="1" kern="1200" spc="-7">
                  <a:solidFill>
                    <a:srgbClr val="FFFFFF"/>
                  </a:solidFill>
                  <a:latin typeface="Trebuchet MS" panose="020B0703020202090204" pitchFamily="34" charset="0"/>
                  <a:ea typeface="+mn-ea"/>
                  <a:cs typeface="+mn-cs"/>
                </a:rPr>
                <a:t>persists?</a:t>
              </a:r>
              <a:endParaRPr lang="en-US" sz="814" kern="1200">
                <a:solidFill>
                  <a:schemeClr val="tx1"/>
                </a:solidFill>
                <a:latin typeface="Georgia" panose="02040502050405020303" pitchFamily="18" charset="0"/>
                <a:ea typeface="+mn-ea"/>
                <a:cs typeface="+mn-cs"/>
              </a:endParaRPr>
            </a:p>
            <a:p>
              <a:pPr defTabSz="676656">
                <a:spcBef>
                  <a:spcPts val="4"/>
                </a:spcBef>
              </a:pPr>
              <a:r>
                <a:rPr lang="en-US" sz="1036" b="1" kern="1200">
                  <a:solidFill>
                    <a:schemeClr val="tx1"/>
                  </a:solidFill>
                  <a:latin typeface="Trebuchet MS" panose="020B0703020202090204" pitchFamily="34" charset="0"/>
                  <a:ea typeface="+mn-ea"/>
                  <a:cs typeface="+mn-cs"/>
                </a:rPr>
                <a:t> </a:t>
              </a:r>
              <a:endParaRPr lang="en-US" sz="814" kern="1200">
                <a:solidFill>
                  <a:schemeClr val="tx1"/>
                </a:solidFill>
                <a:latin typeface="Georgia" panose="02040502050405020303" pitchFamily="18" charset="0"/>
                <a:ea typeface="+mn-ea"/>
                <a:cs typeface="+mn-cs"/>
              </a:endParaRPr>
            </a:p>
            <a:p>
              <a:pPr marL="662089" marR="761238" algn="ctr" defTabSz="676656"/>
              <a:r>
                <a:rPr lang="en-US" sz="555" b="1" kern="1200" spc="-19">
                  <a:solidFill>
                    <a:srgbClr val="939598"/>
                  </a:solidFill>
                  <a:latin typeface="Trebuchet MS" panose="020B0703020202090204" pitchFamily="34" charset="0"/>
                  <a:ea typeface="+mn-ea"/>
                  <a:cs typeface="+mn-cs"/>
                </a:rPr>
                <a:t>YES</a:t>
              </a:r>
              <a:endParaRPr lang="en-US" sz="814" kern="1200">
                <a:solidFill>
                  <a:schemeClr val="tx1"/>
                </a:solidFill>
                <a:latin typeface="Georgia" panose="02040502050405020303" pitchFamily="18" charset="0"/>
                <a:ea typeface="+mn-ea"/>
                <a:cs typeface="+mn-cs"/>
              </a:endParaRPr>
            </a:p>
            <a:p>
              <a:pPr defTabSz="676656"/>
              <a:r>
                <a:rPr lang="en-US" sz="592" b="1" kern="1200">
                  <a:solidFill>
                    <a:schemeClr val="tx1"/>
                  </a:solidFill>
                  <a:latin typeface="Trebuchet MS" panose="020B0703020202090204" pitchFamily="34" charset="0"/>
                  <a:ea typeface="+mn-ea"/>
                  <a:cs typeface="+mn-cs"/>
                </a:rPr>
                <a:t> </a:t>
              </a:r>
              <a:endParaRPr lang="en-US" sz="814" kern="1200">
                <a:solidFill>
                  <a:schemeClr val="tx1"/>
                </a:solidFill>
                <a:latin typeface="Georgia" panose="02040502050405020303" pitchFamily="18" charset="0"/>
                <a:ea typeface="+mn-ea"/>
                <a:cs typeface="+mn-cs"/>
              </a:endParaRPr>
            </a:p>
            <a:p>
              <a:pPr marL="71895" indent="-64846" defTabSz="676656">
                <a:spcBef>
                  <a:spcPts val="429"/>
                </a:spcBef>
                <a:tabLst>
                  <a:tab pos="72365" algn="l"/>
                </a:tabLst>
              </a:pPr>
              <a:r>
                <a:rPr lang="en-US" sz="666" b="1" kern="1200" spc="-7">
                  <a:solidFill>
                    <a:srgbClr val="FFFFFF"/>
                  </a:solidFill>
                  <a:latin typeface="Trebuchet MS" panose="020B0703020202090204" pitchFamily="34" charset="0"/>
                  <a:ea typeface="+mn-ea"/>
                  <a:cs typeface="+mn-cs"/>
                </a:rPr>
                <a:t>Epinephrine</a:t>
              </a:r>
              <a:endParaRPr lang="en-US" sz="814" kern="1200">
                <a:solidFill>
                  <a:schemeClr val="tx1"/>
                </a:solidFill>
                <a:latin typeface="Georgia" panose="02040502050405020303" pitchFamily="18" charset="0"/>
                <a:ea typeface="+mn-ea"/>
                <a:cs typeface="+mn-cs"/>
              </a:endParaRPr>
            </a:p>
            <a:p>
              <a:pPr marL="71895" marR="8458" indent="-64376" defTabSz="676656">
                <a:lnSpc>
                  <a:spcPct val="95000"/>
                </a:lnSpc>
                <a:spcBef>
                  <a:spcPts val="326"/>
                </a:spcBef>
                <a:tabLst>
                  <a:tab pos="72365" algn="l"/>
                </a:tabLst>
              </a:pPr>
              <a:r>
                <a:rPr lang="en-US" sz="666" b="1" kern="1200" spc="-15">
                  <a:solidFill>
                    <a:srgbClr val="FFFFFF"/>
                  </a:solidFill>
                  <a:latin typeface="Trebuchet MS" panose="020B0703020202090204" pitchFamily="34" charset="0"/>
                  <a:ea typeface="+mn-ea"/>
                  <a:cs typeface="+mn-cs"/>
                </a:rPr>
                <a:t>Atropine</a:t>
              </a:r>
              <a:r>
                <a:rPr lang="en-US" sz="666" b="1" kern="1200" spc="-52">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for</a:t>
              </a:r>
              <a:r>
                <a:rPr lang="en-US" sz="666" b="1" kern="1200" spc="-48">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increased</a:t>
              </a:r>
              <a:r>
                <a:rPr lang="en-US" sz="666" b="1" kern="1200" spc="-52">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vagal</a:t>
              </a:r>
              <a:r>
                <a:rPr lang="en-US" sz="666" b="1" kern="1200" spc="-48">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tone</a:t>
              </a:r>
              <a:r>
                <a:rPr lang="en-US" sz="666" b="1" kern="1200" spc="-52">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or </a:t>
              </a:r>
              <a:r>
                <a:rPr lang="en-US" sz="666" b="1" kern="1200">
                  <a:solidFill>
                    <a:srgbClr val="FFFFFF"/>
                  </a:solidFill>
                  <a:latin typeface="Trebuchet MS" panose="020B0703020202090204" pitchFamily="34" charset="0"/>
                  <a:ea typeface="+mn-ea"/>
                  <a:cs typeface="+mn-cs"/>
                </a:rPr>
                <a:t>primary AV block</a:t>
              </a:r>
              <a:endParaRPr lang="en-US" sz="814" kern="1200">
                <a:solidFill>
                  <a:schemeClr val="tx1"/>
                </a:solidFill>
                <a:latin typeface="Georgia" panose="02040502050405020303" pitchFamily="18" charset="0"/>
                <a:ea typeface="+mn-ea"/>
                <a:cs typeface="+mn-cs"/>
              </a:endParaRPr>
            </a:p>
            <a:p>
              <a:pPr marL="71895" marR="381559" indent="-64376" defTabSz="676656">
                <a:lnSpc>
                  <a:spcPct val="95000"/>
                </a:lnSpc>
                <a:spcBef>
                  <a:spcPts val="329"/>
                </a:spcBef>
                <a:tabLst>
                  <a:tab pos="72365" algn="l"/>
                </a:tabLst>
              </a:pPr>
              <a:r>
                <a:rPr lang="en-US" sz="666" b="1" kern="1200">
                  <a:solidFill>
                    <a:srgbClr val="FFFFFF"/>
                  </a:solidFill>
                  <a:latin typeface="Trebuchet MS" panose="020B0703020202090204" pitchFamily="34" charset="0"/>
                  <a:ea typeface="+mn-ea"/>
                  <a:cs typeface="+mn-cs"/>
                </a:rPr>
                <a:t>Consider transthoracic </a:t>
              </a:r>
              <a:r>
                <a:rPr lang="en-US" sz="666" b="1" kern="1200" spc="-15">
                  <a:solidFill>
                    <a:srgbClr val="FFFFFF"/>
                  </a:solidFill>
                  <a:latin typeface="Trebuchet MS" panose="020B0703020202090204" pitchFamily="34" charset="0"/>
                  <a:ea typeface="+mn-ea"/>
                  <a:cs typeface="+mn-cs"/>
                </a:rPr>
                <a:t>pacing/transvenous pacing</a:t>
              </a:r>
              <a:endParaRPr lang="en-US" sz="814" kern="1200">
                <a:solidFill>
                  <a:schemeClr val="tx1"/>
                </a:solidFill>
                <a:latin typeface="Georgia" panose="02040502050405020303" pitchFamily="18" charset="0"/>
                <a:ea typeface="+mn-ea"/>
                <a:cs typeface="+mn-cs"/>
              </a:endParaRPr>
            </a:p>
            <a:p>
              <a:pPr marL="71895" indent="-64846" defTabSz="676656">
                <a:lnSpc>
                  <a:spcPts val="740"/>
                </a:lnSpc>
                <a:spcBef>
                  <a:spcPts val="303"/>
                </a:spcBef>
                <a:tabLst>
                  <a:tab pos="72365" algn="l"/>
                </a:tabLst>
              </a:pPr>
              <a:r>
                <a:rPr lang="en-US" sz="666" b="1" kern="1200" spc="-7">
                  <a:solidFill>
                    <a:srgbClr val="FFFFFF"/>
                  </a:solidFill>
                  <a:latin typeface="Trebuchet MS" panose="020B0703020202090204" pitchFamily="34" charset="0"/>
                  <a:ea typeface="+mn-ea"/>
                  <a:cs typeface="+mn-cs"/>
                </a:rPr>
                <a:t>Treat</a:t>
              </a:r>
              <a:r>
                <a:rPr lang="en-US" sz="666" b="1" kern="1200" spc="-44">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underlying</a:t>
              </a:r>
              <a:r>
                <a:rPr lang="en-US" sz="666" b="1" kern="1200" spc="-44">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causes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5" name="docshape397">
              <a:extLst>
                <a:ext uri="{FF2B5EF4-FFF2-40B4-BE49-F238E27FC236}">
                  <a16:creationId xmlns:a16="http://schemas.microsoft.com/office/drawing/2014/main" id="{3EF8F4CC-820E-D492-6741-76E1685D106B}"/>
                </a:ext>
              </a:extLst>
            </p:cNvPr>
            <p:cNvSpPr txBox="1">
              <a:spLocks noRot="1" noChangeAspect="1" noEditPoints="1" noChangeArrowheads="1" noChangeShapeType="1" noTextEdit="1"/>
            </p:cNvSpPr>
            <p:nvPr/>
          </p:nvSpPr>
          <p:spPr bwMode="auto">
            <a:xfrm>
              <a:off x="795" y="11424"/>
              <a:ext cx="73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676656">
                <a:lnSpc>
                  <a:spcPts val="773"/>
                </a:lnSpc>
                <a:spcAft>
                  <a:spcPts val="600"/>
                </a:spcAft>
              </a:pPr>
              <a:r>
                <a:rPr lang="en-US" sz="666" i="1" kern="1200">
                  <a:solidFill>
                    <a:srgbClr val="493291"/>
                  </a:solidFill>
                  <a:latin typeface="Cambria" panose="02040503050406030204" pitchFamily="18" charset="0"/>
                  <a:ea typeface="+mn-ea"/>
                  <a:cs typeface="+mn-cs"/>
                </a:rPr>
                <a:t>Figure</a:t>
              </a:r>
              <a:r>
                <a:rPr lang="en-US" sz="666" i="1" kern="1200" spc="44">
                  <a:solidFill>
                    <a:srgbClr val="493291"/>
                  </a:solidFill>
                  <a:latin typeface="Cambria" panose="02040503050406030204" pitchFamily="18" charset="0"/>
                  <a:ea typeface="+mn-ea"/>
                  <a:cs typeface="+mn-cs"/>
                </a:rPr>
                <a:t> </a:t>
              </a:r>
              <a:r>
                <a:rPr lang="en-US" sz="666" i="1" kern="1200" spc="-19">
                  <a:solidFill>
                    <a:srgbClr val="493291"/>
                  </a:solidFill>
                  <a:latin typeface="Cambria" panose="02040503050406030204" pitchFamily="18" charset="0"/>
                  <a:ea typeface="+mn-ea"/>
                  <a:cs typeface="+mn-cs"/>
                </a:rPr>
                <a:t>13</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6" name="docshape398">
              <a:extLst>
                <a:ext uri="{FF2B5EF4-FFF2-40B4-BE49-F238E27FC236}">
                  <a16:creationId xmlns:a16="http://schemas.microsoft.com/office/drawing/2014/main" id="{3BE22B27-F3ED-4BA3-B130-5BE25E1C748F}"/>
                </a:ext>
              </a:extLst>
            </p:cNvPr>
            <p:cNvSpPr txBox="1">
              <a:spLocks noRot="1" noChangeAspect="1" noEditPoints="1" noChangeArrowheads="1" noChangeShapeType="1" noTextEdit="1"/>
            </p:cNvSpPr>
            <p:nvPr/>
          </p:nvSpPr>
          <p:spPr bwMode="auto">
            <a:xfrm>
              <a:off x="4706" y="11182"/>
              <a:ext cx="3065"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7518" defTabSz="676656">
                <a:lnSpc>
                  <a:spcPct val="95000"/>
                </a:lnSpc>
                <a:spcBef>
                  <a:spcPts val="4"/>
                </a:spcBef>
              </a:pPr>
              <a:r>
                <a:rPr lang="en-US" sz="666" b="1" kern="1200">
                  <a:solidFill>
                    <a:srgbClr val="FFFFFF"/>
                  </a:solidFill>
                  <a:latin typeface="Trebuchet MS" panose="020B0703020202090204" pitchFamily="34" charset="0"/>
                  <a:ea typeface="+mn-ea"/>
                  <a:cs typeface="+mn-cs"/>
                </a:rPr>
                <a:t>If</a:t>
              </a:r>
              <a:r>
                <a:rPr lang="en-US" sz="666" b="1" kern="1200" spc="-5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pulseless</a:t>
              </a:r>
              <a:r>
                <a:rPr lang="en-US" sz="666" b="1" kern="1200" spc="-5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arrest</a:t>
              </a:r>
              <a:r>
                <a:rPr lang="en-US" sz="666" b="1" kern="1200" spc="-5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develops,</a:t>
              </a:r>
              <a:r>
                <a:rPr lang="en-US" sz="666" b="1" kern="1200" spc="-5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go</a:t>
              </a:r>
              <a:r>
                <a:rPr lang="en-US" sz="666" b="1" kern="1200" spc="-5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to </a:t>
              </a:r>
              <a:r>
                <a:rPr lang="en-US" sz="666" b="1" kern="1200" spc="-15">
                  <a:solidFill>
                    <a:srgbClr val="FFFFFF"/>
                  </a:solidFill>
                  <a:latin typeface="Trebuchet MS" panose="020B0703020202090204" pitchFamily="34" charset="0"/>
                  <a:ea typeface="+mn-ea"/>
                  <a:cs typeface="+mn-cs"/>
                </a:rPr>
                <a:t>Pediatric</a:t>
              </a:r>
              <a:r>
                <a:rPr lang="en-US" sz="666" b="1" kern="1200" spc="-52">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Cardiac</a:t>
              </a:r>
              <a:r>
                <a:rPr lang="en-US" sz="666" b="1" kern="1200" spc="-48">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Arrest</a:t>
              </a:r>
              <a:r>
                <a:rPr lang="en-US" sz="666" b="1" kern="1200" spc="-52">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Algorithm</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7" name="docshape399">
              <a:extLst>
                <a:ext uri="{FF2B5EF4-FFF2-40B4-BE49-F238E27FC236}">
                  <a16:creationId xmlns:a16="http://schemas.microsoft.com/office/drawing/2014/main" id="{7CA90BE0-DF97-F791-E68C-8674C4614157}"/>
                </a:ext>
              </a:extLst>
            </p:cNvPr>
            <p:cNvSpPr txBox="1">
              <a:spLocks noRot="1" noChangeAspect="1" noEditPoints="1" noChangeArrowheads="1" noChangeShapeType="1" noTextEdit="1"/>
            </p:cNvSpPr>
            <p:nvPr/>
          </p:nvSpPr>
          <p:spPr bwMode="auto">
            <a:xfrm>
              <a:off x="4509" y="17"/>
              <a:ext cx="4179" cy="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2570" marR="391427" defTabSz="676656">
                <a:lnSpc>
                  <a:spcPct val="95000"/>
                </a:lnSpc>
                <a:spcBef>
                  <a:spcPts val="614"/>
                </a:spcBef>
              </a:pPr>
              <a:r>
                <a:rPr lang="en-US" sz="666" b="1" kern="1200" spc="-15">
                  <a:solidFill>
                    <a:srgbClr val="FFFFFF"/>
                  </a:solidFill>
                  <a:latin typeface="Trebuchet MS" panose="020B0703020202090204" pitchFamily="34" charset="0"/>
                  <a:ea typeface="+mn-ea"/>
                  <a:cs typeface="+mn-cs"/>
                </a:rPr>
                <a:t>IDENTIFY</a:t>
              </a:r>
              <a:r>
                <a:rPr lang="en-US" sz="666" b="1" kern="1200" spc="-63">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AND</a:t>
              </a:r>
              <a:r>
                <a:rPr lang="en-US" sz="666" b="1" kern="1200" spc="-59">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TREAT </a:t>
              </a:r>
              <a:r>
                <a:rPr lang="en-US" sz="666" b="1" kern="1200">
                  <a:solidFill>
                    <a:srgbClr val="FFFFFF"/>
                  </a:solidFill>
                  <a:latin typeface="Trebuchet MS" panose="020B0703020202090204" pitchFamily="34" charset="0"/>
                  <a:ea typeface="+mn-ea"/>
                  <a:cs typeface="+mn-cs"/>
                </a:rPr>
                <a:t>UNDERLYING</a:t>
              </a:r>
              <a:r>
                <a:rPr lang="en-US" sz="666" b="1" kern="1200" spc="-41">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CAUSE</a:t>
              </a:r>
              <a:endParaRPr lang="en-US" sz="814" kern="1200">
                <a:solidFill>
                  <a:schemeClr val="tx1"/>
                </a:solidFill>
                <a:latin typeface="Georgia" panose="02040502050405020303" pitchFamily="18" charset="0"/>
                <a:ea typeface="+mn-ea"/>
                <a:cs typeface="+mn-cs"/>
              </a:endParaRPr>
            </a:p>
            <a:p>
              <a:pPr marL="253746" marR="434658" indent="-253746" defTabSz="676656">
                <a:lnSpc>
                  <a:spcPct val="95000"/>
                </a:lnSpc>
                <a:spcBef>
                  <a:spcPts val="329"/>
                </a:spcBef>
                <a:buClr>
                  <a:srgbClr val="FFFFFF"/>
                </a:buClr>
                <a:buSzPts val="900"/>
                <a:buFont typeface="Trebuchet MS" panose="020B0703020202090204" pitchFamily="34" charset="0"/>
                <a:buChar char="•"/>
                <a:tabLst>
                  <a:tab pos="157417" algn="l"/>
                </a:tabLst>
              </a:pPr>
              <a:r>
                <a:rPr lang="en-US" sz="666" b="1" kern="1200">
                  <a:solidFill>
                    <a:srgbClr val="FFFFFF"/>
                  </a:solidFill>
                  <a:latin typeface="Trebuchet MS" panose="020B0703020202090204" pitchFamily="34" charset="0"/>
                  <a:ea typeface="+mn-ea"/>
                  <a:cs typeface="+mn-cs"/>
                </a:rPr>
                <a:t>Maintain</a:t>
              </a:r>
              <a:r>
                <a:rPr lang="en-US" sz="666" b="1" kern="1200" spc="-5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patent</a:t>
              </a:r>
              <a:r>
                <a:rPr lang="en-US" sz="666" b="1" kern="1200" spc="-56">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airway</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and</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assist breathing if necessary</a:t>
              </a:r>
              <a:endParaRPr lang="en-US" sz="814" kern="1200">
                <a:solidFill>
                  <a:schemeClr val="tx1"/>
                </a:solidFill>
                <a:latin typeface="Georgia" panose="02040502050405020303" pitchFamily="18" charset="0"/>
                <a:ea typeface="+mn-ea"/>
                <a:cs typeface="+mn-cs"/>
              </a:endParaRPr>
            </a:p>
            <a:p>
              <a:pPr marL="253746" indent="-253746" defTabSz="676656">
                <a:spcBef>
                  <a:spcPts val="303"/>
                </a:spcBef>
                <a:buClr>
                  <a:srgbClr val="FFFFFF"/>
                </a:buClr>
                <a:buSzPts val="900"/>
                <a:buFont typeface="Trebuchet MS" panose="020B0703020202090204" pitchFamily="34" charset="0"/>
                <a:buChar char="•"/>
                <a:tabLst>
                  <a:tab pos="157417" algn="l"/>
                </a:tabLst>
              </a:pPr>
              <a:r>
                <a:rPr lang="en-US" sz="666" b="1" kern="1200" spc="-7">
                  <a:solidFill>
                    <a:srgbClr val="FFFFFF"/>
                  </a:solidFill>
                  <a:latin typeface="Trebuchet MS" panose="020B0703020202090204" pitchFamily="34" charset="0"/>
                  <a:ea typeface="+mn-ea"/>
                  <a:cs typeface="+mn-cs"/>
                </a:rPr>
                <a:t>If</a:t>
              </a:r>
              <a:r>
                <a:rPr lang="en-US" sz="666" b="1" kern="1200" spc="-41">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hypoxemic,</a:t>
              </a:r>
              <a:r>
                <a:rPr lang="en-US" sz="666" b="1" kern="1200" spc="-41">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administer</a:t>
              </a:r>
              <a:r>
                <a:rPr lang="en-US" sz="666" b="1" kern="1200" spc="-41">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oxygen</a:t>
              </a:r>
              <a:endParaRPr lang="en-US" sz="814" kern="1200">
                <a:solidFill>
                  <a:schemeClr val="tx1"/>
                </a:solidFill>
                <a:latin typeface="Georgia" panose="02040502050405020303" pitchFamily="18" charset="0"/>
                <a:ea typeface="+mn-ea"/>
                <a:cs typeface="+mn-cs"/>
              </a:endParaRPr>
            </a:p>
            <a:p>
              <a:pPr marL="253746" indent="-253746" defTabSz="676656">
                <a:spcBef>
                  <a:spcPts val="300"/>
                </a:spcBef>
                <a:buClr>
                  <a:srgbClr val="FFFFFF"/>
                </a:buClr>
                <a:buSzPts val="900"/>
                <a:buFont typeface="Trebuchet MS" panose="020B0703020202090204" pitchFamily="34" charset="0"/>
                <a:buChar char="•"/>
                <a:tabLst>
                  <a:tab pos="157417" algn="l"/>
                </a:tabLst>
              </a:pPr>
              <a:r>
                <a:rPr lang="en-US" sz="666" b="1" kern="1200">
                  <a:solidFill>
                    <a:srgbClr val="FFFFFF"/>
                  </a:solidFill>
                  <a:latin typeface="Trebuchet MS" panose="020B0703020202090204" pitchFamily="34" charset="0"/>
                  <a:ea typeface="+mn-ea"/>
                  <a:cs typeface="+mn-cs"/>
                </a:rPr>
                <a:t>Use</a:t>
              </a:r>
              <a:r>
                <a:rPr lang="en-US" sz="666" b="1" kern="1200" spc="-48">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cardiac</a:t>
              </a:r>
              <a:r>
                <a:rPr lang="en-US" sz="666" b="1" kern="1200" spc="-44">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monitor</a:t>
              </a:r>
              <a:r>
                <a:rPr lang="en-US" sz="666" b="1" kern="1200" spc="-44">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to</a:t>
              </a:r>
              <a:r>
                <a:rPr lang="en-US" sz="666" b="1" kern="1200" spc="-44">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identify</a:t>
              </a:r>
              <a:r>
                <a:rPr lang="en-US" sz="666" b="1" kern="1200" spc="-44">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rhythm</a:t>
              </a:r>
              <a:endParaRPr lang="en-US" sz="814" kern="1200">
                <a:solidFill>
                  <a:schemeClr val="tx1"/>
                </a:solidFill>
                <a:latin typeface="Georgia" panose="02040502050405020303" pitchFamily="18" charset="0"/>
                <a:ea typeface="+mn-ea"/>
                <a:cs typeface="+mn-cs"/>
              </a:endParaRPr>
            </a:p>
            <a:p>
              <a:pPr marL="253746" marR="662089" indent="-253746" defTabSz="676656">
                <a:lnSpc>
                  <a:spcPct val="95000"/>
                </a:lnSpc>
                <a:spcBef>
                  <a:spcPts val="326"/>
                </a:spcBef>
                <a:buClr>
                  <a:srgbClr val="FFFFFF"/>
                </a:buClr>
                <a:buSzPts val="900"/>
                <a:buFont typeface="Trebuchet MS" panose="020B0703020202090204" pitchFamily="34" charset="0"/>
                <a:buChar char="•"/>
                <a:tabLst>
                  <a:tab pos="157417" algn="l"/>
                </a:tabLst>
              </a:pPr>
              <a:r>
                <a:rPr lang="en-US" sz="666" b="1" kern="1200" spc="-15">
                  <a:solidFill>
                    <a:srgbClr val="FFFFFF"/>
                  </a:solidFill>
                  <a:latin typeface="Trebuchet MS" panose="020B0703020202090204" pitchFamily="34" charset="0"/>
                  <a:ea typeface="+mn-ea"/>
                  <a:cs typeface="+mn-cs"/>
                </a:rPr>
                <a:t>Monitor</a:t>
              </a:r>
              <a:r>
                <a:rPr lang="en-US" sz="666" b="1" kern="1200" spc="-52">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blood</a:t>
              </a:r>
              <a:r>
                <a:rPr lang="en-US" sz="666" b="1" kern="1200" spc="-48">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pressure</a:t>
              </a:r>
              <a:r>
                <a:rPr lang="en-US" sz="666" b="1" kern="1200" spc="-52">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and </a:t>
              </a:r>
              <a:r>
                <a:rPr lang="en-US" sz="666" b="1" kern="1200">
                  <a:solidFill>
                    <a:srgbClr val="FFFFFF"/>
                  </a:solidFill>
                  <a:latin typeface="Trebuchet MS" panose="020B0703020202090204" pitchFamily="34" charset="0"/>
                  <a:ea typeface="+mn-ea"/>
                  <a:cs typeface="+mn-cs"/>
                </a:rPr>
                <a:t>pulse oximetry</a:t>
              </a:r>
              <a:endParaRPr lang="en-US" sz="814" kern="1200">
                <a:solidFill>
                  <a:schemeClr val="tx1"/>
                </a:solidFill>
                <a:latin typeface="Georgia" panose="02040502050405020303" pitchFamily="18" charset="0"/>
                <a:ea typeface="+mn-ea"/>
                <a:cs typeface="+mn-cs"/>
              </a:endParaRPr>
            </a:p>
            <a:p>
              <a:pPr marL="253746" indent="-253746" defTabSz="676656">
                <a:spcBef>
                  <a:spcPts val="303"/>
                </a:spcBef>
                <a:buClr>
                  <a:srgbClr val="FFFFFF"/>
                </a:buClr>
                <a:buSzPts val="900"/>
                <a:buFont typeface="Trebuchet MS" panose="020B0703020202090204" pitchFamily="34" charset="0"/>
                <a:buChar char="•"/>
                <a:tabLst>
                  <a:tab pos="157417" algn="l"/>
                </a:tabLst>
              </a:pPr>
              <a:r>
                <a:rPr lang="en-US" sz="666" b="1" kern="1200" spc="-15">
                  <a:solidFill>
                    <a:srgbClr val="FFFFFF"/>
                  </a:solidFill>
                  <a:latin typeface="Trebuchet MS" panose="020B0703020202090204" pitchFamily="34" charset="0"/>
                  <a:ea typeface="+mn-ea"/>
                  <a:cs typeface="+mn-cs"/>
                </a:rPr>
                <a:t>IO/IV</a:t>
              </a:r>
              <a:r>
                <a:rPr lang="en-US" sz="666" b="1" kern="1200" spc="-41">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access</a:t>
              </a:r>
              <a:endParaRPr lang="en-US" sz="814" kern="1200">
                <a:solidFill>
                  <a:schemeClr val="tx1"/>
                </a:solidFill>
                <a:latin typeface="Georgia" panose="02040502050405020303" pitchFamily="18" charset="0"/>
                <a:ea typeface="+mn-ea"/>
                <a:cs typeface="+mn-cs"/>
              </a:endParaRPr>
            </a:p>
            <a:p>
              <a:pPr marL="253746" indent="-253746" defTabSz="676656">
                <a:spcBef>
                  <a:spcPts val="300"/>
                </a:spcBef>
                <a:buClr>
                  <a:srgbClr val="FFFFFF"/>
                </a:buClr>
                <a:buSzPts val="900"/>
                <a:buFont typeface="Trebuchet MS" panose="020B0703020202090204" pitchFamily="34" charset="0"/>
                <a:buChar char="•"/>
                <a:tabLst>
                  <a:tab pos="157417" algn="l"/>
                </a:tabLst>
              </a:pPr>
              <a:r>
                <a:rPr lang="en-US" sz="666" b="1" kern="1200">
                  <a:solidFill>
                    <a:srgbClr val="FFFFFF"/>
                  </a:solidFill>
                  <a:latin typeface="Trebuchet MS" panose="020B0703020202090204" pitchFamily="34" charset="0"/>
                  <a:ea typeface="+mn-ea"/>
                  <a:cs typeface="+mn-cs"/>
                </a:rPr>
                <a:t>Assess</a:t>
              </a:r>
              <a:r>
                <a:rPr lang="en-US" sz="666" b="1" kern="1200" spc="-37">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12-Lead</a:t>
              </a:r>
              <a:r>
                <a:rPr lang="en-US" sz="666" b="1" kern="1200" spc="-33">
                  <a:solidFill>
                    <a:srgbClr val="FFFFFF"/>
                  </a:solidFill>
                  <a:latin typeface="Trebuchet MS" panose="020B0703020202090204" pitchFamily="34" charset="0"/>
                  <a:ea typeface="+mn-ea"/>
                  <a:cs typeface="+mn-cs"/>
                </a:rPr>
                <a:t> </a:t>
              </a:r>
              <a:r>
                <a:rPr lang="en-US" sz="666" b="1" kern="1200" spc="-19">
                  <a:solidFill>
                    <a:srgbClr val="FFFFFF"/>
                  </a:solidFill>
                  <a:latin typeface="Trebuchet MS" panose="020B0703020202090204" pitchFamily="34" charset="0"/>
                  <a:ea typeface="+mn-ea"/>
                  <a:cs typeface="+mn-cs"/>
                </a:rPr>
                <a:t>ECG</a:t>
              </a:r>
              <a:endParaRPr lang="en-US" sz="1100">
                <a:effectLst/>
                <a:latin typeface="Georgia" panose="02040502050405020303" pitchFamily="18" charset="0"/>
                <a:ea typeface="Trebuchet MS" panose="020B0703020202090204" pitchFamily="34" charset="0"/>
                <a:cs typeface="Trebuchet MS" panose="020B0703020202090204" pitchFamily="34" charset="0"/>
              </a:endParaRPr>
            </a:p>
          </p:txBody>
        </p:sp>
        <p:sp>
          <p:nvSpPr>
            <p:cNvPr id="38" name="docshape400">
              <a:extLst>
                <a:ext uri="{FF2B5EF4-FFF2-40B4-BE49-F238E27FC236}">
                  <a16:creationId xmlns:a16="http://schemas.microsoft.com/office/drawing/2014/main" id="{849F36E2-1E80-F0BC-5389-645D5F73DD31}"/>
                </a:ext>
              </a:extLst>
            </p:cNvPr>
            <p:cNvSpPr txBox="1">
              <a:spLocks noRot="1" noChangeAspect="1" noEditPoints="1" noChangeArrowheads="1" noChangeShapeType="1" noTextEdit="1"/>
            </p:cNvSpPr>
            <p:nvPr/>
          </p:nvSpPr>
          <p:spPr bwMode="auto">
            <a:xfrm>
              <a:off x="-148" y="190"/>
              <a:ext cx="4183" cy="2995"/>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676656">
                <a:spcBef>
                  <a:spcPts val="11"/>
                </a:spcBef>
              </a:pPr>
              <a:r>
                <a:rPr lang="en-US" sz="851" i="1" kern="1200">
                  <a:solidFill>
                    <a:srgbClr val="000000"/>
                  </a:solidFill>
                  <a:latin typeface="Cambria" panose="02040503050406030204" pitchFamily="18" charset="0"/>
                  <a:ea typeface="+mn-ea"/>
                  <a:cs typeface="+mn-cs"/>
                </a:rPr>
                <a:t> </a:t>
              </a:r>
              <a:endParaRPr lang="en-US" sz="814" kern="1200">
                <a:solidFill>
                  <a:schemeClr val="tx1"/>
                </a:solidFill>
                <a:latin typeface="Georgia" panose="02040502050405020303" pitchFamily="18" charset="0"/>
                <a:ea typeface="+mn-ea"/>
                <a:cs typeface="+mn-cs"/>
              </a:endParaRPr>
            </a:p>
            <a:p>
              <a:pPr marL="92570" marR="357124" defTabSz="676656">
                <a:lnSpc>
                  <a:spcPct val="95000"/>
                </a:lnSpc>
              </a:pPr>
              <a:r>
                <a:rPr lang="en-US" sz="666" b="1" kern="1200">
                  <a:solidFill>
                    <a:srgbClr val="FFFFFF"/>
                  </a:solidFill>
                  <a:latin typeface="Trebuchet MS" panose="020B0703020202090204" pitchFamily="34" charset="0"/>
                  <a:ea typeface="+mn-ea"/>
                  <a:cs typeface="+mn-cs"/>
                </a:rPr>
                <a:t>DOSES AND DETAILS </a:t>
              </a:r>
              <a:r>
                <a:rPr lang="en-US" sz="666" b="1" kern="1200" spc="-7">
                  <a:solidFill>
                    <a:srgbClr val="FFFFFF"/>
                  </a:solidFill>
                  <a:latin typeface="Trebuchet MS" panose="020B0703020202090204" pitchFamily="34" charset="0"/>
                  <a:ea typeface="+mn-ea"/>
                  <a:cs typeface="+mn-cs"/>
                </a:rPr>
                <a:t>EPINEPHRINE</a:t>
              </a:r>
              <a:r>
                <a:rPr lang="en-US" sz="666" b="1" kern="1200" spc="-63">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IO/IV</a:t>
              </a:r>
              <a:r>
                <a:rPr lang="en-US" sz="666" b="1" kern="1200" spc="-59">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DOSE:</a:t>
              </a:r>
              <a:endParaRPr lang="en-US" sz="814" kern="1200">
                <a:solidFill>
                  <a:schemeClr val="tx1"/>
                </a:solidFill>
                <a:latin typeface="Georgia" panose="02040502050405020303" pitchFamily="18" charset="0"/>
                <a:ea typeface="+mn-ea"/>
                <a:cs typeface="+mn-cs"/>
              </a:endParaRPr>
            </a:p>
            <a:p>
              <a:pPr marL="156947" indent="-64846" defTabSz="676656">
                <a:lnSpc>
                  <a:spcPts val="759"/>
                </a:lnSpc>
                <a:spcBef>
                  <a:spcPts val="303"/>
                </a:spcBef>
                <a:tabLst>
                  <a:tab pos="157417" algn="l"/>
                </a:tabLst>
              </a:pPr>
              <a:r>
                <a:rPr lang="en-US" sz="666" b="1" kern="1200">
                  <a:solidFill>
                    <a:srgbClr val="FFFFFF"/>
                  </a:solidFill>
                  <a:latin typeface="Trebuchet MS" panose="020B0703020202090204" pitchFamily="34" charset="0"/>
                  <a:ea typeface="+mn-ea"/>
                  <a:cs typeface="+mn-cs"/>
                </a:rPr>
                <a:t>0.01</a:t>
              </a:r>
              <a:r>
                <a:rPr lang="en-US" sz="666" b="1" kern="1200" spc="-41">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mg/kg,</a:t>
              </a:r>
              <a:r>
                <a:rPr lang="en-US" sz="666" b="1" kern="1200" spc="-41">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Repeat</a:t>
              </a:r>
              <a:r>
                <a:rPr lang="en-US" sz="666" b="1" kern="1200" spc="-37">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every</a:t>
              </a:r>
              <a:r>
                <a:rPr lang="en-US" sz="666" b="1" kern="1200" spc="-41">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3-5</a:t>
              </a:r>
              <a:r>
                <a:rPr lang="en-US" sz="666" b="1" kern="1200" spc="-41">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minutes</a:t>
              </a:r>
              <a:endParaRPr lang="en-US" sz="814" kern="1200">
                <a:solidFill>
                  <a:schemeClr val="tx1"/>
                </a:solidFill>
                <a:latin typeface="Georgia" panose="02040502050405020303" pitchFamily="18" charset="0"/>
                <a:ea typeface="+mn-ea"/>
                <a:cs typeface="+mn-cs"/>
              </a:endParaRPr>
            </a:p>
            <a:p>
              <a:pPr marL="156947" marR="187020" indent="-64376" defTabSz="676656">
                <a:lnSpc>
                  <a:spcPct val="95000"/>
                </a:lnSpc>
                <a:spcBef>
                  <a:spcPts val="7"/>
                </a:spcBef>
                <a:tabLst>
                  <a:tab pos="157417" algn="l"/>
                </a:tabLst>
              </a:pPr>
              <a:r>
                <a:rPr lang="en-US" sz="666" b="1" kern="1200">
                  <a:solidFill>
                    <a:srgbClr val="FFFFFF"/>
                  </a:solidFill>
                  <a:latin typeface="Trebuchet MS" panose="020B0703020202090204" pitchFamily="34" charset="0"/>
                  <a:ea typeface="+mn-ea"/>
                  <a:cs typeface="+mn-cs"/>
                </a:rPr>
                <a:t>If IO/IV access is unavailable but endotracheal</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(ET)</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tube</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is</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in</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place,</a:t>
              </a:r>
              <a:r>
                <a:rPr lang="en-US" sz="666" b="1" kern="1200" spc="-52">
                  <a:solidFill>
                    <a:srgbClr val="FFFFFF"/>
                  </a:solidFill>
                  <a:latin typeface="Trebuchet MS" panose="020B0703020202090204" pitchFamily="34" charset="0"/>
                  <a:ea typeface="+mn-ea"/>
                  <a:cs typeface="+mn-cs"/>
                </a:rPr>
                <a:t> </a:t>
              </a:r>
              <a:r>
                <a:rPr lang="en-US" sz="666" b="1" kern="1200">
                  <a:solidFill>
                    <a:srgbClr val="FFFFFF"/>
                  </a:solidFill>
                  <a:latin typeface="Trebuchet MS" panose="020B0703020202090204" pitchFamily="34" charset="0"/>
                  <a:ea typeface="+mn-ea"/>
                  <a:cs typeface="+mn-cs"/>
                </a:rPr>
                <a:t>may give ET dose of 0.1mg/kg</a:t>
              </a:r>
              <a:endParaRPr lang="en-US" sz="814" kern="1200">
                <a:solidFill>
                  <a:schemeClr val="tx1"/>
                </a:solidFill>
                <a:latin typeface="Georgia" panose="02040502050405020303" pitchFamily="18" charset="0"/>
                <a:ea typeface="+mn-ea"/>
                <a:cs typeface="+mn-cs"/>
              </a:endParaRPr>
            </a:p>
            <a:p>
              <a:pPr marL="92570" defTabSz="676656">
                <a:spcBef>
                  <a:spcPts val="303"/>
                </a:spcBef>
              </a:pPr>
              <a:r>
                <a:rPr lang="en-US" sz="666" b="1" kern="1200" spc="-7">
                  <a:solidFill>
                    <a:srgbClr val="FFFFFF"/>
                  </a:solidFill>
                  <a:latin typeface="Trebuchet MS" panose="020B0703020202090204" pitchFamily="34" charset="0"/>
                  <a:ea typeface="+mn-ea"/>
                  <a:cs typeface="+mn-cs"/>
                </a:rPr>
                <a:t>ATROPINE</a:t>
              </a:r>
              <a:r>
                <a:rPr lang="en-US" sz="666" b="1" kern="1200" spc="-44">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IO/IV</a:t>
              </a:r>
              <a:r>
                <a:rPr lang="en-US" sz="666" b="1" kern="1200" spc="-44">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DOSE:</a:t>
              </a:r>
              <a:endParaRPr lang="en-US" sz="814" kern="1200">
                <a:solidFill>
                  <a:schemeClr val="tx1"/>
                </a:solidFill>
                <a:latin typeface="Georgia" panose="02040502050405020303" pitchFamily="18" charset="0"/>
                <a:ea typeface="+mn-ea"/>
                <a:cs typeface="+mn-cs"/>
              </a:endParaRPr>
            </a:p>
            <a:p>
              <a:pPr marL="156947" indent="-64846" defTabSz="676656">
                <a:spcBef>
                  <a:spcPts val="300"/>
                </a:spcBef>
                <a:tabLst>
                  <a:tab pos="157417" algn="l"/>
                </a:tabLst>
              </a:pPr>
              <a:r>
                <a:rPr lang="en-US" sz="666" b="1" kern="1200" spc="-15">
                  <a:solidFill>
                    <a:srgbClr val="FFFFFF"/>
                  </a:solidFill>
                  <a:latin typeface="Trebuchet MS" panose="020B0703020202090204" pitchFamily="34" charset="0"/>
                  <a:ea typeface="+mn-ea"/>
                  <a:cs typeface="+mn-cs"/>
                </a:rPr>
                <a:t>0.02</a:t>
              </a:r>
              <a:r>
                <a:rPr lang="en-US" sz="666" b="1" kern="1200" spc="-33">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mg/kg,</a:t>
              </a:r>
              <a:r>
                <a:rPr lang="en-US" sz="666" b="1" kern="1200" spc="-30">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may</a:t>
              </a:r>
              <a:r>
                <a:rPr lang="en-US" sz="666" b="1" kern="1200" spc="-30">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repeat</a:t>
              </a:r>
              <a:r>
                <a:rPr lang="en-US" sz="666" b="1" kern="1200" spc="-30">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once</a:t>
              </a:r>
              <a:endParaRPr lang="en-US" sz="814" kern="1200">
                <a:solidFill>
                  <a:schemeClr val="tx1"/>
                </a:solidFill>
                <a:latin typeface="Georgia" panose="02040502050405020303" pitchFamily="18" charset="0"/>
                <a:ea typeface="+mn-ea"/>
                <a:cs typeface="+mn-cs"/>
              </a:endParaRPr>
            </a:p>
            <a:p>
              <a:pPr marL="156947" indent="-64846" defTabSz="676656">
                <a:spcBef>
                  <a:spcPts val="300"/>
                </a:spcBef>
                <a:tabLst>
                  <a:tab pos="157417" algn="l"/>
                </a:tabLst>
              </a:pPr>
              <a:r>
                <a:rPr lang="en-US" sz="666" b="1" kern="1200" spc="-7">
                  <a:solidFill>
                    <a:srgbClr val="FFFFFF"/>
                  </a:solidFill>
                  <a:latin typeface="Trebuchet MS" panose="020B0703020202090204" pitchFamily="34" charset="0"/>
                  <a:ea typeface="+mn-ea"/>
                  <a:cs typeface="+mn-cs"/>
                </a:rPr>
                <a:t>Minimum</a:t>
              </a:r>
              <a:r>
                <a:rPr lang="en-US" sz="666" b="1" kern="1200" spc="-37">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dose</a:t>
              </a:r>
              <a:r>
                <a:rPr lang="en-US" sz="666" b="1" kern="1200" spc="-33">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of</a:t>
              </a:r>
              <a:r>
                <a:rPr lang="en-US" sz="666" b="1" kern="1200" spc="-33">
                  <a:solidFill>
                    <a:srgbClr val="FFFFFF"/>
                  </a:solidFill>
                  <a:latin typeface="Trebuchet MS" panose="020B0703020202090204" pitchFamily="34" charset="0"/>
                  <a:ea typeface="+mn-ea"/>
                  <a:cs typeface="+mn-cs"/>
                </a:rPr>
                <a:t> </a:t>
              </a:r>
              <a:r>
                <a:rPr lang="en-US" sz="666" b="1" kern="1200" spc="-7">
                  <a:solidFill>
                    <a:srgbClr val="FFFFFF"/>
                  </a:solidFill>
                  <a:latin typeface="Trebuchet MS" panose="020B0703020202090204" pitchFamily="34" charset="0"/>
                  <a:ea typeface="+mn-ea"/>
                  <a:cs typeface="+mn-cs"/>
                </a:rPr>
                <a:t>0.1</a:t>
              </a:r>
              <a:r>
                <a:rPr lang="en-US" sz="666" b="1" kern="1200" spc="-37">
                  <a:solidFill>
                    <a:srgbClr val="FFFFFF"/>
                  </a:solidFill>
                  <a:latin typeface="Trebuchet MS" panose="020B0703020202090204" pitchFamily="34" charset="0"/>
                  <a:ea typeface="+mn-ea"/>
                  <a:cs typeface="+mn-cs"/>
                </a:rPr>
                <a:t> </a:t>
              </a:r>
              <a:r>
                <a:rPr lang="en-US" sz="666" b="1" kern="1200" spc="-19">
                  <a:solidFill>
                    <a:srgbClr val="FFFFFF"/>
                  </a:solidFill>
                  <a:latin typeface="Trebuchet MS" panose="020B0703020202090204" pitchFamily="34" charset="0"/>
                  <a:ea typeface="+mn-ea"/>
                  <a:cs typeface="+mn-cs"/>
                </a:rPr>
                <a:t>mg</a:t>
              </a:r>
              <a:endParaRPr lang="en-US" sz="814" kern="1200">
                <a:solidFill>
                  <a:schemeClr val="tx1"/>
                </a:solidFill>
                <a:latin typeface="Georgia" panose="02040502050405020303" pitchFamily="18" charset="0"/>
                <a:ea typeface="+mn-ea"/>
                <a:cs typeface="+mn-cs"/>
              </a:endParaRPr>
            </a:p>
            <a:p>
              <a:pPr marL="156947" indent="-64846" defTabSz="676656">
                <a:spcBef>
                  <a:spcPts val="300"/>
                </a:spcBef>
                <a:tabLst>
                  <a:tab pos="157417" algn="l"/>
                </a:tabLst>
              </a:pPr>
              <a:r>
                <a:rPr lang="en-US" sz="666" b="1" kern="1200" spc="-15">
                  <a:solidFill>
                    <a:srgbClr val="FFFFFF"/>
                  </a:solidFill>
                  <a:latin typeface="Trebuchet MS" panose="020B0703020202090204" pitchFamily="34" charset="0"/>
                  <a:ea typeface="+mn-ea"/>
                  <a:cs typeface="+mn-cs"/>
                </a:rPr>
                <a:t>Maximum</a:t>
              </a:r>
              <a:r>
                <a:rPr lang="en-US" sz="666" b="1" kern="1200" spc="-33">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single</a:t>
              </a:r>
              <a:r>
                <a:rPr lang="en-US" sz="666" b="1" kern="1200" spc="-30">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dose</a:t>
              </a:r>
              <a:r>
                <a:rPr lang="en-US" sz="666" b="1" kern="1200" spc="-30">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of</a:t>
              </a:r>
              <a:r>
                <a:rPr lang="en-US" sz="666" b="1" kern="1200" spc="-33">
                  <a:solidFill>
                    <a:srgbClr val="FFFFFF"/>
                  </a:solidFill>
                  <a:latin typeface="Trebuchet MS" panose="020B0703020202090204" pitchFamily="34" charset="0"/>
                  <a:ea typeface="+mn-ea"/>
                  <a:cs typeface="+mn-cs"/>
                </a:rPr>
                <a:t> </a:t>
              </a:r>
              <a:r>
                <a:rPr lang="en-US" sz="666" b="1" kern="1200" spc="-15">
                  <a:solidFill>
                    <a:srgbClr val="FFFFFF"/>
                  </a:solidFill>
                  <a:latin typeface="Trebuchet MS" panose="020B0703020202090204" pitchFamily="34" charset="0"/>
                  <a:ea typeface="+mn-ea"/>
                  <a:cs typeface="+mn-cs"/>
                </a:rPr>
                <a:t>0.5</a:t>
              </a:r>
              <a:r>
                <a:rPr lang="en-US" sz="666" b="1" kern="1200" spc="-30">
                  <a:solidFill>
                    <a:srgbClr val="FFFFFF"/>
                  </a:solidFill>
                  <a:latin typeface="Trebuchet MS" panose="020B0703020202090204" pitchFamily="34" charset="0"/>
                  <a:ea typeface="+mn-ea"/>
                  <a:cs typeface="+mn-cs"/>
                </a:rPr>
                <a:t> </a:t>
              </a:r>
              <a:r>
                <a:rPr lang="en-US" sz="666" b="1" kern="1200" spc="-19">
                  <a:solidFill>
                    <a:srgbClr val="FFFFFF"/>
                  </a:solidFill>
                  <a:latin typeface="Trebuchet MS" panose="020B0703020202090204" pitchFamily="34" charset="0"/>
                  <a:ea typeface="+mn-ea"/>
                  <a:cs typeface="+mn-cs"/>
                </a:rPr>
                <a:t>mg</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grpSp>
    </p:spTree>
    <p:extLst>
      <p:ext uri="{BB962C8B-B14F-4D97-AF65-F5344CB8AC3E}">
        <p14:creationId xmlns:p14="http://schemas.microsoft.com/office/powerpoint/2010/main" val="297739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BLS INFANT CPR: 0-12 MONTHS</a:t>
            </a:r>
          </a:p>
        </p:txBody>
      </p:sp>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3"/>
          <a:srcRect l="21413" r="24563"/>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4198966" y="2147357"/>
            <a:ext cx="3810000" cy="4101042"/>
          </a:xfrm>
        </p:spPr>
        <p:txBody>
          <a:bodyPr>
            <a:normAutofit/>
          </a:bodyPr>
          <a:lstStyle/>
          <a:p>
            <a:pPr marL="0" indent="0">
              <a:buNone/>
            </a:pPr>
            <a:br>
              <a:rPr lang="en-US" sz="1400" dirty="0">
                <a:effectLst/>
                <a:latin typeface="Times" pitchFamily="2" charset="0"/>
              </a:rPr>
            </a:br>
            <a:endParaRPr lang="en-US" sz="1400" dirty="0">
              <a:effectLst/>
              <a:latin typeface="Times" pitchFamily="2" charset="0"/>
            </a:endParaRPr>
          </a:p>
          <a:p>
            <a:pPr marL="0" indent="0">
              <a:buNone/>
            </a:pPr>
            <a:endParaRPr lang="en-US" sz="2000" dirty="0">
              <a:solidFill>
                <a:schemeClr val="tx1">
                  <a:lumMod val="85000"/>
                  <a:lumOff val="15000"/>
                </a:schemeClr>
              </a:solidFill>
            </a:endParaRPr>
          </a:p>
        </p:txBody>
      </p:sp>
      <p:pic>
        <p:nvPicPr>
          <p:cNvPr id="5" name="Picture 4">
            <a:extLst>
              <a:ext uri="{FF2B5EF4-FFF2-40B4-BE49-F238E27FC236}">
                <a16:creationId xmlns:a16="http://schemas.microsoft.com/office/drawing/2014/main" id="{47B06054-1610-D222-C8E0-95468F580DB0}"/>
              </a:ext>
            </a:extLst>
          </p:cNvPr>
          <p:cNvPicPr>
            <a:picLocks noChangeAspect="1"/>
          </p:cNvPicPr>
          <p:nvPr/>
        </p:nvPicPr>
        <p:blipFill rotWithShape="1">
          <a:blip r:embed="rId4"/>
          <a:srcRect l="16318" r="3075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pic>
        <p:nvPicPr>
          <p:cNvPr id="6" name="Online Media 5">
            <a:hlinkClick r:id="" action="ppaction://media"/>
            <a:extLst>
              <a:ext uri="{FF2B5EF4-FFF2-40B4-BE49-F238E27FC236}">
                <a16:creationId xmlns:a16="http://schemas.microsoft.com/office/drawing/2014/main" id="{2C9A3E78-9E4F-77A3-5661-F84DF53ADF57}"/>
              </a:ext>
            </a:extLst>
          </p:cNvPr>
          <p:cNvPicPr>
            <a:picLocks noRot="1" noChangeAspect="1"/>
          </p:cNvPicPr>
          <p:nvPr>
            <a:videoFile r:link="rId1"/>
          </p:nvPr>
        </p:nvPicPr>
        <p:blipFill>
          <a:blip r:embed="rId5"/>
          <a:stretch>
            <a:fillRect/>
          </a:stretch>
        </p:blipFill>
        <p:spPr>
          <a:xfrm>
            <a:off x="2307387" y="2147357"/>
            <a:ext cx="7577227" cy="4281134"/>
          </a:xfrm>
          <a:prstGeom prst="rect">
            <a:avLst/>
          </a:prstGeom>
        </p:spPr>
      </p:pic>
    </p:spTree>
    <p:extLst>
      <p:ext uri="{BB962C8B-B14F-4D97-AF65-F5344CB8AC3E}">
        <p14:creationId xmlns:p14="http://schemas.microsoft.com/office/powerpoint/2010/main" val="23835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3BD90E-B0EA-354A-9D25-DBBC4BF985EC}"/>
              </a:ext>
            </a:extLst>
          </p:cNvPr>
          <p:cNvSpPr txBox="1"/>
          <p:nvPr/>
        </p:nvSpPr>
        <p:spPr>
          <a:xfrm>
            <a:off x="136635" y="0"/>
            <a:ext cx="12750078" cy="6124754"/>
          </a:xfrm>
          <a:prstGeom prst="rect">
            <a:avLst/>
          </a:prstGeom>
          <a:noFill/>
        </p:spPr>
        <p:txBody>
          <a:bodyPr wrap="square">
            <a:spAutoFit/>
          </a:bodyPr>
          <a:lstStyle/>
          <a:p>
            <a:r>
              <a:rPr lang="en-US" sz="1400" dirty="0">
                <a:effectLst/>
                <a:latin typeface="Times" pitchFamily="2" charset="0"/>
              </a:rPr>
              <a:t>REVIEW QUESTIONS</a:t>
            </a:r>
            <a:br>
              <a:rPr lang="en-US" sz="1400" dirty="0">
                <a:effectLst/>
                <a:latin typeface="Times" pitchFamily="2" charset="0"/>
              </a:rPr>
            </a:br>
            <a:endParaRPr lang="en-US" sz="1400" dirty="0">
              <a:effectLst/>
              <a:latin typeface="Times" pitchFamily="2" charset="0"/>
            </a:endParaRPr>
          </a:p>
          <a:p>
            <a:r>
              <a:rPr lang="en-US" sz="1400" dirty="0">
                <a:effectLst/>
                <a:latin typeface="Times" pitchFamily="2" charset="0"/>
              </a:rPr>
              <a:t>You are treating a child with a toxin ingestion, resulting in bradycardia. Atropine is advised by poison control. Why is the minimum dose 0.1 mg IV? </a:t>
            </a:r>
          </a:p>
          <a:p>
            <a:r>
              <a:rPr lang="en-US" sz="1400" dirty="0">
                <a:effectLst/>
                <a:latin typeface="Times" pitchFamily="2" charset="0"/>
              </a:rPr>
              <a:t>a. Rebound tachycardia </a:t>
            </a:r>
          </a:p>
          <a:p>
            <a:r>
              <a:rPr lang="en-US" sz="1400" dirty="0">
                <a:effectLst/>
                <a:latin typeface="Times" pitchFamily="2" charset="0"/>
              </a:rPr>
              <a:t>b. May worsen bradycardia </a:t>
            </a:r>
          </a:p>
          <a:p>
            <a:r>
              <a:rPr lang="en-US" sz="1400" dirty="0">
                <a:effectLst/>
                <a:latin typeface="Times" pitchFamily="2" charset="0"/>
              </a:rPr>
              <a:t>c. Apnea </a:t>
            </a:r>
          </a:p>
          <a:p>
            <a:r>
              <a:rPr lang="en-US" sz="1400" dirty="0">
                <a:effectLst/>
                <a:latin typeface="Times" pitchFamily="2" charset="0"/>
              </a:rPr>
              <a:t>d. Cardiac arrest </a:t>
            </a:r>
          </a:p>
          <a:p>
            <a:br>
              <a:rPr lang="en-US" sz="1400" dirty="0">
                <a:effectLst/>
                <a:latin typeface="Times" pitchFamily="2" charset="0"/>
              </a:rPr>
            </a:br>
            <a:endParaRPr lang="en-US" sz="1400" dirty="0">
              <a:effectLst/>
              <a:latin typeface="Times" pitchFamily="2" charset="0"/>
            </a:endParaRPr>
          </a:p>
          <a:p>
            <a:r>
              <a:rPr lang="en-US" sz="1400" dirty="0">
                <a:effectLst/>
                <a:latin typeface="Times" pitchFamily="2" charset="0"/>
              </a:rPr>
              <a:t>What is the drug of choice in managing symptomatic bradycardia? </a:t>
            </a:r>
          </a:p>
          <a:p>
            <a:r>
              <a:rPr lang="en-US" sz="1400" dirty="0">
                <a:effectLst/>
                <a:latin typeface="Times" pitchFamily="2" charset="0"/>
              </a:rPr>
              <a:t>a. Adenosine </a:t>
            </a:r>
          </a:p>
          <a:p>
            <a:r>
              <a:rPr lang="en-US" sz="1400" dirty="0">
                <a:effectLst/>
                <a:latin typeface="Times" pitchFamily="2" charset="0"/>
              </a:rPr>
              <a:t>b. Epinephrine </a:t>
            </a:r>
          </a:p>
          <a:p>
            <a:r>
              <a:rPr lang="en-US" sz="1400" dirty="0">
                <a:effectLst/>
                <a:latin typeface="Times" pitchFamily="2" charset="0"/>
              </a:rPr>
              <a:t>c. Lidocaine </a:t>
            </a:r>
          </a:p>
          <a:p>
            <a:r>
              <a:rPr lang="en-US" sz="1400" dirty="0">
                <a:effectLst/>
                <a:latin typeface="Times" pitchFamily="2" charset="0"/>
              </a:rPr>
              <a:t>d. Dopamine </a:t>
            </a:r>
          </a:p>
          <a:p>
            <a:br>
              <a:rPr lang="en-US" sz="1400" dirty="0">
                <a:effectLst/>
                <a:latin typeface="Times" pitchFamily="2" charset="0"/>
              </a:rPr>
            </a:br>
            <a:endParaRPr lang="en-US" sz="1400" dirty="0">
              <a:effectLst/>
              <a:latin typeface="Times" pitchFamily="2" charset="0"/>
            </a:endParaRPr>
          </a:p>
          <a:p>
            <a:r>
              <a:rPr lang="en-US" sz="1400" dirty="0">
                <a:effectLst/>
                <a:latin typeface="Times" pitchFamily="2" charset="0"/>
              </a:rPr>
              <a:t>Your team is treating a child with symptomatic bradycardia. His heart rate is 22 bpm, and you are having difficulty obtaining blood pressure. </a:t>
            </a:r>
          </a:p>
          <a:p>
            <a:r>
              <a:rPr lang="en-US" sz="1400" dirty="0">
                <a:effectLst/>
                <a:latin typeface="Times" pitchFamily="2" charset="0"/>
              </a:rPr>
              <a:t>Epinephrine and atropine have had no effect. What would be the next most appropriate action? </a:t>
            </a:r>
          </a:p>
          <a:p>
            <a:r>
              <a:rPr lang="en-US" sz="1400" dirty="0">
                <a:effectLst/>
                <a:latin typeface="Times" pitchFamily="2" charset="0"/>
              </a:rPr>
              <a:t>a. Faster CPR </a:t>
            </a:r>
          </a:p>
          <a:p>
            <a:r>
              <a:rPr lang="en-US" sz="1400" dirty="0">
                <a:effectLst/>
                <a:latin typeface="Times" pitchFamily="2" charset="0"/>
              </a:rPr>
              <a:t>b. Transthoracic pacing </a:t>
            </a:r>
          </a:p>
          <a:p>
            <a:r>
              <a:rPr lang="en-US" sz="1400" dirty="0">
                <a:effectLst/>
                <a:latin typeface="Times" pitchFamily="2" charset="0"/>
              </a:rPr>
              <a:t>c. High dose epinephrine </a:t>
            </a:r>
          </a:p>
          <a:p>
            <a:r>
              <a:rPr lang="en-US" sz="1400" dirty="0">
                <a:effectLst/>
                <a:latin typeface="Times" pitchFamily="2" charset="0"/>
              </a:rPr>
              <a:t>d. Terminate resuscitation </a:t>
            </a:r>
          </a:p>
          <a:p>
            <a:br>
              <a:rPr lang="en-US" sz="1400" dirty="0">
                <a:effectLst/>
                <a:latin typeface="Times" pitchFamily="2" charset="0"/>
              </a:rPr>
            </a:br>
            <a:endParaRPr lang="en-US" sz="1400" dirty="0">
              <a:effectLst/>
              <a:latin typeface="Times" pitchFamily="2" charset="0"/>
            </a:endParaRPr>
          </a:p>
          <a:p>
            <a:r>
              <a:rPr lang="en-US" sz="1400" b="1" dirty="0">
                <a:effectLst/>
                <a:latin typeface="Helvetica" pitchFamily="2" charset="0"/>
              </a:rPr>
              <a:t>ANSWERS </a:t>
            </a:r>
            <a:endParaRPr lang="en-US" sz="1400" dirty="0">
              <a:effectLst/>
              <a:latin typeface="Helvetica" pitchFamily="2" charset="0"/>
            </a:endParaRPr>
          </a:p>
          <a:p>
            <a:r>
              <a:rPr lang="en-US" sz="1400" dirty="0">
                <a:effectLst/>
                <a:latin typeface="Times" pitchFamily="2" charset="0"/>
              </a:rPr>
              <a:t>B A dose less than 0.1 mg may worsen the bradycardia. The maximum dose for a child is 0.5 mg. </a:t>
            </a:r>
          </a:p>
          <a:p>
            <a:r>
              <a:rPr lang="en-US" sz="1400" dirty="0">
                <a:effectLst/>
                <a:latin typeface="Times" pitchFamily="2" charset="0"/>
              </a:rPr>
              <a:t>B Epinephrine is a potent vasopressor and will also increase heart rate. The dose for bradycardia is 0.01 mg/kg IV or IO. </a:t>
            </a:r>
          </a:p>
          <a:p>
            <a:r>
              <a:rPr lang="en-US" sz="1400" dirty="0">
                <a:effectLst/>
                <a:latin typeface="Times" pitchFamily="2" charset="0"/>
              </a:rPr>
              <a:t>B Transthoracic pacing </a:t>
            </a:r>
          </a:p>
        </p:txBody>
      </p:sp>
    </p:spTree>
    <p:extLst>
      <p:ext uri="{BB962C8B-B14F-4D97-AF65-F5344CB8AC3E}">
        <p14:creationId xmlns:p14="http://schemas.microsoft.com/office/powerpoint/2010/main" val="37356574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B099C-BF70-7DD5-DE0D-0BE5346788B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TACHYCARDIA</a:t>
            </a:r>
          </a:p>
        </p:txBody>
      </p:sp>
      <p:sp>
        <p:nvSpPr>
          <p:cNvPr id="3" name="Content Placeholder 2">
            <a:extLst>
              <a:ext uri="{FF2B5EF4-FFF2-40B4-BE49-F238E27FC236}">
                <a16:creationId xmlns:a16="http://schemas.microsoft.com/office/drawing/2014/main" id="{197AAA55-CA3C-58EA-83D1-2D01A69DF082}"/>
              </a:ext>
            </a:extLst>
          </p:cNvPr>
          <p:cNvSpPr>
            <a:spLocks noGrp="1"/>
          </p:cNvSpPr>
          <p:nvPr>
            <p:ph idx="1"/>
          </p:nvPr>
        </p:nvSpPr>
        <p:spPr>
          <a:xfrm>
            <a:off x="4810259" y="649480"/>
            <a:ext cx="6555347" cy="5546047"/>
          </a:xfrm>
        </p:spPr>
        <p:txBody>
          <a:bodyPr anchor="ctr">
            <a:normAutofit/>
          </a:bodyPr>
          <a:lstStyle/>
          <a:p>
            <a:pPr marL="0" indent="0">
              <a:buNone/>
            </a:pPr>
            <a:r>
              <a:rPr lang="en-US" sz="2400" dirty="0"/>
              <a:t>“</a:t>
            </a:r>
            <a:r>
              <a:rPr lang="en-US" sz="2400" dirty="0">
                <a:effectLst/>
                <a:latin typeface="Times" pitchFamily="2" charset="0"/>
              </a:rPr>
              <a:t>Tachycardia is defined as a heart rate greater than what is considered normal for a child’s age.”</a:t>
            </a:r>
          </a:p>
          <a:p>
            <a:r>
              <a:rPr lang="en-US" sz="2400" dirty="0">
                <a:latin typeface="Times" pitchFamily="2" charset="0"/>
              </a:rPr>
              <a:t>End goal is (and always regardless of issue) adequate perfusion</a:t>
            </a:r>
          </a:p>
          <a:p>
            <a:r>
              <a:rPr lang="en-US" sz="2400" dirty="0">
                <a:latin typeface="Times" pitchFamily="2" charset="0"/>
              </a:rPr>
              <a:t>Tachycardia prevents</a:t>
            </a:r>
          </a:p>
          <a:p>
            <a:pPr lvl="1"/>
            <a:r>
              <a:rPr lang="en-US" dirty="0">
                <a:latin typeface="Times" pitchFamily="2" charset="0"/>
              </a:rPr>
              <a:t>Adequate filling of the ventricles due to shortened relaxation (filling time).</a:t>
            </a:r>
          </a:p>
          <a:p>
            <a:pPr lvl="1"/>
            <a:r>
              <a:rPr lang="en-US" dirty="0">
                <a:latin typeface="Times" pitchFamily="2" charset="0"/>
              </a:rPr>
              <a:t>Diminished blood flow to the coronary arteries and less oxygen for the heart muscle.</a:t>
            </a:r>
            <a:endParaRPr lang="en-US" dirty="0"/>
          </a:p>
        </p:txBody>
      </p:sp>
    </p:spTree>
    <p:extLst>
      <p:ext uri="{BB962C8B-B14F-4D97-AF65-F5344CB8AC3E}">
        <p14:creationId xmlns:p14="http://schemas.microsoft.com/office/powerpoint/2010/main" val="46914304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B099C-BF70-7DD5-DE0D-0BE5346788BF}"/>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TACHYCARDIA</a:t>
            </a:r>
          </a:p>
        </p:txBody>
      </p:sp>
      <p:graphicFrame>
        <p:nvGraphicFramePr>
          <p:cNvPr id="5" name="Content Placeholder 2">
            <a:extLst>
              <a:ext uri="{FF2B5EF4-FFF2-40B4-BE49-F238E27FC236}">
                <a16:creationId xmlns:a16="http://schemas.microsoft.com/office/drawing/2014/main" id="{3C8BC32B-E0A8-7BDC-3B72-668B041C0413}"/>
              </a:ext>
            </a:extLst>
          </p:cNvPr>
          <p:cNvGraphicFramePr>
            <a:graphicFrameLocks noGrp="1"/>
          </p:cNvGraphicFramePr>
          <p:nvPr>
            <p:ph idx="1"/>
            <p:extLst>
              <p:ext uri="{D42A27DB-BD31-4B8C-83A1-F6EECF244321}">
                <p14:modId xmlns:p14="http://schemas.microsoft.com/office/powerpoint/2010/main" val="9631095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8800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B099C-BF70-7DD5-DE0D-0BE5346788B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TACHYCARDIA</a:t>
            </a:r>
          </a:p>
        </p:txBody>
      </p:sp>
      <p:sp>
        <p:nvSpPr>
          <p:cNvPr id="29" name="Content Placeholder 2">
            <a:extLst>
              <a:ext uri="{FF2B5EF4-FFF2-40B4-BE49-F238E27FC236}">
                <a16:creationId xmlns:a16="http://schemas.microsoft.com/office/drawing/2014/main" id="{197AAA55-CA3C-58EA-83D1-2D01A69DF082}"/>
              </a:ext>
            </a:extLst>
          </p:cNvPr>
          <p:cNvSpPr>
            <a:spLocks noGrp="1"/>
          </p:cNvSpPr>
          <p:nvPr>
            <p:ph idx="1"/>
          </p:nvPr>
        </p:nvSpPr>
        <p:spPr>
          <a:xfrm>
            <a:off x="4810259" y="649480"/>
            <a:ext cx="6555347" cy="5546047"/>
          </a:xfrm>
        </p:spPr>
        <p:txBody>
          <a:bodyPr anchor="ctr">
            <a:normAutofit lnSpcReduction="10000"/>
          </a:bodyPr>
          <a:lstStyle/>
          <a:p>
            <a:pPr marL="0" indent="0">
              <a:buNone/>
            </a:pPr>
            <a:r>
              <a:rPr lang="en-US" sz="2000" i="1" dirty="0">
                <a:effectLst/>
                <a:latin typeface="Times" pitchFamily="2" charset="0"/>
              </a:rPr>
              <a:t>Sinus tachycardia </a:t>
            </a:r>
          </a:p>
          <a:p>
            <a:pPr marL="0" indent="0">
              <a:buNone/>
            </a:pPr>
            <a:r>
              <a:rPr lang="en-US" sz="2000" dirty="0">
                <a:effectLst/>
                <a:latin typeface="Times" pitchFamily="2" charset="0"/>
              </a:rPr>
              <a:t>• Normal rhythm with fast rate </a:t>
            </a:r>
          </a:p>
          <a:p>
            <a:r>
              <a:rPr lang="en-US" sz="2000" dirty="0">
                <a:effectLst/>
                <a:latin typeface="Times" pitchFamily="2" charset="0"/>
              </a:rPr>
              <a:t>Likely non-dangerous </a:t>
            </a:r>
          </a:p>
          <a:p>
            <a:r>
              <a:rPr lang="en-US" sz="2000" dirty="0">
                <a:effectLst/>
                <a:latin typeface="Times" pitchFamily="2" charset="0"/>
              </a:rPr>
              <a:t>Commonly occurring during stress or fever </a:t>
            </a:r>
          </a:p>
          <a:p>
            <a:pPr marL="0" indent="0">
              <a:buNone/>
            </a:pPr>
            <a:r>
              <a:rPr lang="en-US" sz="2000" i="1" dirty="0">
                <a:effectLst/>
                <a:latin typeface="Times" pitchFamily="2" charset="0"/>
              </a:rPr>
              <a:t>Supraventricular tachycardia </a:t>
            </a:r>
          </a:p>
          <a:p>
            <a:r>
              <a:rPr lang="en-US" sz="2000" dirty="0">
                <a:effectLst/>
                <a:latin typeface="Times" pitchFamily="2" charset="0"/>
              </a:rPr>
              <a:t>Rhythm starts above the ventricles </a:t>
            </a:r>
          </a:p>
          <a:p>
            <a:pPr marL="0" indent="0">
              <a:buNone/>
            </a:pPr>
            <a:r>
              <a:rPr lang="en-US" sz="2000" i="1" dirty="0">
                <a:effectLst/>
                <a:latin typeface="Times" pitchFamily="2" charset="0"/>
              </a:rPr>
              <a:t>Atrial fibrillation </a:t>
            </a:r>
          </a:p>
          <a:p>
            <a:r>
              <a:rPr lang="en-US" sz="2000" dirty="0">
                <a:effectLst/>
                <a:latin typeface="Times" pitchFamily="2" charset="0"/>
              </a:rPr>
              <a:t>Causes irregularly irregular heart rhythm </a:t>
            </a:r>
          </a:p>
          <a:p>
            <a:pPr marL="0" indent="0">
              <a:buNone/>
            </a:pPr>
            <a:r>
              <a:rPr lang="en-US" sz="2000" i="1" dirty="0">
                <a:effectLst/>
                <a:latin typeface="Times" pitchFamily="2" charset="0"/>
              </a:rPr>
              <a:t>Atrial flutter </a:t>
            </a:r>
            <a:endParaRPr lang="en-US" sz="2000" i="1" dirty="0">
              <a:latin typeface="Times" pitchFamily="2" charset="0"/>
            </a:endParaRPr>
          </a:p>
          <a:p>
            <a:r>
              <a:rPr lang="en-US" sz="2000" dirty="0">
                <a:effectLst/>
                <a:latin typeface="Times" pitchFamily="2" charset="0"/>
              </a:rPr>
              <a:t>Causes a sawtooth pattern on ECG </a:t>
            </a:r>
          </a:p>
          <a:p>
            <a:pPr marL="0" indent="0">
              <a:buNone/>
            </a:pPr>
            <a:r>
              <a:rPr lang="en-US" sz="2000" i="1" dirty="0">
                <a:effectLst/>
                <a:latin typeface="Times" pitchFamily="2" charset="0"/>
              </a:rPr>
              <a:t>Ventricular tachycardia </a:t>
            </a:r>
            <a:endParaRPr lang="en-US" sz="2000" i="1" dirty="0">
              <a:latin typeface="Times" pitchFamily="2" charset="0"/>
            </a:endParaRPr>
          </a:p>
          <a:p>
            <a:r>
              <a:rPr lang="en-US" sz="2000" dirty="0">
                <a:effectLst/>
                <a:latin typeface="Times" pitchFamily="2" charset="0"/>
              </a:rPr>
              <a:t>Rhythm starts in the ventricles </a:t>
            </a:r>
          </a:p>
          <a:p>
            <a:endParaRPr lang="en-US" sz="2000" dirty="0">
              <a:latin typeface="Times" pitchFamily="2" charset="0"/>
            </a:endParaRPr>
          </a:p>
          <a:p>
            <a:pPr marL="0" indent="0">
              <a:buNone/>
            </a:pPr>
            <a:r>
              <a:rPr lang="en-US" sz="2000" b="1" i="1" dirty="0">
                <a:effectLst/>
                <a:latin typeface="Times" pitchFamily="2" charset="0"/>
              </a:rPr>
              <a:t>What are the chances of seei</a:t>
            </a:r>
            <a:r>
              <a:rPr lang="en-US" sz="2000" b="1" i="1" dirty="0">
                <a:latin typeface="Times" pitchFamily="2" charset="0"/>
              </a:rPr>
              <a:t>ng A-fib or A-flutter in kids?</a:t>
            </a:r>
            <a:endParaRPr lang="en-US" sz="2000" b="1" i="1" dirty="0">
              <a:effectLst/>
              <a:latin typeface="Times" pitchFamily="2" charset="0"/>
            </a:endParaRPr>
          </a:p>
          <a:p>
            <a:endParaRPr lang="en-US" sz="2000" dirty="0"/>
          </a:p>
        </p:txBody>
      </p:sp>
    </p:spTree>
    <p:extLst>
      <p:ext uri="{BB962C8B-B14F-4D97-AF65-F5344CB8AC3E}">
        <p14:creationId xmlns:p14="http://schemas.microsoft.com/office/powerpoint/2010/main" val="5024646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3800"/>
              <a:t>https://litfl.com/common-paediatric-arrhyhtmias/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r>
              <a:rPr lang="en-US" sz="2200" b="1">
                <a:hlinkClick r:id="rId2"/>
              </a:rPr>
              <a:t>Supraventricular tachycardia (SVT)</a:t>
            </a:r>
            <a:endParaRPr lang="en-US" sz="2200" b="1"/>
          </a:p>
          <a:p>
            <a:r>
              <a:rPr lang="en-US" sz="2200"/>
              <a:t>SVT is common in adult and paediatric populations. A more in-depth overview of SVT, including in the adult patient, can be found </a:t>
            </a:r>
            <a:r>
              <a:rPr lang="en-US" sz="2200">
                <a:hlinkClick r:id="rId2"/>
              </a:rPr>
              <a:t>here</a:t>
            </a:r>
            <a:r>
              <a:rPr lang="en-US" sz="2200"/>
              <a:t>.</a:t>
            </a:r>
          </a:p>
          <a:p>
            <a:r>
              <a:rPr lang="en-US" sz="2200"/>
              <a:t>SVT is the most common dysrhythmia seen in the paediatric population, and comprises over 90% of paediatric dysrhythmias. Of children presenting with SVT:</a:t>
            </a:r>
          </a:p>
          <a:p>
            <a:r>
              <a:rPr lang="en-US" sz="2200"/>
              <a:t>Half will have no underlying heart disease</a:t>
            </a:r>
          </a:p>
          <a:p>
            <a:r>
              <a:rPr lang="en-US" sz="2200"/>
              <a:t>1⁄4 will have WPW</a:t>
            </a:r>
          </a:p>
          <a:p>
            <a:r>
              <a:rPr lang="en-US" sz="2200"/>
              <a:t>Almost 1⁄4 will have congenital heart disease</a:t>
            </a:r>
          </a:p>
          <a:p>
            <a:pPr marL="0" indent="0">
              <a:buNone/>
            </a:pPr>
            <a:endParaRPr lang="en-US" sz="2200"/>
          </a:p>
        </p:txBody>
      </p:sp>
    </p:spTree>
    <p:extLst>
      <p:ext uri="{BB962C8B-B14F-4D97-AF65-F5344CB8AC3E}">
        <p14:creationId xmlns:p14="http://schemas.microsoft.com/office/powerpoint/2010/main" val="28938121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3800"/>
              <a:t>https://litfl.com/common-paediatric-arrhyhtmias/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US" sz="2400" b="1">
                <a:hlinkClick r:id="rId2"/>
              </a:rPr>
              <a:t>Supraventricular tachycardia (SVT)</a:t>
            </a:r>
            <a:endParaRPr lang="en-US" sz="2400" b="1"/>
          </a:p>
          <a:p>
            <a:pPr marL="0" indent="0">
              <a:buNone/>
            </a:pPr>
            <a:r>
              <a:rPr lang="en-US" sz="2400" b="1"/>
              <a:t>Characteristics in the paediatric population</a:t>
            </a:r>
          </a:p>
          <a:p>
            <a:r>
              <a:rPr lang="en-US" sz="2400"/>
              <a:t>Rapid, regular usually narrow (&lt; 80 ms) complex tachycardia:</a:t>
            </a:r>
          </a:p>
          <a:p>
            <a:pPr lvl="1"/>
            <a:r>
              <a:rPr lang="en-US" dirty="0"/>
              <a:t>220 – 320 </a:t>
            </a:r>
            <a:r>
              <a:rPr lang="en-US"/>
              <a:t>bpm</a:t>
            </a:r>
            <a:r>
              <a:rPr lang="en-US" dirty="0"/>
              <a:t> in infants</a:t>
            </a:r>
          </a:p>
          <a:p>
            <a:pPr lvl="1"/>
            <a:r>
              <a:rPr lang="en-US" dirty="0"/>
              <a:t>150 – 250 </a:t>
            </a:r>
            <a:r>
              <a:rPr lang="en-US"/>
              <a:t>bpm</a:t>
            </a:r>
            <a:r>
              <a:rPr lang="en-US" dirty="0"/>
              <a:t> in older children</a:t>
            </a:r>
          </a:p>
          <a:p>
            <a:r>
              <a:rPr lang="en-US" sz="2400"/>
              <a:t>P wave is usually invisible, or if visible is abnormal in axis and may precede or follow the QRS complex (retrograde P waves)</a:t>
            </a:r>
          </a:p>
          <a:p>
            <a:r>
              <a:rPr lang="en-US" sz="2400"/>
              <a:t>90% are of the re-entrant type</a:t>
            </a:r>
          </a:p>
          <a:p>
            <a:pPr marL="0" indent="0">
              <a:buNone/>
            </a:pPr>
            <a:endParaRPr lang="en-US" sz="2400"/>
          </a:p>
        </p:txBody>
      </p:sp>
    </p:spTree>
    <p:extLst>
      <p:ext uri="{BB962C8B-B14F-4D97-AF65-F5344CB8AC3E}">
        <p14:creationId xmlns:p14="http://schemas.microsoft.com/office/powerpoint/2010/main" val="31518350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vert="horz" lIns="91440" tIns="45720" rIns="91440" bIns="45720" rtlCol="0" anchor="b">
            <a:normAutofit/>
          </a:bodyPr>
          <a:lstStyle/>
          <a:p>
            <a:r>
              <a:rPr lang="en-US" sz="3800" kern="1200">
                <a:solidFill>
                  <a:schemeClr val="tx1"/>
                </a:solidFill>
                <a:latin typeface="+mj-lt"/>
                <a:ea typeface="+mj-ea"/>
                <a:cs typeface="+mj-cs"/>
              </a:rPr>
              <a:t>https://litfl.com/common-paediatric-arrhyhtmias/</a:t>
            </a: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01923" y="2812675"/>
            <a:ext cx="2882471" cy="1181587"/>
          </a:xfrm>
        </p:spPr>
      </p:pic>
      <p:sp>
        <p:nvSpPr>
          <p:cNvPr id="5" name="Content Placeholder 4"/>
          <p:cNvSpPr>
            <a:spLocks noGrp="1"/>
          </p:cNvSpPr>
          <p:nvPr>
            <p:ph sz="half" idx="2"/>
          </p:nvPr>
        </p:nvSpPr>
        <p:spPr>
          <a:xfrm>
            <a:off x="6124462" y="2598710"/>
            <a:ext cx="4094163" cy="3438144"/>
          </a:xfrm>
        </p:spPr>
        <p:txBody>
          <a:bodyPr>
            <a:normAutofit/>
          </a:bodyPr>
          <a:lstStyle/>
          <a:p>
            <a:pPr marL="0" indent="0" defTabSz="722376">
              <a:spcBef>
                <a:spcPts val="790"/>
              </a:spcBef>
              <a:buNone/>
            </a:pPr>
            <a:r>
              <a:rPr lang="en-US" sz="1700" b="1" kern="1200">
                <a:solidFill>
                  <a:schemeClr val="tx1"/>
                </a:solidFill>
                <a:latin typeface="+mn-lt"/>
                <a:ea typeface="+mn-ea"/>
                <a:cs typeface="+mn-cs"/>
              </a:rPr>
              <a:t>Clinical significance</a:t>
            </a:r>
          </a:p>
          <a:p>
            <a:pPr marL="180594" indent="-180594" defTabSz="722376">
              <a:spcBef>
                <a:spcPts val="790"/>
              </a:spcBef>
            </a:pPr>
            <a:r>
              <a:rPr lang="en-US" sz="1700" kern="1200">
                <a:solidFill>
                  <a:schemeClr val="tx1"/>
                </a:solidFill>
                <a:latin typeface="+mn-lt"/>
                <a:ea typeface="+mn-ea"/>
                <a:cs typeface="+mn-cs"/>
              </a:rPr>
              <a:t>SVT may be well tolerated in infants for 12-24 hours. Congestive heart failure later manifests with irritability, poor perfusion, pallor, poor feeding, and then rapid deterioration</a:t>
            </a:r>
          </a:p>
          <a:p>
            <a:pPr marL="180594" indent="-180594" defTabSz="722376">
              <a:spcBef>
                <a:spcPts val="790"/>
              </a:spcBef>
            </a:pPr>
            <a:r>
              <a:rPr lang="en-US" sz="1700" kern="1200">
                <a:solidFill>
                  <a:schemeClr val="tx1"/>
                </a:solidFill>
                <a:latin typeface="+mn-lt"/>
                <a:ea typeface="+mn-ea"/>
                <a:cs typeface="+mn-cs"/>
              </a:rPr>
              <a:t>Note that &gt; 95% of wide complex </a:t>
            </a:r>
            <a:r>
              <a:rPr lang="en-US" sz="1700" kern="1200" err="1">
                <a:solidFill>
                  <a:schemeClr val="tx1"/>
                </a:solidFill>
                <a:latin typeface="+mn-lt"/>
                <a:ea typeface="+mn-ea"/>
                <a:cs typeface="+mn-cs"/>
              </a:rPr>
              <a:t>tachycardias</a:t>
            </a:r>
            <a:r>
              <a:rPr lang="en-US" sz="1700" kern="1200">
                <a:solidFill>
                  <a:schemeClr val="tx1"/>
                </a:solidFill>
                <a:latin typeface="+mn-lt"/>
                <a:ea typeface="+mn-ea"/>
                <a:cs typeface="+mn-cs"/>
              </a:rPr>
              <a:t> in </a:t>
            </a:r>
            <a:r>
              <a:rPr lang="en-US" sz="1700" kern="1200" err="1">
                <a:solidFill>
                  <a:schemeClr val="tx1"/>
                </a:solidFill>
                <a:latin typeface="+mn-lt"/>
                <a:ea typeface="+mn-ea"/>
                <a:cs typeface="+mn-cs"/>
              </a:rPr>
              <a:t>paediatrics</a:t>
            </a:r>
            <a:r>
              <a:rPr lang="en-US" sz="1700" kern="1200">
                <a:solidFill>
                  <a:schemeClr val="tx1"/>
                </a:solidFill>
                <a:latin typeface="+mn-lt"/>
                <a:ea typeface="+mn-ea"/>
                <a:cs typeface="+mn-cs"/>
              </a:rPr>
              <a:t> are not VT, but SVT with aberrancy:</a:t>
            </a:r>
          </a:p>
          <a:p>
            <a:pPr marL="541782" lvl="1" indent="-180594" defTabSz="722376">
              <a:spcBef>
                <a:spcPts val="395"/>
              </a:spcBef>
            </a:pPr>
            <a:r>
              <a:rPr lang="en-US" sz="1700" kern="1200">
                <a:solidFill>
                  <a:schemeClr val="tx1"/>
                </a:solidFill>
                <a:latin typeface="+mn-lt"/>
                <a:ea typeface="+mn-ea"/>
                <a:cs typeface="+mn-cs"/>
              </a:rPr>
              <a:t>SVT with BBB (in pre-existing congenital heart disease)</a:t>
            </a:r>
          </a:p>
          <a:p>
            <a:pPr marL="541782" lvl="1" indent="-180594" defTabSz="722376">
              <a:spcBef>
                <a:spcPts val="395"/>
              </a:spcBef>
            </a:pPr>
            <a:r>
              <a:rPr lang="en-US" sz="1700" kern="1200">
                <a:solidFill>
                  <a:schemeClr val="tx1"/>
                </a:solidFill>
                <a:latin typeface="+mn-lt"/>
                <a:ea typeface="+mn-ea"/>
                <a:cs typeface="+mn-cs"/>
              </a:rPr>
              <a:t>Accessory pathway re-entrant SVT</a:t>
            </a:r>
          </a:p>
          <a:p>
            <a:pPr marL="0" indent="0">
              <a:buNone/>
            </a:pPr>
            <a:endParaRPr lang="en-US" sz="1700"/>
          </a:p>
        </p:txBody>
      </p:sp>
      <p:sp>
        <p:nvSpPr>
          <p:cNvPr id="6" name="TextBox 5"/>
          <p:cNvSpPr txBox="1"/>
          <p:nvPr/>
        </p:nvSpPr>
        <p:spPr>
          <a:xfrm>
            <a:off x="1471374" y="4103761"/>
            <a:ext cx="4130394" cy="530017"/>
          </a:xfrm>
          <a:prstGeom prst="rect">
            <a:avLst/>
          </a:prstGeom>
          <a:noFill/>
        </p:spPr>
        <p:txBody>
          <a:bodyPr wrap="square" rtlCol="0">
            <a:spAutoFit/>
          </a:bodyPr>
          <a:lstStyle/>
          <a:p>
            <a:pPr defTabSz="722376">
              <a:spcAft>
                <a:spcPts val="600"/>
              </a:spcAft>
            </a:pPr>
            <a:r>
              <a:rPr lang="en-US" sz="1422" kern="1200">
                <a:solidFill>
                  <a:schemeClr val="tx1"/>
                </a:solidFill>
                <a:latin typeface="+mn-lt"/>
                <a:ea typeface="+mn-ea"/>
                <a:cs typeface="+mn-cs"/>
              </a:rPr>
              <a:t>SVT at ~250 </a:t>
            </a:r>
            <a:r>
              <a:rPr lang="en-US" sz="1422" kern="1200" err="1">
                <a:solidFill>
                  <a:schemeClr val="tx1"/>
                </a:solidFill>
                <a:latin typeface="+mn-lt"/>
                <a:ea typeface="+mn-ea"/>
                <a:cs typeface="+mn-cs"/>
              </a:rPr>
              <a:t>bpm</a:t>
            </a:r>
            <a:r>
              <a:rPr lang="en-US" sz="1422" kern="1200">
                <a:solidFill>
                  <a:schemeClr val="tx1"/>
                </a:solidFill>
                <a:latin typeface="+mn-lt"/>
                <a:ea typeface="+mn-ea"/>
                <a:cs typeface="+mn-cs"/>
              </a:rPr>
              <a:t> (RSR’ pattern in V1 is a normal finding in children)</a:t>
            </a:r>
            <a:endParaRPr lang="en-US"/>
          </a:p>
        </p:txBody>
      </p:sp>
    </p:spTree>
    <p:extLst>
      <p:ext uri="{BB962C8B-B14F-4D97-AF65-F5344CB8AC3E}">
        <p14:creationId xmlns:p14="http://schemas.microsoft.com/office/powerpoint/2010/main" val="22138584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3800"/>
              <a:t>https://litfl.com/common-paediatric-arrhyhtmias/</a:t>
            </a: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793660" y="2599509"/>
            <a:ext cx="10143668" cy="3435531"/>
          </a:xfrm>
        </p:spPr>
        <p:txBody>
          <a:bodyPr anchor="ctr">
            <a:normAutofit/>
          </a:bodyPr>
          <a:lstStyle/>
          <a:p>
            <a:pPr marL="0" indent="0">
              <a:buNone/>
            </a:pPr>
            <a:r>
              <a:rPr lang="en-US" sz="2400" i="1"/>
              <a:t>The presence of AV block will interrupt any re-entrant tachycardia that involves the AV node; therefore </a:t>
            </a:r>
            <a:r>
              <a:rPr lang="en-US" sz="2400" b="1" i="1"/>
              <a:t>adenosine </a:t>
            </a:r>
            <a:r>
              <a:rPr lang="en-US" sz="2400" i="1"/>
              <a:t>(transiently blocks AV conduction) works well for these rhythms. Several atrial rhythms; atrial flutter, atrial fibrillation and sinoatrial node re-entry tachycardia are also considered subgroups of re-entrant SVT. These do not respond to adenosine but the transient slowing of the ventricular rate may unmask the atrial activity and therefore underlying cause of the SVT. A running rhythm strip is therefore imperative.</a:t>
            </a:r>
            <a:endParaRPr lang="en-US" sz="2400"/>
          </a:p>
        </p:txBody>
      </p:sp>
    </p:spTree>
    <p:extLst>
      <p:ext uri="{BB962C8B-B14F-4D97-AF65-F5344CB8AC3E}">
        <p14:creationId xmlns:p14="http://schemas.microsoft.com/office/powerpoint/2010/main" val="6888331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3800"/>
              <a:t>https://litfl.com/common-paediatric-arrhyhtmias/</a:t>
            </a: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4">
            <a:extLst>
              <a:ext uri="{FF2B5EF4-FFF2-40B4-BE49-F238E27FC236}">
                <a16:creationId xmlns:a16="http://schemas.microsoft.com/office/drawing/2014/main" id="{9CAA03D5-E5B7-03A0-E2ED-F7A600BE37D2}"/>
              </a:ext>
            </a:extLst>
          </p:cNvPr>
          <p:cNvGraphicFramePr>
            <a:graphicFrameLocks noGrp="1"/>
          </p:cNvGraphicFramePr>
          <p:nvPr>
            <p:ph idx="1"/>
            <p:extLst>
              <p:ext uri="{D42A27DB-BD31-4B8C-83A1-F6EECF244321}">
                <p14:modId xmlns:p14="http://schemas.microsoft.com/office/powerpoint/2010/main" val="497867610"/>
              </p:ext>
            </p:extLst>
          </p:nvPr>
        </p:nvGraphicFramePr>
        <p:xfrm>
          <a:off x="825264" y="2598710"/>
          <a:ext cx="10039472" cy="3438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04605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51294" y="486184"/>
            <a:ext cx="5397237" cy="1325563"/>
          </a:xfrm>
        </p:spPr>
        <p:txBody>
          <a:bodyPr vert="horz" lIns="91440" tIns="45720" rIns="91440" bIns="45720" rtlCol="0" anchor="ctr">
            <a:normAutofit/>
          </a:bodyPr>
          <a:lstStyle/>
          <a:p>
            <a:r>
              <a:rPr lang="en-US" dirty="0"/>
              <a:t>ORTHODROMIC  VS ANTIDROMIC WPW</a:t>
            </a:r>
          </a:p>
        </p:txBody>
      </p:sp>
      <p:pic>
        <p:nvPicPr>
          <p:cNvPr id="1026" name="Picture 2" descr="C:\Users\MD.MUSD\Desktop\wpw-syndrome-avrt-antidromic-orthodromix-delta-wave-preexcitation.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610003"/>
            <a:ext cx="4555700" cy="271064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8353" y="3526029"/>
            <a:ext cx="3748516"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p:cNvSpPr>
            <a:spLocks noGrp="1"/>
          </p:cNvSpPr>
          <p:nvPr>
            <p:ph sz="half" idx="1"/>
          </p:nvPr>
        </p:nvSpPr>
        <p:spPr>
          <a:xfrm>
            <a:off x="6151294" y="1946684"/>
            <a:ext cx="5397237" cy="4351338"/>
          </a:xfrm>
        </p:spPr>
        <p:txBody>
          <a:bodyPr vert="horz" lIns="91440" tIns="45720" rIns="91440" bIns="45720" rtlCol="0">
            <a:normAutofit/>
          </a:bodyPr>
          <a:lstStyle/>
          <a:p>
            <a:pPr marL="0"/>
            <a:r>
              <a:rPr lang="en-US" sz="2400"/>
              <a:t>What is the difference between orthodromic and antidromic WPW treatment?</a:t>
            </a:r>
          </a:p>
          <a:p>
            <a:r>
              <a:rPr lang="en-US" sz="2400"/>
              <a:t>In orthodromic AVRT, an impulse leaves the SA node, travels normally through the AV node, and then back to the atria through the accessory pathway. In antidromic AVRT, the impulse travels from the SA node to the accessory path first, and then travels back to the atria via the AV node.</a:t>
            </a:r>
          </a:p>
          <a:p>
            <a:endParaRPr lang="en-US" sz="2400"/>
          </a:p>
        </p:txBody>
      </p:sp>
      <p:sp>
        <p:nvSpPr>
          <p:cNvPr id="1035" name="Arc 103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052498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BLS INFANT CPR: 0-12 MONTHS</a:t>
            </a:r>
          </a:p>
        </p:txBody>
      </p:sp>
      <p:pic>
        <p:nvPicPr>
          <p:cNvPr id="6" name="Picture 5">
            <a:extLst>
              <a:ext uri="{FF2B5EF4-FFF2-40B4-BE49-F238E27FC236}">
                <a16:creationId xmlns:a16="http://schemas.microsoft.com/office/drawing/2014/main" id="{E5EAFC4C-6287-560A-16E4-EADFED192D44}"/>
              </a:ext>
            </a:extLst>
          </p:cNvPr>
          <p:cNvPicPr>
            <a:picLocks noChangeAspect="1"/>
          </p:cNvPicPr>
          <p:nvPr/>
        </p:nvPicPr>
        <p:blipFill rotWithShape="1">
          <a:blip r:embed="rId2"/>
          <a:srcRect l="18636" r="274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4198966" y="2147357"/>
            <a:ext cx="3810000" cy="4101042"/>
          </a:xfrm>
        </p:spPr>
        <p:txBody>
          <a:bodyPr>
            <a:normAutofit fontScale="25000" lnSpcReduction="20000"/>
          </a:bodyPr>
          <a:lstStyle/>
          <a:p>
            <a:pPr marL="0" indent="0">
              <a:buNone/>
            </a:pPr>
            <a:r>
              <a:rPr lang="en-US" sz="8000" dirty="0">
                <a:solidFill>
                  <a:schemeClr val="tx1">
                    <a:lumMod val="85000"/>
                    <a:lumOff val="15000"/>
                  </a:schemeClr>
                </a:solidFill>
              </a:rPr>
              <a:t>TWO RESCUER CPR</a:t>
            </a:r>
            <a:endParaRPr lang="en-US" sz="8000" dirty="0">
              <a:solidFill>
                <a:schemeClr val="tx1">
                  <a:lumMod val="85000"/>
                  <a:lumOff val="15000"/>
                </a:schemeClr>
              </a:solidFill>
              <a:effectLst/>
              <a:latin typeface="Times" pitchFamily="2" charset="0"/>
            </a:endParaRPr>
          </a:p>
          <a:p>
            <a:pPr marL="0" indent="0">
              <a:buNone/>
            </a:pPr>
            <a:r>
              <a:rPr lang="en-US" sz="6200" dirty="0">
                <a:effectLst/>
                <a:latin typeface="Times" pitchFamily="2" charset="0"/>
              </a:rPr>
              <a:t>EVALUATE THE INFANT AS YOU WOULD WITH SINGLE PERSON CPR</a:t>
            </a:r>
            <a:br>
              <a:rPr lang="en-US" sz="3300" dirty="0">
                <a:effectLst/>
                <a:latin typeface="Times" pitchFamily="2" charset="0"/>
              </a:rPr>
            </a:br>
            <a:endParaRPr lang="en-US" sz="3300" dirty="0">
              <a:effectLst/>
              <a:latin typeface="Times" pitchFamily="2" charset="0"/>
            </a:endParaRPr>
          </a:p>
          <a:p>
            <a:pPr>
              <a:buFont typeface="+mj-lt"/>
              <a:buAutoNum type="alphaLcPeriod"/>
            </a:pPr>
            <a:r>
              <a:rPr lang="en-US" sz="7200" dirty="0">
                <a:effectLst/>
                <a:latin typeface="Times" pitchFamily="2" charset="0"/>
              </a:rPr>
              <a:t>Begin CPR by performing 15 compressions by one rescuer and two breaths by the second rescuer. </a:t>
            </a:r>
          </a:p>
          <a:p>
            <a:pPr>
              <a:buFont typeface="+mj-lt"/>
              <a:buAutoNum type="alphaLcPeriod"/>
            </a:pPr>
            <a:r>
              <a:rPr lang="en-US" sz="7200" dirty="0">
                <a:latin typeface="Times" pitchFamily="2" charset="0"/>
              </a:rPr>
              <a:t>P</a:t>
            </a:r>
            <a:r>
              <a:rPr lang="en-US" sz="7200" dirty="0">
                <a:effectLst/>
                <a:latin typeface="Times" pitchFamily="2" charset="0"/>
              </a:rPr>
              <a:t>erform CPR using the two thumb-encircling hands method. </a:t>
            </a:r>
            <a:r>
              <a:rPr lang="en-US" sz="7200" i="1" dirty="0">
                <a:effectLst/>
                <a:latin typeface="Times" pitchFamily="2" charset="0"/>
              </a:rPr>
              <a:t>Do not press on the bottom end of the sternum as this can cause injury to the infant. </a:t>
            </a:r>
          </a:p>
          <a:p>
            <a:pPr>
              <a:buFont typeface="+mj-lt"/>
              <a:buAutoNum type="alphaLcPeriod"/>
            </a:pPr>
            <a:r>
              <a:rPr lang="en-US" sz="7200" dirty="0">
                <a:solidFill>
                  <a:srgbClr val="FF0000"/>
                </a:solidFill>
                <a:effectLst/>
                <a:latin typeface="Times" pitchFamily="2" charset="0"/>
              </a:rPr>
              <a:t>Compressions should be approximately 1.5 inches (4 cm) deep and at a rate of 100 to 120 per minute</a:t>
            </a:r>
            <a:r>
              <a:rPr lang="en-US" sz="7200" dirty="0">
                <a:effectLst/>
                <a:latin typeface="Times" pitchFamily="2" charset="0"/>
              </a:rPr>
              <a:t>. </a:t>
            </a:r>
          </a:p>
          <a:p>
            <a:pPr>
              <a:buFont typeface="+mj-lt"/>
              <a:buAutoNum type="alphaLcPeriod"/>
            </a:pPr>
            <a:r>
              <a:rPr lang="en-US" sz="7200" dirty="0">
                <a:effectLst/>
                <a:latin typeface="Times" pitchFamily="2" charset="0"/>
              </a:rPr>
              <a:t>Apply and follow AED prompts while continuing CPR until the infant’s condition normalizes. </a:t>
            </a:r>
          </a:p>
          <a:p>
            <a:pPr marL="0" indent="0">
              <a:buNone/>
            </a:pPr>
            <a:br>
              <a:rPr lang="en-US" sz="1700" dirty="0">
                <a:solidFill>
                  <a:schemeClr val="tx1">
                    <a:lumMod val="85000"/>
                    <a:lumOff val="15000"/>
                  </a:schemeClr>
                </a:solidFill>
                <a:effectLst/>
                <a:latin typeface="Times" pitchFamily="2" charset="0"/>
              </a:rPr>
            </a:br>
            <a:endParaRPr lang="en-US" sz="1700" dirty="0">
              <a:solidFill>
                <a:schemeClr val="tx1">
                  <a:lumMod val="85000"/>
                  <a:lumOff val="15000"/>
                </a:schemeClr>
              </a:solidFill>
              <a:effectLst/>
              <a:latin typeface="Times" pitchFamily="2" charset="0"/>
            </a:endParaRPr>
          </a:p>
          <a:p>
            <a:pPr marL="0" indent="0">
              <a:buNone/>
            </a:pPr>
            <a:endParaRPr lang="en-US" sz="1700" dirty="0">
              <a:solidFill>
                <a:schemeClr val="tx1">
                  <a:lumMod val="85000"/>
                  <a:lumOff val="15000"/>
                </a:schemeClr>
              </a:solidFill>
            </a:endParaRPr>
          </a:p>
        </p:txBody>
      </p:sp>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3"/>
          <a:srcRect l="22028" r="25178"/>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0708194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528" y="386930"/>
            <a:ext cx="10141799" cy="1300554"/>
          </a:xfrm>
        </p:spPr>
        <p:txBody>
          <a:bodyPr vert="horz" lIns="91440" tIns="45720" rIns="91440" bIns="45720" rtlCol="0" anchor="b">
            <a:normAutofit/>
          </a:bodyPr>
          <a:lstStyle/>
          <a:p>
            <a:r>
              <a:rPr lang="en-US" dirty="0"/>
              <a:t>https://litfl.com/common-paediatric-arrhyhtmias/</a:t>
            </a:r>
          </a:p>
        </p:txBody>
      </p:sp>
      <p:sp>
        <p:nvSpPr>
          <p:cNvPr id="2057" name="Rectangle 2056">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8462" r="3195" b="2"/>
          <a:stretch/>
        </p:blipFill>
        <p:spPr bwMode="auto">
          <a:xfrm>
            <a:off x="635295" y="2524715"/>
            <a:ext cx="5150277" cy="371424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6406429" y="2599509"/>
            <a:ext cx="4530898" cy="3639450"/>
          </a:xfrm>
        </p:spPr>
        <p:txBody>
          <a:bodyPr vert="horz" lIns="91440" tIns="45720" rIns="91440" bIns="45720" rtlCol="0" anchor="ctr">
            <a:normAutofit/>
          </a:bodyPr>
          <a:lstStyle/>
          <a:p>
            <a:r>
              <a:rPr lang="en-US" sz="1900"/>
              <a:t>Antidromic AVRT due to WPW in a 5-year old boy.</a:t>
            </a:r>
          </a:p>
          <a:p>
            <a:r>
              <a:rPr lang="en-US" sz="1900"/>
              <a:t>Broad complex tachycardia at ~280 bpm</a:t>
            </a:r>
          </a:p>
          <a:p>
            <a:r>
              <a:rPr lang="en-US" sz="1900"/>
              <a:t>This could easily be mistaken for VT; however, remember that &gt;95% of broad complex tachycardias in paediatrics are actually SVT with aberrancy (usually a re-entrant tachycardia)</a:t>
            </a:r>
          </a:p>
          <a:p>
            <a:r>
              <a:rPr lang="en-US" sz="1900"/>
              <a:t>This is an antidromic atrioventricular re-entry tachycardia due to WPW</a:t>
            </a:r>
          </a:p>
          <a:p>
            <a:pPr marL="0"/>
            <a:endParaRPr lang="en-US" sz="1900"/>
          </a:p>
        </p:txBody>
      </p:sp>
      <p:sp>
        <p:nvSpPr>
          <p:cNvPr id="2061" name="Rectangle 2060">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180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B099C-BF70-7DD5-DE0D-0BE5346788BF}"/>
              </a:ext>
            </a:extLst>
          </p:cNvPr>
          <p:cNvSpPr>
            <a:spLocks noGrp="1"/>
          </p:cNvSpPr>
          <p:nvPr>
            <p:ph type="title"/>
          </p:nvPr>
        </p:nvSpPr>
        <p:spPr>
          <a:xfrm>
            <a:off x="1133515" y="715379"/>
            <a:ext cx="10176151" cy="1097519"/>
          </a:xfrm>
        </p:spPr>
        <p:txBody>
          <a:bodyPr anchor="ctr">
            <a:normAutofit/>
          </a:bodyPr>
          <a:lstStyle/>
          <a:p>
            <a:r>
              <a:rPr lang="en-US" sz="4000"/>
              <a:t>TACHYCARDIA</a:t>
            </a:r>
          </a:p>
        </p:txBody>
      </p:sp>
      <p:sp>
        <p:nvSpPr>
          <p:cNvPr id="11" name="Rectangle 10">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102793E0-6CCA-B86A-0124-73D4B4FF547B}"/>
              </a:ext>
            </a:extLst>
          </p:cNvPr>
          <p:cNvGraphicFramePr>
            <a:graphicFrameLocks noGrp="1"/>
          </p:cNvGraphicFramePr>
          <p:nvPr>
            <p:ph idx="1"/>
            <p:extLst>
              <p:ext uri="{D42A27DB-BD31-4B8C-83A1-F6EECF244321}">
                <p14:modId xmlns:p14="http://schemas.microsoft.com/office/powerpoint/2010/main" val="1705435496"/>
              </p:ext>
            </p:extLst>
          </p:nvPr>
        </p:nvGraphicFramePr>
        <p:xfrm>
          <a:off x="722352" y="2145091"/>
          <a:ext cx="10754631" cy="3641722"/>
        </p:xfrm>
        <a:graphic>
          <a:graphicData uri="http://schemas.openxmlformats.org/drawingml/2006/table">
            <a:tbl>
              <a:tblPr firstRow="1" firstCol="1" lastRow="1" lastCol="1" bandRow="1" bandCol="1">
                <a:tableStyleId>{5C22544A-7EE6-4342-B048-85BDC9FD1C3A}</a:tableStyleId>
              </a:tblPr>
              <a:tblGrid>
                <a:gridCol w="5305817">
                  <a:extLst>
                    <a:ext uri="{9D8B030D-6E8A-4147-A177-3AD203B41FA5}">
                      <a16:colId xmlns:a16="http://schemas.microsoft.com/office/drawing/2014/main" val="3620818543"/>
                    </a:ext>
                  </a:extLst>
                </a:gridCol>
                <a:gridCol w="5448814">
                  <a:extLst>
                    <a:ext uri="{9D8B030D-6E8A-4147-A177-3AD203B41FA5}">
                      <a16:colId xmlns:a16="http://schemas.microsoft.com/office/drawing/2014/main" val="2466328135"/>
                    </a:ext>
                  </a:extLst>
                </a:gridCol>
              </a:tblGrid>
              <a:tr h="1613302">
                <a:tc>
                  <a:txBody>
                    <a:bodyPr/>
                    <a:lstStyle/>
                    <a:p>
                      <a:pPr marL="1168400" marR="706755" lvl="0" indent="-382905" algn="l" defTabSz="914400" rtl="0" eaLnBrk="1" fontAlgn="auto" latinLnBrk="0" hangingPunct="1">
                        <a:lnSpc>
                          <a:spcPct val="101000"/>
                        </a:lnSpc>
                        <a:spcBef>
                          <a:spcPts val="495"/>
                        </a:spcBef>
                        <a:spcAft>
                          <a:spcPts val="0"/>
                        </a:spcAft>
                        <a:buClrTx/>
                        <a:buSzTx/>
                        <a:buFontTx/>
                        <a:buNone/>
                        <a:tabLst/>
                        <a:defRPr/>
                      </a:pPr>
                      <a:r>
                        <a:rPr lang="en-US" sz="3000" spc="-30">
                          <a:effectLst/>
                        </a:rPr>
                        <a:t>NARROW</a:t>
                      </a:r>
                      <a:r>
                        <a:rPr lang="en-US" sz="3000" spc="-140">
                          <a:effectLst/>
                        </a:rPr>
                        <a:t> </a:t>
                      </a:r>
                      <a:r>
                        <a:rPr lang="en-US" sz="3000" spc="-30">
                          <a:effectLst/>
                        </a:rPr>
                        <a:t>QRS</a:t>
                      </a:r>
                      <a:r>
                        <a:rPr lang="en-US" sz="3000" spc="-135">
                          <a:effectLst/>
                        </a:rPr>
                        <a:t> </a:t>
                      </a:r>
                      <a:r>
                        <a:rPr lang="en-US" sz="3000" spc="-30">
                          <a:effectLst/>
                        </a:rPr>
                        <a:t>COMPLEX </a:t>
                      </a:r>
                      <a:r>
                        <a:rPr lang="en-US" sz="3000">
                          <a:effectLst/>
                        </a:rPr>
                        <a:t>(&gt;</a:t>
                      </a:r>
                      <a:r>
                        <a:rPr lang="en-US" sz="3000" spc="-100">
                          <a:effectLst/>
                        </a:rPr>
                        <a:t> </a:t>
                      </a:r>
                      <a:r>
                        <a:rPr lang="en-US" sz="3000">
                          <a:effectLst/>
                        </a:rPr>
                        <a:t>0.09</a:t>
                      </a:r>
                      <a:r>
                        <a:rPr lang="en-US" sz="3000" spc="-100">
                          <a:effectLst/>
                        </a:rPr>
                        <a:t> </a:t>
                      </a:r>
                      <a:r>
                        <a:rPr lang="en-US" sz="3000">
                          <a:effectLst/>
                        </a:rPr>
                        <a:t>s)</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63320" marR="800100" indent="-280035">
                        <a:lnSpc>
                          <a:spcPct val="107000"/>
                        </a:lnSpc>
                        <a:spcBef>
                          <a:spcPts val="495"/>
                        </a:spcBef>
                        <a:spcAft>
                          <a:spcPts val="0"/>
                        </a:spcAft>
                      </a:pPr>
                      <a:r>
                        <a:rPr lang="en-US" sz="3000" spc="-30">
                          <a:effectLst/>
                        </a:rPr>
                        <a:t>WIDE</a:t>
                      </a:r>
                      <a:r>
                        <a:rPr lang="en-US" sz="3000" spc="-140">
                          <a:effectLst/>
                        </a:rPr>
                        <a:t> </a:t>
                      </a:r>
                      <a:r>
                        <a:rPr lang="en-US" sz="3000" spc="-30">
                          <a:effectLst/>
                        </a:rPr>
                        <a:t>QRS</a:t>
                      </a:r>
                      <a:r>
                        <a:rPr lang="en-US" sz="3000" spc="-135">
                          <a:effectLst/>
                        </a:rPr>
                        <a:t> </a:t>
                      </a:r>
                      <a:r>
                        <a:rPr lang="en-US" sz="3000" spc="-30">
                          <a:effectLst/>
                        </a:rPr>
                        <a:t>COMPLEX </a:t>
                      </a:r>
                    </a:p>
                    <a:p>
                      <a:pPr marL="1163320" marR="800100" indent="-280035">
                        <a:lnSpc>
                          <a:spcPct val="107000"/>
                        </a:lnSpc>
                        <a:spcBef>
                          <a:spcPts val="495"/>
                        </a:spcBef>
                        <a:spcAft>
                          <a:spcPts val="0"/>
                        </a:spcAft>
                      </a:pPr>
                      <a:r>
                        <a:rPr lang="en-US" sz="3000">
                          <a:effectLst/>
                        </a:rPr>
                        <a:t>(&gt;</a:t>
                      </a:r>
                      <a:r>
                        <a:rPr lang="en-US" sz="3000" spc="-100">
                          <a:effectLst/>
                        </a:rPr>
                        <a:t> </a:t>
                      </a:r>
                      <a:r>
                        <a:rPr lang="en-US" sz="3000">
                          <a:effectLst/>
                        </a:rPr>
                        <a:t>0.09</a:t>
                      </a:r>
                      <a:r>
                        <a:rPr lang="en-US" sz="3000" spc="-100">
                          <a:effectLst/>
                        </a:rPr>
                        <a:t> </a:t>
                      </a:r>
                      <a:r>
                        <a:rPr lang="en-US" sz="3000">
                          <a:effectLst/>
                        </a:rPr>
                        <a:t>s)</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653837617"/>
                  </a:ext>
                </a:extLst>
              </a:tr>
              <a:tr h="522472">
                <a:tc>
                  <a:txBody>
                    <a:bodyPr/>
                    <a:lstStyle/>
                    <a:p>
                      <a:pPr marL="114300" marR="0">
                        <a:spcBef>
                          <a:spcPts val="815"/>
                        </a:spcBef>
                        <a:spcAft>
                          <a:spcPts val="0"/>
                        </a:spcAft>
                      </a:pPr>
                      <a:r>
                        <a:rPr lang="en-US" sz="3000" spc="-10">
                          <a:effectLst/>
                        </a:rPr>
                        <a:t>Atrial</a:t>
                      </a:r>
                      <a:r>
                        <a:rPr lang="en-US" sz="3000" spc="-20">
                          <a:effectLst/>
                        </a:rPr>
                        <a:t> </a:t>
                      </a:r>
                      <a:r>
                        <a:rPr lang="en-US" sz="3000" spc="-10">
                          <a:effectLst/>
                        </a:rPr>
                        <a:t>fibrillation</a:t>
                      </a:r>
                      <a:r>
                        <a:rPr lang="en-US" sz="3000" spc="-20">
                          <a:effectLst/>
                        </a:rPr>
                        <a:t> </a:t>
                      </a:r>
                      <a:r>
                        <a:rPr lang="en-US" sz="3000" spc="-10">
                          <a:effectLst/>
                        </a:rPr>
                        <a:t>or</a:t>
                      </a:r>
                      <a:r>
                        <a:rPr lang="en-US" sz="3000" spc="-20">
                          <a:effectLst/>
                        </a:rPr>
                        <a:t> </a:t>
                      </a:r>
                      <a:r>
                        <a:rPr lang="en-US" sz="3000" spc="-10">
                          <a:effectLst/>
                        </a:rPr>
                        <a:t>Atrial</a:t>
                      </a:r>
                      <a:r>
                        <a:rPr lang="en-US" sz="3000" spc="-20">
                          <a:effectLst/>
                        </a:rPr>
                        <a:t> </a:t>
                      </a:r>
                      <a:r>
                        <a:rPr lang="en-US" sz="3000" spc="-10">
                          <a:effectLst/>
                        </a:rPr>
                        <a:t>flutter</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15"/>
                        </a:spcBef>
                        <a:spcAft>
                          <a:spcPts val="0"/>
                        </a:spcAft>
                      </a:pPr>
                      <a:r>
                        <a:rPr lang="en-US" sz="3000" spc="-20">
                          <a:effectLst/>
                        </a:rPr>
                        <a:t>Ventricular</a:t>
                      </a:r>
                      <a:r>
                        <a:rPr lang="en-US" sz="3000" spc="40">
                          <a:effectLst/>
                        </a:rPr>
                        <a:t> </a:t>
                      </a:r>
                      <a:r>
                        <a:rPr lang="en-US" sz="3000" spc="-10">
                          <a:effectLst/>
                        </a:rPr>
                        <a:t>tachycardia</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104354634"/>
                  </a:ext>
                </a:extLst>
              </a:tr>
              <a:tr h="522472">
                <a:tc>
                  <a:txBody>
                    <a:bodyPr/>
                    <a:lstStyle/>
                    <a:p>
                      <a:pPr marL="114300" marR="0">
                        <a:spcBef>
                          <a:spcPts val="815"/>
                        </a:spcBef>
                        <a:spcAft>
                          <a:spcPts val="0"/>
                        </a:spcAft>
                      </a:pPr>
                      <a:r>
                        <a:rPr lang="en-US" sz="3000" spc="-25">
                          <a:effectLst/>
                        </a:rPr>
                        <a:t>Sinus</a:t>
                      </a:r>
                      <a:r>
                        <a:rPr lang="en-US" sz="3000" spc="-30">
                          <a:effectLst/>
                        </a:rPr>
                        <a:t> </a:t>
                      </a:r>
                      <a:r>
                        <a:rPr lang="en-US" sz="3000" spc="-10">
                          <a:effectLst/>
                        </a:rPr>
                        <a:t>tachycardia</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15"/>
                        </a:spcBef>
                        <a:spcAft>
                          <a:spcPts val="0"/>
                        </a:spcAft>
                      </a:pPr>
                      <a:r>
                        <a:rPr lang="en-US" sz="3000" spc="-20">
                          <a:effectLst/>
                        </a:rPr>
                        <a:t>Unusual</a:t>
                      </a:r>
                      <a:r>
                        <a:rPr lang="en-US" sz="3000" spc="5">
                          <a:effectLst/>
                        </a:rPr>
                        <a:t> </a:t>
                      </a:r>
                      <a:r>
                        <a:rPr lang="en-US" sz="3000" spc="-25">
                          <a:effectLst/>
                        </a:rPr>
                        <a:t>SVT</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561721493"/>
                  </a:ext>
                </a:extLst>
              </a:tr>
              <a:tr h="983476">
                <a:tc>
                  <a:txBody>
                    <a:bodyPr/>
                    <a:lstStyle/>
                    <a:p>
                      <a:pPr marL="114300" marR="0">
                        <a:spcBef>
                          <a:spcPts val="815"/>
                        </a:spcBef>
                        <a:spcAft>
                          <a:spcPts val="0"/>
                        </a:spcAft>
                      </a:pPr>
                      <a:r>
                        <a:rPr lang="en-US" sz="3000" spc="-20">
                          <a:effectLst/>
                        </a:rPr>
                        <a:t>Supraventricular</a:t>
                      </a:r>
                      <a:r>
                        <a:rPr lang="en-US" sz="3000" spc="30">
                          <a:effectLst/>
                        </a:rPr>
                        <a:t> </a:t>
                      </a:r>
                      <a:r>
                        <a:rPr lang="en-US" sz="3000" spc="-20">
                          <a:effectLst/>
                        </a:rPr>
                        <a:t>Tachycardia</a:t>
                      </a:r>
                      <a:r>
                        <a:rPr lang="en-US" sz="3000" spc="30">
                          <a:effectLst/>
                        </a:rPr>
                        <a:t> </a:t>
                      </a:r>
                      <a:r>
                        <a:rPr lang="en-US" sz="3000" spc="-20">
                          <a:effectLst/>
                        </a:rPr>
                        <a:t>(SVT)</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0"/>
                        </a:spcBef>
                        <a:spcAft>
                          <a:spcPts val="0"/>
                        </a:spcAft>
                      </a:pPr>
                      <a:r>
                        <a:rPr lang="en-US" sz="3000">
                          <a:effectLst/>
                        </a:rPr>
                        <a:t> </a:t>
                      </a:r>
                      <a:endParaRPr lang="en-US" sz="3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47492879"/>
                  </a:ext>
                </a:extLst>
              </a:tr>
            </a:tbl>
          </a:graphicData>
        </a:graphic>
      </p:graphicFrame>
    </p:spTree>
    <p:extLst>
      <p:ext uri="{BB962C8B-B14F-4D97-AF65-F5344CB8AC3E}">
        <p14:creationId xmlns:p14="http://schemas.microsoft.com/office/powerpoint/2010/main" val="22641266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284-F475-C731-437E-1E7C244DDBDA}"/>
              </a:ext>
            </a:extLst>
          </p:cNvPr>
          <p:cNvSpPr>
            <a:spLocks noGrp="1"/>
          </p:cNvSpPr>
          <p:nvPr>
            <p:ph type="title"/>
          </p:nvPr>
        </p:nvSpPr>
        <p:spPr/>
        <p:txBody>
          <a:bodyPr/>
          <a:lstStyle/>
          <a:p>
            <a:r>
              <a:rPr lang="en-US" dirty="0"/>
              <a:t>NARROW COMPLEX TACHYCARDIAS</a:t>
            </a:r>
          </a:p>
        </p:txBody>
      </p:sp>
      <p:sp>
        <p:nvSpPr>
          <p:cNvPr id="3" name="Content Placeholder 2">
            <a:extLst>
              <a:ext uri="{FF2B5EF4-FFF2-40B4-BE49-F238E27FC236}">
                <a16:creationId xmlns:a16="http://schemas.microsoft.com/office/drawing/2014/main" id="{C5DBC369-BC78-F416-CE5A-BA9AE090E295}"/>
              </a:ext>
            </a:extLst>
          </p:cNvPr>
          <p:cNvSpPr>
            <a:spLocks noGrp="1"/>
          </p:cNvSpPr>
          <p:nvPr>
            <p:ph idx="1"/>
          </p:nvPr>
        </p:nvSpPr>
        <p:spPr/>
        <p:txBody>
          <a:bodyPr/>
          <a:lstStyle/>
          <a:p>
            <a:r>
              <a:rPr lang="en-US" dirty="0"/>
              <a:t>Sinus tachycardia and supraventricular tachycardias are most common forms of arrhythmias in children</a:t>
            </a:r>
          </a:p>
          <a:p>
            <a:endParaRPr lang="en-US" dirty="0"/>
          </a:p>
        </p:txBody>
      </p:sp>
      <p:graphicFrame>
        <p:nvGraphicFramePr>
          <p:cNvPr id="4" name="Table 3">
            <a:extLst>
              <a:ext uri="{FF2B5EF4-FFF2-40B4-BE49-F238E27FC236}">
                <a16:creationId xmlns:a16="http://schemas.microsoft.com/office/drawing/2014/main" id="{2EAEB28E-D336-4172-BE50-CB6530A6EF9F}"/>
              </a:ext>
            </a:extLst>
          </p:cNvPr>
          <p:cNvGraphicFramePr>
            <a:graphicFrameLocks noGrp="1"/>
          </p:cNvGraphicFramePr>
          <p:nvPr>
            <p:extLst>
              <p:ext uri="{D42A27DB-BD31-4B8C-83A1-F6EECF244321}">
                <p14:modId xmlns:p14="http://schemas.microsoft.com/office/powerpoint/2010/main" val="1368938383"/>
              </p:ext>
            </p:extLst>
          </p:nvPr>
        </p:nvGraphicFramePr>
        <p:xfrm>
          <a:off x="1910045" y="2898793"/>
          <a:ext cx="8371910" cy="3413107"/>
        </p:xfrm>
        <a:graphic>
          <a:graphicData uri="http://schemas.openxmlformats.org/drawingml/2006/table">
            <a:tbl>
              <a:tblPr firstRow="1" firstCol="1" lastRow="1" lastCol="1" bandRow="1" bandCol="1">
                <a:tableStyleId>{5C22544A-7EE6-4342-B048-85BDC9FD1C3A}</a:tableStyleId>
              </a:tblPr>
              <a:tblGrid>
                <a:gridCol w="4185955">
                  <a:extLst>
                    <a:ext uri="{9D8B030D-6E8A-4147-A177-3AD203B41FA5}">
                      <a16:colId xmlns:a16="http://schemas.microsoft.com/office/drawing/2014/main" val="4270788132"/>
                    </a:ext>
                  </a:extLst>
                </a:gridCol>
                <a:gridCol w="4185955">
                  <a:extLst>
                    <a:ext uri="{9D8B030D-6E8A-4147-A177-3AD203B41FA5}">
                      <a16:colId xmlns:a16="http://schemas.microsoft.com/office/drawing/2014/main" val="673464164"/>
                    </a:ext>
                  </a:extLst>
                </a:gridCol>
              </a:tblGrid>
              <a:tr h="499857">
                <a:tc>
                  <a:txBody>
                    <a:bodyPr/>
                    <a:lstStyle/>
                    <a:p>
                      <a:pPr marL="0" marR="0">
                        <a:spcBef>
                          <a:spcPts val="55"/>
                        </a:spcBef>
                        <a:spcAft>
                          <a:spcPts val="0"/>
                        </a:spcAft>
                      </a:pPr>
                      <a:r>
                        <a:rPr lang="en-US" sz="1800">
                          <a:effectLst/>
                        </a:rPr>
                        <a:t> </a:t>
                      </a:r>
                    </a:p>
                    <a:p>
                      <a:pPr marL="875030" marR="0">
                        <a:spcBef>
                          <a:spcPts val="0"/>
                        </a:spcBef>
                        <a:spcAft>
                          <a:spcPts val="0"/>
                        </a:spcAft>
                      </a:pPr>
                      <a:r>
                        <a:rPr lang="en-US" sz="1800" spc="-30">
                          <a:effectLst/>
                        </a:rPr>
                        <a:t>SINUS</a:t>
                      </a:r>
                      <a:r>
                        <a:rPr lang="en-US" sz="1800" spc="-105">
                          <a:effectLst/>
                        </a:rPr>
                        <a:t> </a:t>
                      </a:r>
                      <a:r>
                        <a:rPr lang="en-US" sz="1800" spc="-10">
                          <a:effectLst/>
                        </a:rPr>
                        <a:t>TACHYCARDIA</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032510" marR="706755" indent="-158115">
                        <a:lnSpc>
                          <a:spcPct val="107000"/>
                        </a:lnSpc>
                        <a:spcBef>
                          <a:spcPts val="495"/>
                        </a:spcBef>
                        <a:spcAft>
                          <a:spcPts val="0"/>
                        </a:spcAft>
                      </a:pPr>
                      <a:r>
                        <a:rPr lang="en-US" sz="1800" spc="-50">
                          <a:effectLst/>
                        </a:rPr>
                        <a:t>SUPRAVENTRICULAR </a:t>
                      </a:r>
                      <a:r>
                        <a:rPr lang="en-US" sz="1800" spc="-10">
                          <a:effectLst/>
                        </a:rPr>
                        <a:t>TACHYCARDIA</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383676358"/>
                  </a:ext>
                </a:extLst>
              </a:tr>
              <a:tr h="473453">
                <a:tc>
                  <a:txBody>
                    <a:bodyPr/>
                    <a:lstStyle/>
                    <a:p>
                      <a:pPr marL="114300" marR="0">
                        <a:spcBef>
                          <a:spcPts val="805"/>
                        </a:spcBef>
                        <a:spcAft>
                          <a:spcPts val="0"/>
                        </a:spcAft>
                      </a:pPr>
                      <a:r>
                        <a:rPr lang="en-US" sz="1800" spc="-10">
                          <a:effectLst/>
                        </a:rPr>
                        <a:t>Infant:</a:t>
                      </a:r>
                      <a:r>
                        <a:rPr lang="en-US" sz="1800" spc="-35">
                          <a:effectLst/>
                        </a:rPr>
                        <a:t> </a:t>
                      </a:r>
                      <a:r>
                        <a:rPr lang="en-US" sz="1800" spc="-10">
                          <a:effectLst/>
                        </a:rPr>
                        <a:t>&lt;</a:t>
                      </a:r>
                      <a:r>
                        <a:rPr lang="en-US" sz="1800" spc="-25">
                          <a:effectLst/>
                        </a:rPr>
                        <a:t> </a:t>
                      </a:r>
                      <a:r>
                        <a:rPr lang="en-US" sz="1800" spc="-10">
                          <a:effectLst/>
                        </a:rPr>
                        <a:t>220</a:t>
                      </a:r>
                      <a:r>
                        <a:rPr lang="en-US" sz="1800" spc="-25">
                          <a:effectLst/>
                        </a:rPr>
                        <a:t> bpm</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05"/>
                        </a:spcBef>
                        <a:spcAft>
                          <a:spcPts val="0"/>
                        </a:spcAft>
                      </a:pPr>
                      <a:r>
                        <a:rPr lang="en-US" sz="1800" spc="-10">
                          <a:effectLst/>
                        </a:rPr>
                        <a:t>Infant:</a:t>
                      </a:r>
                      <a:r>
                        <a:rPr lang="en-US" sz="1800" spc="-35">
                          <a:effectLst/>
                        </a:rPr>
                        <a:t> </a:t>
                      </a:r>
                      <a:r>
                        <a:rPr lang="en-US" sz="1800" spc="-10">
                          <a:effectLst/>
                        </a:rPr>
                        <a:t>&gt;</a:t>
                      </a:r>
                      <a:r>
                        <a:rPr lang="en-US" sz="1800" spc="-25">
                          <a:effectLst/>
                        </a:rPr>
                        <a:t> </a:t>
                      </a:r>
                      <a:r>
                        <a:rPr lang="en-US" sz="1800" spc="-10">
                          <a:effectLst/>
                        </a:rPr>
                        <a:t>220</a:t>
                      </a:r>
                      <a:r>
                        <a:rPr lang="en-US" sz="1800" spc="-25">
                          <a:effectLst/>
                        </a:rPr>
                        <a:t> bpm</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920877268"/>
                  </a:ext>
                </a:extLst>
              </a:tr>
              <a:tr h="473453">
                <a:tc>
                  <a:txBody>
                    <a:bodyPr/>
                    <a:lstStyle/>
                    <a:p>
                      <a:pPr marL="114300" marR="0">
                        <a:spcBef>
                          <a:spcPts val="805"/>
                        </a:spcBef>
                        <a:spcAft>
                          <a:spcPts val="0"/>
                        </a:spcAft>
                      </a:pPr>
                      <a:r>
                        <a:rPr lang="en-US" sz="1800" spc="-10">
                          <a:effectLst/>
                        </a:rPr>
                        <a:t>Child:</a:t>
                      </a:r>
                      <a:r>
                        <a:rPr lang="en-US" sz="1800" spc="-60">
                          <a:effectLst/>
                        </a:rPr>
                        <a:t> </a:t>
                      </a:r>
                      <a:r>
                        <a:rPr lang="en-US" sz="1800" spc="-10">
                          <a:effectLst/>
                        </a:rPr>
                        <a:t>&lt;</a:t>
                      </a:r>
                      <a:r>
                        <a:rPr lang="en-US" sz="1800" spc="-35">
                          <a:effectLst/>
                        </a:rPr>
                        <a:t> </a:t>
                      </a:r>
                      <a:r>
                        <a:rPr lang="en-US" sz="1800" spc="-10">
                          <a:effectLst/>
                        </a:rPr>
                        <a:t>180</a:t>
                      </a:r>
                      <a:r>
                        <a:rPr lang="en-US" sz="1800" spc="-30">
                          <a:effectLst/>
                        </a:rPr>
                        <a:t> </a:t>
                      </a:r>
                      <a:r>
                        <a:rPr lang="en-US" sz="1800" spc="-25">
                          <a:effectLst/>
                        </a:rPr>
                        <a:t>bpm</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05"/>
                        </a:spcBef>
                        <a:spcAft>
                          <a:spcPts val="0"/>
                        </a:spcAft>
                      </a:pPr>
                      <a:r>
                        <a:rPr lang="en-US" sz="1800" spc="-10">
                          <a:effectLst/>
                        </a:rPr>
                        <a:t>Child:</a:t>
                      </a:r>
                      <a:r>
                        <a:rPr lang="en-US" sz="1800" spc="-60">
                          <a:effectLst/>
                        </a:rPr>
                        <a:t> </a:t>
                      </a:r>
                      <a:r>
                        <a:rPr lang="en-US" sz="1800" spc="-10">
                          <a:effectLst/>
                        </a:rPr>
                        <a:t>&gt;</a:t>
                      </a:r>
                      <a:r>
                        <a:rPr lang="en-US" sz="1800" spc="-35">
                          <a:effectLst/>
                        </a:rPr>
                        <a:t> </a:t>
                      </a:r>
                      <a:r>
                        <a:rPr lang="en-US" sz="1800" spc="-10">
                          <a:effectLst/>
                        </a:rPr>
                        <a:t>180</a:t>
                      </a:r>
                      <a:r>
                        <a:rPr lang="en-US" sz="1800" spc="-30">
                          <a:effectLst/>
                        </a:rPr>
                        <a:t> </a:t>
                      </a:r>
                      <a:r>
                        <a:rPr lang="en-US" sz="1800" spc="-25">
                          <a:effectLst/>
                        </a:rPr>
                        <a:t>bpm</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785036019"/>
                  </a:ext>
                </a:extLst>
              </a:tr>
              <a:tr h="473453">
                <a:tc>
                  <a:txBody>
                    <a:bodyPr/>
                    <a:lstStyle/>
                    <a:p>
                      <a:pPr marL="114300" marR="0">
                        <a:spcBef>
                          <a:spcPts val="805"/>
                        </a:spcBef>
                        <a:spcAft>
                          <a:spcPts val="0"/>
                        </a:spcAft>
                      </a:pPr>
                      <a:r>
                        <a:rPr lang="en-US" sz="1800" spc="-20">
                          <a:effectLst/>
                        </a:rPr>
                        <a:t>Slow</a:t>
                      </a:r>
                      <a:r>
                        <a:rPr lang="en-US" sz="1800" spc="-25">
                          <a:effectLst/>
                        </a:rPr>
                        <a:t> </a:t>
                      </a:r>
                      <a:r>
                        <a:rPr lang="en-US" sz="1800" spc="-10">
                          <a:effectLst/>
                        </a:rPr>
                        <a:t>onset</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05"/>
                        </a:spcBef>
                        <a:spcAft>
                          <a:spcPts val="0"/>
                        </a:spcAft>
                      </a:pPr>
                      <a:r>
                        <a:rPr lang="en-US" sz="1800" spc="-10">
                          <a:effectLst/>
                        </a:rPr>
                        <a:t>Abrupt</a:t>
                      </a:r>
                      <a:r>
                        <a:rPr lang="en-US" sz="1800" spc="-15">
                          <a:effectLst/>
                        </a:rPr>
                        <a:t> </a:t>
                      </a:r>
                      <a:r>
                        <a:rPr lang="en-US" sz="1800" spc="-10">
                          <a:effectLst/>
                        </a:rPr>
                        <a:t>start/stop</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550157050"/>
                  </a:ext>
                </a:extLst>
              </a:tr>
              <a:tr h="473453">
                <a:tc>
                  <a:txBody>
                    <a:bodyPr/>
                    <a:lstStyle/>
                    <a:p>
                      <a:pPr marL="114300" marR="0">
                        <a:spcBef>
                          <a:spcPts val="805"/>
                        </a:spcBef>
                        <a:spcAft>
                          <a:spcPts val="0"/>
                        </a:spcAft>
                      </a:pPr>
                      <a:r>
                        <a:rPr lang="en-US" sz="1800" spc="-30">
                          <a:effectLst/>
                        </a:rPr>
                        <a:t>Fever,</a:t>
                      </a:r>
                      <a:r>
                        <a:rPr lang="en-US" sz="1800" spc="-20">
                          <a:effectLst/>
                        </a:rPr>
                        <a:t> </a:t>
                      </a:r>
                      <a:r>
                        <a:rPr lang="en-US" sz="1800" spc="-10">
                          <a:effectLst/>
                        </a:rPr>
                        <a:t>hypovolemia</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05"/>
                        </a:spcBef>
                        <a:spcAft>
                          <a:spcPts val="0"/>
                        </a:spcAft>
                      </a:pPr>
                      <a:r>
                        <a:rPr lang="en-US" sz="1800">
                          <a:effectLst/>
                        </a:rPr>
                        <a:t>Pulmonary</a:t>
                      </a:r>
                      <a:r>
                        <a:rPr lang="en-US" sz="1800" spc="-30">
                          <a:effectLst/>
                        </a:rPr>
                        <a:t> </a:t>
                      </a:r>
                      <a:r>
                        <a:rPr lang="en-US" sz="1800" spc="-10">
                          <a:effectLst/>
                        </a:rPr>
                        <a:t>edema</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062032354"/>
                  </a:ext>
                </a:extLst>
              </a:tr>
              <a:tr h="473453">
                <a:tc>
                  <a:txBody>
                    <a:bodyPr/>
                    <a:lstStyle/>
                    <a:p>
                      <a:pPr marL="114300" marR="0">
                        <a:spcBef>
                          <a:spcPts val="805"/>
                        </a:spcBef>
                        <a:spcAft>
                          <a:spcPts val="0"/>
                        </a:spcAft>
                      </a:pPr>
                      <a:r>
                        <a:rPr lang="en-US" sz="1800" spc="-20">
                          <a:effectLst/>
                        </a:rPr>
                        <a:t>Varies with stimulation</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05"/>
                        </a:spcBef>
                        <a:spcAft>
                          <a:spcPts val="0"/>
                        </a:spcAft>
                      </a:pPr>
                      <a:r>
                        <a:rPr lang="en-US" sz="1800" spc="-10">
                          <a:effectLst/>
                        </a:rPr>
                        <a:t>Constant,</a:t>
                      </a:r>
                      <a:r>
                        <a:rPr lang="en-US" sz="1800" spc="-35">
                          <a:effectLst/>
                        </a:rPr>
                        <a:t> </a:t>
                      </a:r>
                      <a:r>
                        <a:rPr lang="en-US" sz="1800" spc="-10">
                          <a:effectLst/>
                        </a:rPr>
                        <a:t>fast</a:t>
                      </a:r>
                      <a:r>
                        <a:rPr lang="en-US" sz="1800" spc="5">
                          <a:effectLst/>
                        </a:rPr>
                        <a:t> </a:t>
                      </a:r>
                      <a:r>
                        <a:rPr lang="en-US" sz="1800" spc="-20">
                          <a:effectLst/>
                        </a:rPr>
                        <a:t>rate</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184963828"/>
                  </a:ext>
                </a:extLst>
              </a:tr>
              <a:tr h="473453">
                <a:tc>
                  <a:txBody>
                    <a:bodyPr/>
                    <a:lstStyle/>
                    <a:p>
                      <a:pPr marL="114300" marR="0">
                        <a:spcBef>
                          <a:spcPts val="805"/>
                        </a:spcBef>
                        <a:spcAft>
                          <a:spcPts val="0"/>
                        </a:spcAft>
                      </a:pPr>
                      <a:r>
                        <a:rPr lang="en-US" sz="1800">
                          <a:effectLst/>
                        </a:rPr>
                        <a:t>Visible</a:t>
                      </a:r>
                      <a:r>
                        <a:rPr lang="en-US" sz="1800" spc="-45">
                          <a:effectLst/>
                        </a:rPr>
                        <a:t> </a:t>
                      </a:r>
                      <a:r>
                        <a:rPr lang="en-US" sz="1800">
                          <a:effectLst/>
                        </a:rPr>
                        <a:t>P</a:t>
                      </a:r>
                      <a:r>
                        <a:rPr lang="en-US" sz="1800" spc="-45">
                          <a:effectLst/>
                        </a:rPr>
                        <a:t> </a:t>
                      </a:r>
                      <a:r>
                        <a:rPr lang="en-US" sz="1800" spc="-20">
                          <a:effectLst/>
                        </a:rPr>
                        <a:t>waves</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14300" marR="0">
                        <a:spcBef>
                          <a:spcPts val="805"/>
                        </a:spcBef>
                        <a:spcAft>
                          <a:spcPts val="0"/>
                        </a:spcAft>
                      </a:pPr>
                      <a:r>
                        <a:rPr lang="en-US" sz="1800" spc="-10" dirty="0">
                          <a:effectLst/>
                        </a:rPr>
                        <a:t>Absent</a:t>
                      </a:r>
                      <a:r>
                        <a:rPr lang="en-US" sz="1800" spc="-25" dirty="0">
                          <a:effectLst/>
                        </a:rPr>
                        <a:t> </a:t>
                      </a:r>
                      <a:r>
                        <a:rPr lang="en-US" sz="1800" spc="-10" dirty="0">
                          <a:effectLst/>
                        </a:rPr>
                        <a:t>P</a:t>
                      </a:r>
                      <a:r>
                        <a:rPr lang="en-US" sz="1800" spc="-20" dirty="0">
                          <a:effectLst/>
                        </a:rPr>
                        <a:t> </a:t>
                      </a:r>
                      <a:r>
                        <a:rPr lang="en-US" sz="1800" spc="-10" dirty="0">
                          <a:effectLst/>
                        </a:rPr>
                        <a:t>waves</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257583843"/>
                  </a:ext>
                </a:extLst>
              </a:tr>
            </a:tbl>
          </a:graphicData>
        </a:graphic>
      </p:graphicFrame>
    </p:spTree>
    <p:extLst>
      <p:ext uri="{BB962C8B-B14F-4D97-AF65-F5344CB8AC3E}">
        <p14:creationId xmlns:p14="http://schemas.microsoft.com/office/powerpoint/2010/main" val="111851765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BEE3-4D3C-F6C9-C508-51A55566C08B}"/>
              </a:ext>
            </a:extLst>
          </p:cNvPr>
          <p:cNvSpPr>
            <a:spLocks noGrp="1"/>
          </p:cNvSpPr>
          <p:nvPr>
            <p:ph type="title"/>
          </p:nvPr>
        </p:nvSpPr>
        <p:spPr/>
        <p:txBody>
          <a:bodyPr/>
          <a:lstStyle/>
          <a:p>
            <a:r>
              <a:rPr lang="en-US" dirty="0"/>
              <a:t>WIDE COMPLEX TACHYCARDIA</a:t>
            </a:r>
          </a:p>
        </p:txBody>
      </p:sp>
      <p:grpSp>
        <p:nvGrpSpPr>
          <p:cNvPr id="87" name="docshapegroup405">
            <a:extLst>
              <a:ext uri="{FF2B5EF4-FFF2-40B4-BE49-F238E27FC236}">
                <a16:creationId xmlns:a16="http://schemas.microsoft.com/office/drawing/2014/main" id="{9A2787CE-2EE6-F11D-429D-3BAF4A40B9DD}"/>
              </a:ext>
            </a:extLst>
          </p:cNvPr>
          <p:cNvGrpSpPr>
            <a:grpSpLocks noChangeAspect="1"/>
          </p:cNvGrpSpPr>
          <p:nvPr/>
        </p:nvGrpSpPr>
        <p:grpSpPr bwMode="auto">
          <a:xfrm>
            <a:off x="7756635" y="1825625"/>
            <a:ext cx="3452232" cy="4836698"/>
            <a:chOff x="2121" y="-3448"/>
            <a:chExt cx="5630" cy="3757"/>
          </a:xfrm>
        </p:grpSpPr>
        <p:cxnSp>
          <p:nvCxnSpPr>
            <p:cNvPr id="88" name="Line 273">
              <a:extLst>
                <a:ext uri="{FF2B5EF4-FFF2-40B4-BE49-F238E27FC236}">
                  <a16:creationId xmlns:a16="http://schemas.microsoft.com/office/drawing/2014/main" id="{DC826F0A-03FC-4A0C-224C-33E842AC473E}"/>
                </a:ext>
              </a:extLst>
            </p:cNvPr>
            <p:cNvCxnSpPr>
              <a:cxnSpLocks noChangeAspect="1" noEditPoints="1" noChangeArrowheads="1" noChangeShapeType="1"/>
            </p:cNvCxnSpPr>
            <p:nvPr/>
          </p:nvCxnSpPr>
          <p:spPr bwMode="auto">
            <a:xfrm>
              <a:off x="2376"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89" name="Line 274">
              <a:extLst>
                <a:ext uri="{FF2B5EF4-FFF2-40B4-BE49-F238E27FC236}">
                  <a16:creationId xmlns:a16="http://schemas.microsoft.com/office/drawing/2014/main" id="{647CE509-0A57-CE42-B5F0-5158F0011C70}"/>
                </a:ext>
              </a:extLst>
            </p:cNvPr>
            <p:cNvCxnSpPr>
              <a:cxnSpLocks noChangeAspect="1" noEditPoints="1" noChangeArrowheads="1" noChangeShapeType="1"/>
            </p:cNvCxnSpPr>
            <p:nvPr/>
          </p:nvCxnSpPr>
          <p:spPr bwMode="auto">
            <a:xfrm>
              <a:off x="2490"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0" name="Line 275">
              <a:extLst>
                <a:ext uri="{FF2B5EF4-FFF2-40B4-BE49-F238E27FC236}">
                  <a16:creationId xmlns:a16="http://schemas.microsoft.com/office/drawing/2014/main" id="{1CE2848C-81B9-3015-4C64-B4EB22581FD6}"/>
                </a:ext>
              </a:extLst>
            </p:cNvPr>
            <p:cNvCxnSpPr>
              <a:cxnSpLocks noChangeAspect="1" noEditPoints="1" noChangeArrowheads="1" noChangeShapeType="1"/>
            </p:cNvCxnSpPr>
            <p:nvPr/>
          </p:nvCxnSpPr>
          <p:spPr bwMode="auto">
            <a:xfrm>
              <a:off x="2604"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1" name="Line 276">
              <a:extLst>
                <a:ext uri="{FF2B5EF4-FFF2-40B4-BE49-F238E27FC236}">
                  <a16:creationId xmlns:a16="http://schemas.microsoft.com/office/drawing/2014/main" id="{85D5DBC8-564F-6CA6-3526-40D01381C16F}"/>
                </a:ext>
              </a:extLst>
            </p:cNvPr>
            <p:cNvCxnSpPr>
              <a:cxnSpLocks noChangeAspect="1" noEditPoints="1" noChangeArrowheads="1" noChangeShapeType="1"/>
            </p:cNvCxnSpPr>
            <p:nvPr/>
          </p:nvCxnSpPr>
          <p:spPr bwMode="auto">
            <a:xfrm>
              <a:off x="2717"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2" name="Line 277">
              <a:extLst>
                <a:ext uri="{FF2B5EF4-FFF2-40B4-BE49-F238E27FC236}">
                  <a16:creationId xmlns:a16="http://schemas.microsoft.com/office/drawing/2014/main" id="{22521EE9-41C8-94DE-0830-9D41C875AF52}"/>
                </a:ext>
              </a:extLst>
            </p:cNvPr>
            <p:cNvCxnSpPr>
              <a:cxnSpLocks noChangeAspect="1" noEditPoints="1" noChangeArrowheads="1" noChangeShapeType="1"/>
            </p:cNvCxnSpPr>
            <p:nvPr/>
          </p:nvCxnSpPr>
          <p:spPr bwMode="auto">
            <a:xfrm>
              <a:off x="2831"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3" name="Line 278">
              <a:extLst>
                <a:ext uri="{FF2B5EF4-FFF2-40B4-BE49-F238E27FC236}">
                  <a16:creationId xmlns:a16="http://schemas.microsoft.com/office/drawing/2014/main" id="{C35454E8-2DF2-5503-257B-121C97F061B5}"/>
                </a:ext>
              </a:extLst>
            </p:cNvPr>
            <p:cNvCxnSpPr>
              <a:cxnSpLocks noChangeAspect="1" noEditPoints="1" noChangeArrowheads="1" noChangeShapeType="1"/>
            </p:cNvCxnSpPr>
            <p:nvPr/>
          </p:nvCxnSpPr>
          <p:spPr bwMode="auto">
            <a:xfrm>
              <a:off x="2945"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94" name="Line 279">
              <a:extLst>
                <a:ext uri="{FF2B5EF4-FFF2-40B4-BE49-F238E27FC236}">
                  <a16:creationId xmlns:a16="http://schemas.microsoft.com/office/drawing/2014/main" id="{945193AF-1FF7-BA27-D375-C789AA1DDB02}"/>
                </a:ext>
              </a:extLst>
            </p:cNvPr>
            <p:cNvCxnSpPr>
              <a:cxnSpLocks noChangeAspect="1" noEditPoints="1" noChangeArrowheads="1" noChangeShapeType="1"/>
            </p:cNvCxnSpPr>
            <p:nvPr/>
          </p:nvCxnSpPr>
          <p:spPr bwMode="auto">
            <a:xfrm>
              <a:off x="3059"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5" name="Line 280">
              <a:extLst>
                <a:ext uri="{FF2B5EF4-FFF2-40B4-BE49-F238E27FC236}">
                  <a16:creationId xmlns:a16="http://schemas.microsoft.com/office/drawing/2014/main" id="{E14EE828-1738-A206-37F3-F85648831C64}"/>
                </a:ext>
              </a:extLst>
            </p:cNvPr>
            <p:cNvCxnSpPr>
              <a:cxnSpLocks noChangeAspect="1" noEditPoints="1" noChangeArrowheads="1" noChangeShapeType="1"/>
            </p:cNvCxnSpPr>
            <p:nvPr/>
          </p:nvCxnSpPr>
          <p:spPr bwMode="auto">
            <a:xfrm>
              <a:off x="3172"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6" name="Line 281">
              <a:extLst>
                <a:ext uri="{FF2B5EF4-FFF2-40B4-BE49-F238E27FC236}">
                  <a16:creationId xmlns:a16="http://schemas.microsoft.com/office/drawing/2014/main" id="{D12CE607-ACCA-DF64-5669-52E0D2F952F6}"/>
                </a:ext>
              </a:extLst>
            </p:cNvPr>
            <p:cNvCxnSpPr>
              <a:cxnSpLocks noChangeAspect="1" noEditPoints="1" noChangeArrowheads="1" noChangeShapeType="1"/>
            </p:cNvCxnSpPr>
            <p:nvPr/>
          </p:nvCxnSpPr>
          <p:spPr bwMode="auto">
            <a:xfrm>
              <a:off x="3286"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7" name="Line 282">
              <a:extLst>
                <a:ext uri="{FF2B5EF4-FFF2-40B4-BE49-F238E27FC236}">
                  <a16:creationId xmlns:a16="http://schemas.microsoft.com/office/drawing/2014/main" id="{E6814D28-9857-F45A-06D2-F0B8F19DEEA1}"/>
                </a:ext>
              </a:extLst>
            </p:cNvPr>
            <p:cNvCxnSpPr>
              <a:cxnSpLocks noChangeAspect="1" noEditPoints="1" noChangeArrowheads="1" noChangeShapeType="1"/>
            </p:cNvCxnSpPr>
            <p:nvPr/>
          </p:nvCxnSpPr>
          <p:spPr bwMode="auto">
            <a:xfrm>
              <a:off x="3400"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98" name="Line 283">
              <a:extLst>
                <a:ext uri="{FF2B5EF4-FFF2-40B4-BE49-F238E27FC236}">
                  <a16:creationId xmlns:a16="http://schemas.microsoft.com/office/drawing/2014/main" id="{73DED23F-E153-284C-3EDF-208D375BA573}"/>
                </a:ext>
              </a:extLst>
            </p:cNvPr>
            <p:cNvCxnSpPr>
              <a:cxnSpLocks noChangeAspect="1" noEditPoints="1" noChangeArrowheads="1" noChangeShapeType="1"/>
            </p:cNvCxnSpPr>
            <p:nvPr/>
          </p:nvCxnSpPr>
          <p:spPr bwMode="auto">
            <a:xfrm>
              <a:off x="3514"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99" name="Line 284">
              <a:extLst>
                <a:ext uri="{FF2B5EF4-FFF2-40B4-BE49-F238E27FC236}">
                  <a16:creationId xmlns:a16="http://schemas.microsoft.com/office/drawing/2014/main" id="{2037C7EA-FEDD-CFEB-8660-1996D6534BA8}"/>
                </a:ext>
              </a:extLst>
            </p:cNvPr>
            <p:cNvCxnSpPr>
              <a:cxnSpLocks noChangeAspect="1" noEditPoints="1" noChangeArrowheads="1" noChangeShapeType="1"/>
            </p:cNvCxnSpPr>
            <p:nvPr/>
          </p:nvCxnSpPr>
          <p:spPr bwMode="auto">
            <a:xfrm>
              <a:off x="3628"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0" name="Line 285">
              <a:extLst>
                <a:ext uri="{FF2B5EF4-FFF2-40B4-BE49-F238E27FC236}">
                  <a16:creationId xmlns:a16="http://schemas.microsoft.com/office/drawing/2014/main" id="{D9F6B20F-6D6D-906A-FD59-BCD3680366E1}"/>
                </a:ext>
              </a:extLst>
            </p:cNvPr>
            <p:cNvCxnSpPr>
              <a:cxnSpLocks noChangeAspect="1" noEditPoints="1" noChangeArrowheads="1" noChangeShapeType="1"/>
            </p:cNvCxnSpPr>
            <p:nvPr/>
          </p:nvCxnSpPr>
          <p:spPr bwMode="auto">
            <a:xfrm>
              <a:off x="3741"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1" name="Line 286">
              <a:extLst>
                <a:ext uri="{FF2B5EF4-FFF2-40B4-BE49-F238E27FC236}">
                  <a16:creationId xmlns:a16="http://schemas.microsoft.com/office/drawing/2014/main" id="{1694CFAE-6717-86AF-D0A0-2CB6B93157C6}"/>
                </a:ext>
              </a:extLst>
            </p:cNvPr>
            <p:cNvCxnSpPr>
              <a:cxnSpLocks noChangeAspect="1" noEditPoints="1" noChangeArrowheads="1" noChangeShapeType="1"/>
            </p:cNvCxnSpPr>
            <p:nvPr/>
          </p:nvCxnSpPr>
          <p:spPr bwMode="auto">
            <a:xfrm>
              <a:off x="3855"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2" name="Line 287">
              <a:extLst>
                <a:ext uri="{FF2B5EF4-FFF2-40B4-BE49-F238E27FC236}">
                  <a16:creationId xmlns:a16="http://schemas.microsoft.com/office/drawing/2014/main" id="{EDC61E86-C09A-CFF6-604B-45DF41526064}"/>
                </a:ext>
              </a:extLst>
            </p:cNvPr>
            <p:cNvCxnSpPr>
              <a:cxnSpLocks noChangeAspect="1" noEditPoints="1" noChangeArrowheads="1" noChangeShapeType="1"/>
            </p:cNvCxnSpPr>
            <p:nvPr/>
          </p:nvCxnSpPr>
          <p:spPr bwMode="auto">
            <a:xfrm>
              <a:off x="3969"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3" name="Line 288">
              <a:extLst>
                <a:ext uri="{FF2B5EF4-FFF2-40B4-BE49-F238E27FC236}">
                  <a16:creationId xmlns:a16="http://schemas.microsoft.com/office/drawing/2014/main" id="{EB94EAAE-B698-C6FF-66B1-33BEB010CF43}"/>
                </a:ext>
              </a:extLst>
            </p:cNvPr>
            <p:cNvCxnSpPr>
              <a:cxnSpLocks noChangeAspect="1" noEditPoints="1" noChangeArrowheads="1" noChangeShapeType="1"/>
            </p:cNvCxnSpPr>
            <p:nvPr/>
          </p:nvCxnSpPr>
          <p:spPr bwMode="auto">
            <a:xfrm>
              <a:off x="4083"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04" name="Line 289">
              <a:extLst>
                <a:ext uri="{FF2B5EF4-FFF2-40B4-BE49-F238E27FC236}">
                  <a16:creationId xmlns:a16="http://schemas.microsoft.com/office/drawing/2014/main" id="{4B8B148D-7808-B1BD-8FD7-31CABE2F5DB4}"/>
                </a:ext>
              </a:extLst>
            </p:cNvPr>
            <p:cNvCxnSpPr>
              <a:cxnSpLocks noChangeAspect="1" noEditPoints="1" noChangeArrowheads="1" noChangeShapeType="1"/>
            </p:cNvCxnSpPr>
            <p:nvPr/>
          </p:nvCxnSpPr>
          <p:spPr bwMode="auto">
            <a:xfrm>
              <a:off x="4197"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5" name="Line 290">
              <a:extLst>
                <a:ext uri="{FF2B5EF4-FFF2-40B4-BE49-F238E27FC236}">
                  <a16:creationId xmlns:a16="http://schemas.microsoft.com/office/drawing/2014/main" id="{0283A235-0473-39A1-D1F4-E85B703B34D9}"/>
                </a:ext>
              </a:extLst>
            </p:cNvPr>
            <p:cNvCxnSpPr>
              <a:cxnSpLocks noChangeAspect="1" noEditPoints="1" noChangeArrowheads="1" noChangeShapeType="1"/>
            </p:cNvCxnSpPr>
            <p:nvPr/>
          </p:nvCxnSpPr>
          <p:spPr bwMode="auto">
            <a:xfrm>
              <a:off x="4310"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6" name="Line 291">
              <a:extLst>
                <a:ext uri="{FF2B5EF4-FFF2-40B4-BE49-F238E27FC236}">
                  <a16:creationId xmlns:a16="http://schemas.microsoft.com/office/drawing/2014/main" id="{C1F5ABA8-992A-629B-282B-C9501B452990}"/>
                </a:ext>
              </a:extLst>
            </p:cNvPr>
            <p:cNvCxnSpPr>
              <a:cxnSpLocks noChangeAspect="1" noEditPoints="1" noChangeArrowheads="1" noChangeShapeType="1"/>
            </p:cNvCxnSpPr>
            <p:nvPr/>
          </p:nvCxnSpPr>
          <p:spPr bwMode="auto">
            <a:xfrm>
              <a:off x="4424"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7" name="Line 292">
              <a:extLst>
                <a:ext uri="{FF2B5EF4-FFF2-40B4-BE49-F238E27FC236}">
                  <a16:creationId xmlns:a16="http://schemas.microsoft.com/office/drawing/2014/main" id="{6D761D05-0A66-4493-4D16-9C178AA7C7FF}"/>
                </a:ext>
              </a:extLst>
            </p:cNvPr>
            <p:cNvCxnSpPr>
              <a:cxnSpLocks noChangeAspect="1" noEditPoints="1" noChangeArrowheads="1" noChangeShapeType="1"/>
            </p:cNvCxnSpPr>
            <p:nvPr/>
          </p:nvCxnSpPr>
          <p:spPr bwMode="auto">
            <a:xfrm>
              <a:off x="4538"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08" name="Line 293">
              <a:extLst>
                <a:ext uri="{FF2B5EF4-FFF2-40B4-BE49-F238E27FC236}">
                  <a16:creationId xmlns:a16="http://schemas.microsoft.com/office/drawing/2014/main" id="{CF29D0BE-0AB7-F826-6DEE-EAA04F006F77}"/>
                </a:ext>
              </a:extLst>
            </p:cNvPr>
            <p:cNvCxnSpPr>
              <a:cxnSpLocks noChangeAspect="1" noEditPoints="1" noChangeArrowheads="1" noChangeShapeType="1"/>
            </p:cNvCxnSpPr>
            <p:nvPr/>
          </p:nvCxnSpPr>
          <p:spPr bwMode="auto">
            <a:xfrm>
              <a:off x="4652"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09" name="Line 294">
              <a:extLst>
                <a:ext uri="{FF2B5EF4-FFF2-40B4-BE49-F238E27FC236}">
                  <a16:creationId xmlns:a16="http://schemas.microsoft.com/office/drawing/2014/main" id="{B5023AC9-114D-E135-B88E-9D028D245453}"/>
                </a:ext>
              </a:extLst>
            </p:cNvPr>
            <p:cNvCxnSpPr>
              <a:cxnSpLocks noChangeAspect="1" noEditPoints="1" noChangeArrowheads="1" noChangeShapeType="1"/>
            </p:cNvCxnSpPr>
            <p:nvPr/>
          </p:nvCxnSpPr>
          <p:spPr bwMode="auto">
            <a:xfrm>
              <a:off x="4766"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0" name="Line 295">
              <a:extLst>
                <a:ext uri="{FF2B5EF4-FFF2-40B4-BE49-F238E27FC236}">
                  <a16:creationId xmlns:a16="http://schemas.microsoft.com/office/drawing/2014/main" id="{49038F02-D347-271F-AD96-F181B42F1351}"/>
                </a:ext>
              </a:extLst>
            </p:cNvPr>
            <p:cNvCxnSpPr>
              <a:cxnSpLocks noChangeAspect="1" noEditPoints="1" noChangeArrowheads="1" noChangeShapeType="1"/>
            </p:cNvCxnSpPr>
            <p:nvPr/>
          </p:nvCxnSpPr>
          <p:spPr bwMode="auto">
            <a:xfrm>
              <a:off x="4879"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1" name="Line 296">
              <a:extLst>
                <a:ext uri="{FF2B5EF4-FFF2-40B4-BE49-F238E27FC236}">
                  <a16:creationId xmlns:a16="http://schemas.microsoft.com/office/drawing/2014/main" id="{343002F1-B111-AF00-5C1E-09C73FB62267}"/>
                </a:ext>
              </a:extLst>
            </p:cNvPr>
            <p:cNvCxnSpPr>
              <a:cxnSpLocks noChangeAspect="1" noEditPoints="1" noChangeArrowheads="1" noChangeShapeType="1"/>
            </p:cNvCxnSpPr>
            <p:nvPr/>
          </p:nvCxnSpPr>
          <p:spPr bwMode="auto">
            <a:xfrm>
              <a:off x="4993"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2" name="Line 297">
              <a:extLst>
                <a:ext uri="{FF2B5EF4-FFF2-40B4-BE49-F238E27FC236}">
                  <a16:creationId xmlns:a16="http://schemas.microsoft.com/office/drawing/2014/main" id="{3DCD2BE8-CC30-3AFD-CC24-BAB848236A8F}"/>
                </a:ext>
              </a:extLst>
            </p:cNvPr>
            <p:cNvCxnSpPr>
              <a:cxnSpLocks noChangeAspect="1" noEditPoints="1" noChangeArrowheads="1" noChangeShapeType="1"/>
            </p:cNvCxnSpPr>
            <p:nvPr/>
          </p:nvCxnSpPr>
          <p:spPr bwMode="auto">
            <a:xfrm>
              <a:off x="5107"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3" name="Line 298">
              <a:extLst>
                <a:ext uri="{FF2B5EF4-FFF2-40B4-BE49-F238E27FC236}">
                  <a16:creationId xmlns:a16="http://schemas.microsoft.com/office/drawing/2014/main" id="{F04202C2-5DCD-E47C-54BD-761D50A06982}"/>
                </a:ext>
              </a:extLst>
            </p:cNvPr>
            <p:cNvCxnSpPr>
              <a:cxnSpLocks noChangeAspect="1" noEditPoints="1" noChangeArrowheads="1" noChangeShapeType="1"/>
            </p:cNvCxnSpPr>
            <p:nvPr/>
          </p:nvCxnSpPr>
          <p:spPr bwMode="auto">
            <a:xfrm>
              <a:off x="5221"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14" name="Line 299">
              <a:extLst>
                <a:ext uri="{FF2B5EF4-FFF2-40B4-BE49-F238E27FC236}">
                  <a16:creationId xmlns:a16="http://schemas.microsoft.com/office/drawing/2014/main" id="{4ED29D7B-83DD-B994-CE24-6E6B13ADE720}"/>
                </a:ext>
              </a:extLst>
            </p:cNvPr>
            <p:cNvCxnSpPr>
              <a:cxnSpLocks noChangeAspect="1" noEditPoints="1" noChangeArrowheads="1" noChangeShapeType="1"/>
            </p:cNvCxnSpPr>
            <p:nvPr/>
          </p:nvCxnSpPr>
          <p:spPr bwMode="auto">
            <a:xfrm>
              <a:off x="5335"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5" name="Line 300">
              <a:extLst>
                <a:ext uri="{FF2B5EF4-FFF2-40B4-BE49-F238E27FC236}">
                  <a16:creationId xmlns:a16="http://schemas.microsoft.com/office/drawing/2014/main" id="{702D8F5A-864E-65D2-387F-710F8701F1AE}"/>
                </a:ext>
              </a:extLst>
            </p:cNvPr>
            <p:cNvCxnSpPr>
              <a:cxnSpLocks noChangeAspect="1" noEditPoints="1" noChangeArrowheads="1" noChangeShapeType="1"/>
            </p:cNvCxnSpPr>
            <p:nvPr/>
          </p:nvCxnSpPr>
          <p:spPr bwMode="auto">
            <a:xfrm>
              <a:off x="5448"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6" name="Line 301">
              <a:extLst>
                <a:ext uri="{FF2B5EF4-FFF2-40B4-BE49-F238E27FC236}">
                  <a16:creationId xmlns:a16="http://schemas.microsoft.com/office/drawing/2014/main" id="{B00C14D1-7A97-FAA1-C5A3-967D211603AD}"/>
                </a:ext>
              </a:extLst>
            </p:cNvPr>
            <p:cNvCxnSpPr>
              <a:cxnSpLocks noChangeAspect="1" noEditPoints="1" noChangeArrowheads="1" noChangeShapeType="1"/>
            </p:cNvCxnSpPr>
            <p:nvPr/>
          </p:nvCxnSpPr>
          <p:spPr bwMode="auto">
            <a:xfrm>
              <a:off x="5562"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7" name="Line 302">
              <a:extLst>
                <a:ext uri="{FF2B5EF4-FFF2-40B4-BE49-F238E27FC236}">
                  <a16:creationId xmlns:a16="http://schemas.microsoft.com/office/drawing/2014/main" id="{716A483B-9E59-4191-883E-99B455EF834E}"/>
                </a:ext>
              </a:extLst>
            </p:cNvPr>
            <p:cNvCxnSpPr>
              <a:cxnSpLocks noChangeAspect="1" noEditPoints="1" noChangeArrowheads="1" noChangeShapeType="1"/>
            </p:cNvCxnSpPr>
            <p:nvPr/>
          </p:nvCxnSpPr>
          <p:spPr bwMode="auto">
            <a:xfrm>
              <a:off x="5676"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18" name="Line 303">
              <a:extLst>
                <a:ext uri="{FF2B5EF4-FFF2-40B4-BE49-F238E27FC236}">
                  <a16:creationId xmlns:a16="http://schemas.microsoft.com/office/drawing/2014/main" id="{0F204CAF-2FDC-33BA-A186-1F78DC2BBF65}"/>
                </a:ext>
              </a:extLst>
            </p:cNvPr>
            <p:cNvCxnSpPr>
              <a:cxnSpLocks noChangeAspect="1" noEditPoints="1" noChangeArrowheads="1" noChangeShapeType="1"/>
            </p:cNvCxnSpPr>
            <p:nvPr/>
          </p:nvCxnSpPr>
          <p:spPr bwMode="auto">
            <a:xfrm>
              <a:off x="5790"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19" name="Line 304">
              <a:extLst>
                <a:ext uri="{FF2B5EF4-FFF2-40B4-BE49-F238E27FC236}">
                  <a16:creationId xmlns:a16="http://schemas.microsoft.com/office/drawing/2014/main" id="{A2B894F5-19E0-7501-29B5-FCC2FA6BF967}"/>
                </a:ext>
              </a:extLst>
            </p:cNvPr>
            <p:cNvCxnSpPr>
              <a:cxnSpLocks noChangeAspect="1" noEditPoints="1" noChangeArrowheads="1" noChangeShapeType="1"/>
            </p:cNvCxnSpPr>
            <p:nvPr/>
          </p:nvCxnSpPr>
          <p:spPr bwMode="auto">
            <a:xfrm>
              <a:off x="5904"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0" name="Line 305">
              <a:extLst>
                <a:ext uri="{FF2B5EF4-FFF2-40B4-BE49-F238E27FC236}">
                  <a16:creationId xmlns:a16="http://schemas.microsoft.com/office/drawing/2014/main" id="{03397BC8-4834-9AD2-DC7B-F14F3444DB54}"/>
                </a:ext>
              </a:extLst>
            </p:cNvPr>
            <p:cNvCxnSpPr>
              <a:cxnSpLocks noChangeAspect="1" noEditPoints="1" noChangeArrowheads="1" noChangeShapeType="1"/>
            </p:cNvCxnSpPr>
            <p:nvPr/>
          </p:nvCxnSpPr>
          <p:spPr bwMode="auto">
            <a:xfrm>
              <a:off x="6017"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1" name="Line 306">
              <a:extLst>
                <a:ext uri="{FF2B5EF4-FFF2-40B4-BE49-F238E27FC236}">
                  <a16:creationId xmlns:a16="http://schemas.microsoft.com/office/drawing/2014/main" id="{418AD667-0881-A35F-8DB4-A0A2B7C3363F}"/>
                </a:ext>
              </a:extLst>
            </p:cNvPr>
            <p:cNvCxnSpPr>
              <a:cxnSpLocks noChangeAspect="1" noEditPoints="1" noChangeArrowheads="1" noChangeShapeType="1"/>
            </p:cNvCxnSpPr>
            <p:nvPr/>
          </p:nvCxnSpPr>
          <p:spPr bwMode="auto">
            <a:xfrm>
              <a:off x="6131"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2" name="Line 307">
              <a:extLst>
                <a:ext uri="{FF2B5EF4-FFF2-40B4-BE49-F238E27FC236}">
                  <a16:creationId xmlns:a16="http://schemas.microsoft.com/office/drawing/2014/main" id="{12250568-9671-C42A-7F49-E3843E256F02}"/>
                </a:ext>
              </a:extLst>
            </p:cNvPr>
            <p:cNvCxnSpPr>
              <a:cxnSpLocks noChangeAspect="1" noEditPoints="1" noChangeArrowheads="1" noChangeShapeType="1"/>
            </p:cNvCxnSpPr>
            <p:nvPr/>
          </p:nvCxnSpPr>
          <p:spPr bwMode="auto">
            <a:xfrm>
              <a:off x="6245"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3" name="Line 308">
              <a:extLst>
                <a:ext uri="{FF2B5EF4-FFF2-40B4-BE49-F238E27FC236}">
                  <a16:creationId xmlns:a16="http://schemas.microsoft.com/office/drawing/2014/main" id="{5EDAC3E0-52E7-9BC3-79F9-F0EA61EECDEC}"/>
                </a:ext>
              </a:extLst>
            </p:cNvPr>
            <p:cNvCxnSpPr>
              <a:cxnSpLocks noChangeAspect="1" noEditPoints="1" noChangeArrowheads="1" noChangeShapeType="1"/>
            </p:cNvCxnSpPr>
            <p:nvPr/>
          </p:nvCxnSpPr>
          <p:spPr bwMode="auto">
            <a:xfrm>
              <a:off x="6359"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24" name="Line 309">
              <a:extLst>
                <a:ext uri="{FF2B5EF4-FFF2-40B4-BE49-F238E27FC236}">
                  <a16:creationId xmlns:a16="http://schemas.microsoft.com/office/drawing/2014/main" id="{8507F2BB-850D-C6EE-D9F0-1310516C77D6}"/>
                </a:ext>
              </a:extLst>
            </p:cNvPr>
            <p:cNvCxnSpPr>
              <a:cxnSpLocks noChangeAspect="1" noEditPoints="1" noChangeArrowheads="1" noChangeShapeType="1"/>
            </p:cNvCxnSpPr>
            <p:nvPr/>
          </p:nvCxnSpPr>
          <p:spPr bwMode="auto">
            <a:xfrm>
              <a:off x="6473"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5" name="Line 310">
              <a:extLst>
                <a:ext uri="{FF2B5EF4-FFF2-40B4-BE49-F238E27FC236}">
                  <a16:creationId xmlns:a16="http://schemas.microsoft.com/office/drawing/2014/main" id="{5544615F-E782-F8A7-257C-B214A6EAB754}"/>
                </a:ext>
              </a:extLst>
            </p:cNvPr>
            <p:cNvCxnSpPr>
              <a:cxnSpLocks noChangeAspect="1" noEditPoints="1" noChangeArrowheads="1" noChangeShapeType="1"/>
            </p:cNvCxnSpPr>
            <p:nvPr/>
          </p:nvCxnSpPr>
          <p:spPr bwMode="auto">
            <a:xfrm>
              <a:off x="6586"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6" name="Line 311">
              <a:extLst>
                <a:ext uri="{FF2B5EF4-FFF2-40B4-BE49-F238E27FC236}">
                  <a16:creationId xmlns:a16="http://schemas.microsoft.com/office/drawing/2014/main" id="{D2FC7E31-295A-4D58-B83B-B8F6AC8ECF38}"/>
                </a:ext>
              </a:extLst>
            </p:cNvPr>
            <p:cNvCxnSpPr>
              <a:cxnSpLocks noChangeAspect="1" noEditPoints="1" noChangeArrowheads="1" noChangeShapeType="1"/>
            </p:cNvCxnSpPr>
            <p:nvPr/>
          </p:nvCxnSpPr>
          <p:spPr bwMode="auto">
            <a:xfrm>
              <a:off x="6700"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7" name="Line 312">
              <a:extLst>
                <a:ext uri="{FF2B5EF4-FFF2-40B4-BE49-F238E27FC236}">
                  <a16:creationId xmlns:a16="http://schemas.microsoft.com/office/drawing/2014/main" id="{ADA38649-7078-1AF8-BEBA-74290685F6CF}"/>
                </a:ext>
              </a:extLst>
            </p:cNvPr>
            <p:cNvCxnSpPr>
              <a:cxnSpLocks noChangeAspect="1" noEditPoints="1" noChangeArrowheads="1" noChangeShapeType="1"/>
            </p:cNvCxnSpPr>
            <p:nvPr/>
          </p:nvCxnSpPr>
          <p:spPr bwMode="auto">
            <a:xfrm>
              <a:off x="6814"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28" name="Line 313">
              <a:extLst>
                <a:ext uri="{FF2B5EF4-FFF2-40B4-BE49-F238E27FC236}">
                  <a16:creationId xmlns:a16="http://schemas.microsoft.com/office/drawing/2014/main" id="{999E7DD2-0F3D-7C0B-2137-E3820CEE34FB}"/>
                </a:ext>
              </a:extLst>
            </p:cNvPr>
            <p:cNvCxnSpPr>
              <a:cxnSpLocks noChangeAspect="1" noEditPoints="1" noChangeArrowheads="1" noChangeShapeType="1"/>
            </p:cNvCxnSpPr>
            <p:nvPr/>
          </p:nvCxnSpPr>
          <p:spPr bwMode="auto">
            <a:xfrm>
              <a:off x="6928"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29" name="Line 314">
              <a:extLst>
                <a:ext uri="{FF2B5EF4-FFF2-40B4-BE49-F238E27FC236}">
                  <a16:creationId xmlns:a16="http://schemas.microsoft.com/office/drawing/2014/main" id="{4EB3F2A6-DB9F-3C1C-4768-D822380E4F42}"/>
                </a:ext>
              </a:extLst>
            </p:cNvPr>
            <p:cNvCxnSpPr>
              <a:cxnSpLocks noChangeAspect="1" noEditPoints="1" noChangeArrowheads="1" noChangeShapeType="1"/>
            </p:cNvCxnSpPr>
            <p:nvPr/>
          </p:nvCxnSpPr>
          <p:spPr bwMode="auto">
            <a:xfrm>
              <a:off x="7042"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0" name="Line 315">
              <a:extLst>
                <a:ext uri="{FF2B5EF4-FFF2-40B4-BE49-F238E27FC236}">
                  <a16:creationId xmlns:a16="http://schemas.microsoft.com/office/drawing/2014/main" id="{FA57B60F-FDE9-7263-C2B7-25A1505DEF6A}"/>
                </a:ext>
              </a:extLst>
            </p:cNvPr>
            <p:cNvCxnSpPr>
              <a:cxnSpLocks noChangeAspect="1" noEditPoints="1" noChangeArrowheads="1" noChangeShapeType="1"/>
            </p:cNvCxnSpPr>
            <p:nvPr/>
          </p:nvCxnSpPr>
          <p:spPr bwMode="auto">
            <a:xfrm>
              <a:off x="7155"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1" name="Line 316">
              <a:extLst>
                <a:ext uri="{FF2B5EF4-FFF2-40B4-BE49-F238E27FC236}">
                  <a16:creationId xmlns:a16="http://schemas.microsoft.com/office/drawing/2014/main" id="{7F6A4A4B-BEB4-52EB-008A-2F02B445F076}"/>
                </a:ext>
              </a:extLst>
            </p:cNvPr>
            <p:cNvCxnSpPr>
              <a:cxnSpLocks noChangeAspect="1" noEditPoints="1" noChangeArrowheads="1" noChangeShapeType="1"/>
            </p:cNvCxnSpPr>
            <p:nvPr/>
          </p:nvCxnSpPr>
          <p:spPr bwMode="auto">
            <a:xfrm>
              <a:off x="7269"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2" name="Line 317">
              <a:extLst>
                <a:ext uri="{FF2B5EF4-FFF2-40B4-BE49-F238E27FC236}">
                  <a16:creationId xmlns:a16="http://schemas.microsoft.com/office/drawing/2014/main" id="{94F95954-38D0-2EA1-CE5C-DEB215F46024}"/>
                </a:ext>
              </a:extLst>
            </p:cNvPr>
            <p:cNvCxnSpPr>
              <a:cxnSpLocks noChangeAspect="1" noEditPoints="1" noChangeArrowheads="1" noChangeShapeType="1"/>
            </p:cNvCxnSpPr>
            <p:nvPr/>
          </p:nvCxnSpPr>
          <p:spPr bwMode="auto">
            <a:xfrm>
              <a:off x="7383" y="-3448"/>
              <a:ext cx="0" cy="3757"/>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3" name="Line 318">
              <a:extLst>
                <a:ext uri="{FF2B5EF4-FFF2-40B4-BE49-F238E27FC236}">
                  <a16:creationId xmlns:a16="http://schemas.microsoft.com/office/drawing/2014/main" id="{A78EB4D9-BFF3-B954-F58E-32503848B942}"/>
                </a:ext>
              </a:extLst>
            </p:cNvPr>
            <p:cNvCxnSpPr>
              <a:cxnSpLocks noChangeAspect="1" noEditPoints="1" noChangeArrowheads="1" noChangeShapeType="1"/>
            </p:cNvCxnSpPr>
            <p:nvPr/>
          </p:nvCxnSpPr>
          <p:spPr bwMode="auto">
            <a:xfrm>
              <a:off x="7497" y="-3448"/>
              <a:ext cx="0" cy="3757"/>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34" name="Line 319">
              <a:extLst>
                <a:ext uri="{FF2B5EF4-FFF2-40B4-BE49-F238E27FC236}">
                  <a16:creationId xmlns:a16="http://schemas.microsoft.com/office/drawing/2014/main" id="{010C52C7-C161-0B0C-608F-9F3B0EC8A4EC}"/>
                </a:ext>
              </a:extLst>
            </p:cNvPr>
            <p:cNvCxnSpPr>
              <a:cxnSpLocks noChangeAspect="1" noEditPoints="1" noChangeArrowheads="1" noChangeShapeType="1"/>
            </p:cNvCxnSpPr>
            <p:nvPr/>
          </p:nvCxnSpPr>
          <p:spPr bwMode="auto">
            <a:xfrm>
              <a:off x="7599" y="-3377"/>
              <a:ext cx="0" cy="0"/>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35" name="Line 320">
              <a:extLst>
                <a:ext uri="{FF2B5EF4-FFF2-40B4-BE49-F238E27FC236}">
                  <a16:creationId xmlns:a16="http://schemas.microsoft.com/office/drawing/2014/main" id="{30D2BE6B-CF22-5EA4-FE86-082268C21D44}"/>
                </a:ext>
              </a:extLst>
            </p:cNvPr>
            <p:cNvCxnSpPr>
              <a:cxnSpLocks noChangeAspect="1" noEditPoints="1" noChangeArrowheads="1" noChangeShapeType="1"/>
            </p:cNvCxnSpPr>
            <p:nvPr/>
          </p:nvCxnSpPr>
          <p:spPr bwMode="auto">
            <a:xfrm>
              <a:off x="7599" y="-3263"/>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6" name="Line 321">
              <a:extLst>
                <a:ext uri="{FF2B5EF4-FFF2-40B4-BE49-F238E27FC236}">
                  <a16:creationId xmlns:a16="http://schemas.microsoft.com/office/drawing/2014/main" id="{E625EC75-093F-CBC1-65AA-512B1C051396}"/>
                </a:ext>
              </a:extLst>
            </p:cNvPr>
            <p:cNvCxnSpPr>
              <a:cxnSpLocks noChangeAspect="1" noEditPoints="1" noChangeArrowheads="1" noChangeShapeType="1"/>
            </p:cNvCxnSpPr>
            <p:nvPr/>
          </p:nvCxnSpPr>
          <p:spPr bwMode="auto">
            <a:xfrm>
              <a:off x="7599" y="-3149"/>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7" name="Line 322">
              <a:extLst>
                <a:ext uri="{FF2B5EF4-FFF2-40B4-BE49-F238E27FC236}">
                  <a16:creationId xmlns:a16="http://schemas.microsoft.com/office/drawing/2014/main" id="{3BBCF1FF-646D-2A97-BAD4-51555D5D8F7E}"/>
                </a:ext>
              </a:extLst>
            </p:cNvPr>
            <p:cNvCxnSpPr>
              <a:cxnSpLocks noChangeAspect="1" noEditPoints="1" noChangeArrowheads="1" noChangeShapeType="1"/>
            </p:cNvCxnSpPr>
            <p:nvPr/>
          </p:nvCxnSpPr>
          <p:spPr bwMode="auto">
            <a:xfrm>
              <a:off x="7599" y="-3036"/>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8" name="Line 323">
              <a:extLst>
                <a:ext uri="{FF2B5EF4-FFF2-40B4-BE49-F238E27FC236}">
                  <a16:creationId xmlns:a16="http://schemas.microsoft.com/office/drawing/2014/main" id="{A57DA417-43F5-BF86-94B9-0FCCD9C0D6DC}"/>
                </a:ext>
              </a:extLst>
            </p:cNvPr>
            <p:cNvCxnSpPr>
              <a:cxnSpLocks noChangeAspect="1" noEditPoints="1" noChangeArrowheads="1" noChangeShapeType="1"/>
            </p:cNvCxnSpPr>
            <p:nvPr/>
          </p:nvCxnSpPr>
          <p:spPr bwMode="auto">
            <a:xfrm>
              <a:off x="7599" y="-2922"/>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39" name="Line 324">
              <a:extLst>
                <a:ext uri="{FF2B5EF4-FFF2-40B4-BE49-F238E27FC236}">
                  <a16:creationId xmlns:a16="http://schemas.microsoft.com/office/drawing/2014/main" id="{11439E23-FE67-7205-A079-45345DB56266}"/>
                </a:ext>
              </a:extLst>
            </p:cNvPr>
            <p:cNvCxnSpPr>
              <a:cxnSpLocks noChangeAspect="1" noEditPoints="1" noChangeArrowheads="1" noChangeShapeType="1"/>
            </p:cNvCxnSpPr>
            <p:nvPr/>
          </p:nvCxnSpPr>
          <p:spPr bwMode="auto">
            <a:xfrm>
              <a:off x="7599" y="-2808"/>
              <a:ext cx="0" cy="0"/>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40" name="Line 325">
              <a:extLst>
                <a:ext uri="{FF2B5EF4-FFF2-40B4-BE49-F238E27FC236}">
                  <a16:creationId xmlns:a16="http://schemas.microsoft.com/office/drawing/2014/main" id="{64D87A93-C3A4-201F-1CFB-45BA002FA8EB}"/>
                </a:ext>
              </a:extLst>
            </p:cNvPr>
            <p:cNvCxnSpPr>
              <a:cxnSpLocks noChangeAspect="1" noEditPoints="1" noChangeArrowheads="1" noChangeShapeType="1"/>
            </p:cNvCxnSpPr>
            <p:nvPr/>
          </p:nvCxnSpPr>
          <p:spPr bwMode="auto">
            <a:xfrm>
              <a:off x="7599" y="-2694"/>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1" name="Line 326">
              <a:extLst>
                <a:ext uri="{FF2B5EF4-FFF2-40B4-BE49-F238E27FC236}">
                  <a16:creationId xmlns:a16="http://schemas.microsoft.com/office/drawing/2014/main" id="{2FE3D52A-D22E-F635-0C63-11654E39F1D2}"/>
                </a:ext>
              </a:extLst>
            </p:cNvPr>
            <p:cNvCxnSpPr>
              <a:cxnSpLocks noChangeAspect="1" noEditPoints="1" noChangeArrowheads="1" noChangeShapeType="1"/>
            </p:cNvCxnSpPr>
            <p:nvPr/>
          </p:nvCxnSpPr>
          <p:spPr bwMode="auto">
            <a:xfrm>
              <a:off x="7599" y="-2580"/>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2" name="Line 327">
              <a:extLst>
                <a:ext uri="{FF2B5EF4-FFF2-40B4-BE49-F238E27FC236}">
                  <a16:creationId xmlns:a16="http://schemas.microsoft.com/office/drawing/2014/main" id="{BA3B1207-4735-634C-9CFA-F2E37D7E51DE}"/>
                </a:ext>
              </a:extLst>
            </p:cNvPr>
            <p:cNvCxnSpPr>
              <a:cxnSpLocks noChangeAspect="1" noEditPoints="1" noChangeArrowheads="1" noChangeShapeType="1"/>
            </p:cNvCxnSpPr>
            <p:nvPr/>
          </p:nvCxnSpPr>
          <p:spPr bwMode="auto">
            <a:xfrm>
              <a:off x="7599" y="-2467"/>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3" name="Line 328">
              <a:extLst>
                <a:ext uri="{FF2B5EF4-FFF2-40B4-BE49-F238E27FC236}">
                  <a16:creationId xmlns:a16="http://schemas.microsoft.com/office/drawing/2014/main" id="{6583E499-D9DA-D6BC-14DB-2FA87223B0C8}"/>
                </a:ext>
              </a:extLst>
            </p:cNvPr>
            <p:cNvCxnSpPr>
              <a:cxnSpLocks noChangeAspect="1" noEditPoints="1" noChangeArrowheads="1" noChangeShapeType="1"/>
            </p:cNvCxnSpPr>
            <p:nvPr/>
          </p:nvCxnSpPr>
          <p:spPr bwMode="auto">
            <a:xfrm>
              <a:off x="7599" y="-2353"/>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4" name="Line 329">
              <a:extLst>
                <a:ext uri="{FF2B5EF4-FFF2-40B4-BE49-F238E27FC236}">
                  <a16:creationId xmlns:a16="http://schemas.microsoft.com/office/drawing/2014/main" id="{685DCB64-F79C-2F4F-8407-33600B1D5531}"/>
                </a:ext>
              </a:extLst>
            </p:cNvPr>
            <p:cNvCxnSpPr>
              <a:cxnSpLocks noChangeAspect="1" noEditPoints="1" noChangeArrowheads="1" noChangeShapeType="1"/>
            </p:cNvCxnSpPr>
            <p:nvPr/>
          </p:nvCxnSpPr>
          <p:spPr bwMode="auto">
            <a:xfrm>
              <a:off x="7599" y="-2239"/>
              <a:ext cx="0" cy="0"/>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45" name="Line 330">
              <a:extLst>
                <a:ext uri="{FF2B5EF4-FFF2-40B4-BE49-F238E27FC236}">
                  <a16:creationId xmlns:a16="http://schemas.microsoft.com/office/drawing/2014/main" id="{A73F0951-CDC4-D866-6387-887E14176264}"/>
                </a:ext>
              </a:extLst>
            </p:cNvPr>
            <p:cNvCxnSpPr>
              <a:cxnSpLocks noChangeAspect="1" noEditPoints="1" noChangeArrowheads="1" noChangeShapeType="1"/>
            </p:cNvCxnSpPr>
            <p:nvPr/>
          </p:nvCxnSpPr>
          <p:spPr bwMode="auto">
            <a:xfrm>
              <a:off x="7599" y="-2125"/>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6" name="Line 331">
              <a:extLst>
                <a:ext uri="{FF2B5EF4-FFF2-40B4-BE49-F238E27FC236}">
                  <a16:creationId xmlns:a16="http://schemas.microsoft.com/office/drawing/2014/main" id="{1D4CDCE6-34E3-6D48-CA94-1E461DAAEC8F}"/>
                </a:ext>
              </a:extLst>
            </p:cNvPr>
            <p:cNvCxnSpPr>
              <a:cxnSpLocks noChangeAspect="1" noEditPoints="1" noChangeArrowheads="1" noChangeShapeType="1"/>
            </p:cNvCxnSpPr>
            <p:nvPr/>
          </p:nvCxnSpPr>
          <p:spPr bwMode="auto">
            <a:xfrm>
              <a:off x="7599" y="-2011"/>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7" name="Line 332">
              <a:extLst>
                <a:ext uri="{FF2B5EF4-FFF2-40B4-BE49-F238E27FC236}">
                  <a16:creationId xmlns:a16="http://schemas.microsoft.com/office/drawing/2014/main" id="{456FCC4C-796D-C22F-1A21-8DB87F28FEB4}"/>
                </a:ext>
              </a:extLst>
            </p:cNvPr>
            <p:cNvCxnSpPr>
              <a:cxnSpLocks noChangeAspect="1" noEditPoints="1" noChangeArrowheads="1" noChangeShapeType="1"/>
            </p:cNvCxnSpPr>
            <p:nvPr/>
          </p:nvCxnSpPr>
          <p:spPr bwMode="auto">
            <a:xfrm>
              <a:off x="7599" y="-1898"/>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8" name="Line 333">
              <a:extLst>
                <a:ext uri="{FF2B5EF4-FFF2-40B4-BE49-F238E27FC236}">
                  <a16:creationId xmlns:a16="http://schemas.microsoft.com/office/drawing/2014/main" id="{81FBAD94-9A0C-F5AF-AB4D-1563CFFAD7D4}"/>
                </a:ext>
              </a:extLst>
            </p:cNvPr>
            <p:cNvCxnSpPr>
              <a:cxnSpLocks noChangeAspect="1" noEditPoints="1" noChangeArrowheads="1" noChangeShapeType="1"/>
            </p:cNvCxnSpPr>
            <p:nvPr/>
          </p:nvCxnSpPr>
          <p:spPr bwMode="auto">
            <a:xfrm>
              <a:off x="7599" y="-1784"/>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49" name="Line 334">
              <a:extLst>
                <a:ext uri="{FF2B5EF4-FFF2-40B4-BE49-F238E27FC236}">
                  <a16:creationId xmlns:a16="http://schemas.microsoft.com/office/drawing/2014/main" id="{D81A6CA5-6443-BDA8-6ED4-799F593160EF}"/>
                </a:ext>
              </a:extLst>
            </p:cNvPr>
            <p:cNvCxnSpPr>
              <a:cxnSpLocks noChangeAspect="1" noEditPoints="1" noChangeArrowheads="1" noChangeShapeType="1"/>
            </p:cNvCxnSpPr>
            <p:nvPr/>
          </p:nvCxnSpPr>
          <p:spPr bwMode="auto">
            <a:xfrm>
              <a:off x="7599" y="-1670"/>
              <a:ext cx="0" cy="0"/>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50" name="Line 335">
              <a:extLst>
                <a:ext uri="{FF2B5EF4-FFF2-40B4-BE49-F238E27FC236}">
                  <a16:creationId xmlns:a16="http://schemas.microsoft.com/office/drawing/2014/main" id="{2E44F545-4689-4BAB-B2DB-EE727C3439CB}"/>
                </a:ext>
              </a:extLst>
            </p:cNvPr>
            <p:cNvCxnSpPr>
              <a:cxnSpLocks noChangeAspect="1" noEditPoints="1" noChangeArrowheads="1" noChangeShapeType="1"/>
            </p:cNvCxnSpPr>
            <p:nvPr/>
          </p:nvCxnSpPr>
          <p:spPr bwMode="auto">
            <a:xfrm>
              <a:off x="7599" y="-1556"/>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1" name="Line 336">
              <a:extLst>
                <a:ext uri="{FF2B5EF4-FFF2-40B4-BE49-F238E27FC236}">
                  <a16:creationId xmlns:a16="http://schemas.microsoft.com/office/drawing/2014/main" id="{7C7DF6D0-362B-D4FC-2411-3006121F0231}"/>
                </a:ext>
              </a:extLst>
            </p:cNvPr>
            <p:cNvCxnSpPr>
              <a:cxnSpLocks noChangeAspect="1" noEditPoints="1" noChangeArrowheads="1" noChangeShapeType="1"/>
            </p:cNvCxnSpPr>
            <p:nvPr/>
          </p:nvCxnSpPr>
          <p:spPr bwMode="auto">
            <a:xfrm>
              <a:off x="7599" y="-1442"/>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2" name="Line 337">
              <a:extLst>
                <a:ext uri="{FF2B5EF4-FFF2-40B4-BE49-F238E27FC236}">
                  <a16:creationId xmlns:a16="http://schemas.microsoft.com/office/drawing/2014/main" id="{B1D93401-E633-9A71-68B4-F3707300E271}"/>
                </a:ext>
              </a:extLst>
            </p:cNvPr>
            <p:cNvCxnSpPr>
              <a:cxnSpLocks noChangeAspect="1" noEditPoints="1" noChangeArrowheads="1" noChangeShapeType="1"/>
            </p:cNvCxnSpPr>
            <p:nvPr/>
          </p:nvCxnSpPr>
          <p:spPr bwMode="auto">
            <a:xfrm>
              <a:off x="7599" y="-1329"/>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3" name="Line 338">
              <a:extLst>
                <a:ext uri="{FF2B5EF4-FFF2-40B4-BE49-F238E27FC236}">
                  <a16:creationId xmlns:a16="http://schemas.microsoft.com/office/drawing/2014/main" id="{B835C820-C39C-F529-263E-716ED16D323D}"/>
                </a:ext>
              </a:extLst>
            </p:cNvPr>
            <p:cNvCxnSpPr>
              <a:cxnSpLocks noChangeAspect="1" noEditPoints="1" noChangeArrowheads="1" noChangeShapeType="1"/>
            </p:cNvCxnSpPr>
            <p:nvPr/>
          </p:nvCxnSpPr>
          <p:spPr bwMode="auto">
            <a:xfrm>
              <a:off x="7599" y="-1215"/>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4" name="Line 339">
              <a:extLst>
                <a:ext uri="{FF2B5EF4-FFF2-40B4-BE49-F238E27FC236}">
                  <a16:creationId xmlns:a16="http://schemas.microsoft.com/office/drawing/2014/main" id="{1A5D2243-BCE7-984D-0886-829959F9107C}"/>
                </a:ext>
              </a:extLst>
            </p:cNvPr>
            <p:cNvCxnSpPr>
              <a:cxnSpLocks noChangeAspect="1" noEditPoints="1" noChangeArrowheads="1" noChangeShapeType="1"/>
            </p:cNvCxnSpPr>
            <p:nvPr/>
          </p:nvCxnSpPr>
          <p:spPr bwMode="auto">
            <a:xfrm>
              <a:off x="7599" y="-1101"/>
              <a:ext cx="0" cy="0"/>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55" name="Line 340">
              <a:extLst>
                <a:ext uri="{FF2B5EF4-FFF2-40B4-BE49-F238E27FC236}">
                  <a16:creationId xmlns:a16="http://schemas.microsoft.com/office/drawing/2014/main" id="{CC1D544C-9D6D-B5FA-37B8-24C7DFF0DB4D}"/>
                </a:ext>
              </a:extLst>
            </p:cNvPr>
            <p:cNvCxnSpPr>
              <a:cxnSpLocks noChangeAspect="1" noEditPoints="1" noChangeArrowheads="1" noChangeShapeType="1"/>
            </p:cNvCxnSpPr>
            <p:nvPr/>
          </p:nvCxnSpPr>
          <p:spPr bwMode="auto">
            <a:xfrm>
              <a:off x="7599" y="-987"/>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6" name="Line 341">
              <a:extLst>
                <a:ext uri="{FF2B5EF4-FFF2-40B4-BE49-F238E27FC236}">
                  <a16:creationId xmlns:a16="http://schemas.microsoft.com/office/drawing/2014/main" id="{54449738-8DFF-5F4F-D6F7-4B98E0338110}"/>
                </a:ext>
              </a:extLst>
            </p:cNvPr>
            <p:cNvCxnSpPr>
              <a:cxnSpLocks noChangeAspect="1" noEditPoints="1" noChangeArrowheads="1" noChangeShapeType="1"/>
            </p:cNvCxnSpPr>
            <p:nvPr/>
          </p:nvCxnSpPr>
          <p:spPr bwMode="auto">
            <a:xfrm>
              <a:off x="7599" y="-873"/>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7" name="Line 342">
              <a:extLst>
                <a:ext uri="{FF2B5EF4-FFF2-40B4-BE49-F238E27FC236}">
                  <a16:creationId xmlns:a16="http://schemas.microsoft.com/office/drawing/2014/main" id="{C7066E05-47DF-8F22-5C7C-C9E925EAFB40}"/>
                </a:ext>
              </a:extLst>
            </p:cNvPr>
            <p:cNvCxnSpPr>
              <a:cxnSpLocks noChangeAspect="1" noEditPoints="1" noChangeArrowheads="1" noChangeShapeType="1"/>
            </p:cNvCxnSpPr>
            <p:nvPr/>
          </p:nvCxnSpPr>
          <p:spPr bwMode="auto">
            <a:xfrm>
              <a:off x="7599" y="-760"/>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8" name="Line 343">
              <a:extLst>
                <a:ext uri="{FF2B5EF4-FFF2-40B4-BE49-F238E27FC236}">
                  <a16:creationId xmlns:a16="http://schemas.microsoft.com/office/drawing/2014/main" id="{EEF322E1-80DB-4A8F-510C-01CE0B3DA5F0}"/>
                </a:ext>
              </a:extLst>
            </p:cNvPr>
            <p:cNvCxnSpPr>
              <a:cxnSpLocks noChangeAspect="1" noEditPoints="1" noChangeArrowheads="1" noChangeShapeType="1"/>
            </p:cNvCxnSpPr>
            <p:nvPr/>
          </p:nvCxnSpPr>
          <p:spPr bwMode="auto">
            <a:xfrm>
              <a:off x="7599" y="-646"/>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59" name="Line 344">
              <a:extLst>
                <a:ext uri="{FF2B5EF4-FFF2-40B4-BE49-F238E27FC236}">
                  <a16:creationId xmlns:a16="http://schemas.microsoft.com/office/drawing/2014/main" id="{11B0D622-66F7-24DB-1315-6D7AAD3C5AAF}"/>
                </a:ext>
              </a:extLst>
            </p:cNvPr>
            <p:cNvCxnSpPr>
              <a:cxnSpLocks noChangeAspect="1" noEditPoints="1" noChangeArrowheads="1" noChangeShapeType="1"/>
            </p:cNvCxnSpPr>
            <p:nvPr/>
          </p:nvCxnSpPr>
          <p:spPr bwMode="auto">
            <a:xfrm>
              <a:off x="7599" y="-532"/>
              <a:ext cx="0" cy="0"/>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60" name="Line 345">
              <a:extLst>
                <a:ext uri="{FF2B5EF4-FFF2-40B4-BE49-F238E27FC236}">
                  <a16:creationId xmlns:a16="http://schemas.microsoft.com/office/drawing/2014/main" id="{26A847B4-F510-3802-51D8-2DD918A7ACCC}"/>
                </a:ext>
              </a:extLst>
            </p:cNvPr>
            <p:cNvCxnSpPr>
              <a:cxnSpLocks noChangeAspect="1" noEditPoints="1" noChangeArrowheads="1" noChangeShapeType="1"/>
            </p:cNvCxnSpPr>
            <p:nvPr/>
          </p:nvCxnSpPr>
          <p:spPr bwMode="auto">
            <a:xfrm>
              <a:off x="7599" y="-418"/>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61" name="Line 346">
              <a:extLst>
                <a:ext uri="{FF2B5EF4-FFF2-40B4-BE49-F238E27FC236}">
                  <a16:creationId xmlns:a16="http://schemas.microsoft.com/office/drawing/2014/main" id="{2EA8118D-AEE1-EDD6-CDC1-7E38CCE0FD08}"/>
                </a:ext>
              </a:extLst>
            </p:cNvPr>
            <p:cNvCxnSpPr>
              <a:cxnSpLocks noChangeAspect="1" noEditPoints="1" noChangeArrowheads="1" noChangeShapeType="1"/>
            </p:cNvCxnSpPr>
            <p:nvPr/>
          </p:nvCxnSpPr>
          <p:spPr bwMode="auto">
            <a:xfrm>
              <a:off x="7599" y="-304"/>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62" name="Line 347">
              <a:extLst>
                <a:ext uri="{FF2B5EF4-FFF2-40B4-BE49-F238E27FC236}">
                  <a16:creationId xmlns:a16="http://schemas.microsoft.com/office/drawing/2014/main" id="{52ACF7A8-969D-C038-3C98-93BDBA996CF2}"/>
                </a:ext>
              </a:extLst>
            </p:cNvPr>
            <p:cNvCxnSpPr>
              <a:cxnSpLocks noChangeAspect="1" noEditPoints="1" noChangeArrowheads="1" noChangeShapeType="1"/>
            </p:cNvCxnSpPr>
            <p:nvPr/>
          </p:nvCxnSpPr>
          <p:spPr bwMode="auto">
            <a:xfrm>
              <a:off x="7599" y="-191"/>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63" name="Line 348">
              <a:extLst>
                <a:ext uri="{FF2B5EF4-FFF2-40B4-BE49-F238E27FC236}">
                  <a16:creationId xmlns:a16="http://schemas.microsoft.com/office/drawing/2014/main" id="{BA4A5730-9C5D-9926-AFD3-B2A90B5D5658}"/>
                </a:ext>
              </a:extLst>
            </p:cNvPr>
            <p:cNvCxnSpPr>
              <a:cxnSpLocks noChangeAspect="1" noEditPoints="1" noChangeArrowheads="1" noChangeShapeType="1"/>
            </p:cNvCxnSpPr>
            <p:nvPr/>
          </p:nvCxnSpPr>
          <p:spPr bwMode="auto">
            <a:xfrm>
              <a:off x="7599" y="-77"/>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64" name="Line 349">
              <a:extLst>
                <a:ext uri="{FF2B5EF4-FFF2-40B4-BE49-F238E27FC236}">
                  <a16:creationId xmlns:a16="http://schemas.microsoft.com/office/drawing/2014/main" id="{A3132E45-9AD4-C924-0AC6-110B361C0A17}"/>
                </a:ext>
              </a:extLst>
            </p:cNvPr>
            <p:cNvCxnSpPr>
              <a:cxnSpLocks noChangeAspect="1" noEditPoints="1" noChangeArrowheads="1" noChangeShapeType="1"/>
            </p:cNvCxnSpPr>
            <p:nvPr/>
          </p:nvCxnSpPr>
          <p:spPr bwMode="auto">
            <a:xfrm>
              <a:off x="7599" y="37"/>
              <a:ext cx="0" cy="0"/>
            </a:xfrm>
            <a:prstGeom prst="line">
              <a:avLst/>
            </a:prstGeom>
            <a:noFill/>
            <a:ln w="34290">
              <a:solidFill>
                <a:srgbClr val="D1D3D4"/>
              </a:solidFill>
              <a:round/>
              <a:headEnd/>
              <a:tailEnd/>
            </a:ln>
            <a:extLst>
              <a:ext uri="{909E8E84-426E-40DD-AFC4-6F175D3DCCD1}">
                <a14:hiddenFill xmlns:a14="http://schemas.microsoft.com/office/drawing/2010/main">
                  <a:noFill/>
                </a14:hiddenFill>
              </a:ext>
            </a:extLst>
          </p:spPr>
        </p:cxnSp>
        <p:cxnSp>
          <p:nvCxnSpPr>
            <p:cNvPr id="165" name="Line 350">
              <a:extLst>
                <a:ext uri="{FF2B5EF4-FFF2-40B4-BE49-F238E27FC236}">
                  <a16:creationId xmlns:a16="http://schemas.microsoft.com/office/drawing/2014/main" id="{8A4D0CFB-EB58-3F61-5933-CE8F73E7B26B}"/>
                </a:ext>
              </a:extLst>
            </p:cNvPr>
            <p:cNvCxnSpPr>
              <a:cxnSpLocks noChangeAspect="1" noEditPoints="1" noChangeArrowheads="1" noChangeShapeType="1"/>
            </p:cNvCxnSpPr>
            <p:nvPr/>
          </p:nvCxnSpPr>
          <p:spPr bwMode="auto">
            <a:xfrm>
              <a:off x="7599" y="151"/>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cxnSp>
          <p:nvCxnSpPr>
            <p:cNvPr id="166" name="Line 351">
              <a:extLst>
                <a:ext uri="{FF2B5EF4-FFF2-40B4-BE49-F238E27FC236}">
                  <a16:creationId xmlns:a16="http://schemas.microsoft.com/office/drawing/2014/main" id="{398211C4-A3C9-340E-076D-54780CE203AA}"/>
                </a:ext>
              </a:extLst>
            </p:cNvPr>
            <p:cNvCxnSpPr>
              <a:cxnSpLocks noChangeAspect="1" noEditPoints="1" noChangeArrowheads="1" noChangeShapeType="1"/>
            </p:cNvCxnSpPr>
            <p:nvPr/>
          </p:nvCxnSpPr>
          <p:spPr bwMode="auto">
            <a:xfrm>
              <a:off x="7599" y="264"/>
              <a:ext cx="0" cy="0"/>
            </a:xfrm>
            <a:prstGeom prst="line">
              <a:avLst/>
            </a:prstGeom>
            <a:noFill/>
            <a:ln w="17145">
              <a:solidFill>
                <a:srgbClr val="D1D3D4"/>
              </a:solidFill>
              <a:round/>
              <a:headEnd/>
              <a:tailEnd/>
            </a:ln>
            <a:extLst>
              <a:ext uri="{909E8E84-426E-40DD-AFC4-6F175D3DCCD1}">
                <a14:hiddenFill xmlns:a14="http://schemas.microsoft.com/office/drawing/2010/main">
                  <a:noFill/>
                </a14:hiddenFill>
              </a:ext>
            </a:extLst>
          </p:spPr>
        </p:cxnSp>
        <p:sp>
          <p:nvSpPr>
            <p:cNvPr id="167" name="docshape406">
              <a:extLst>
                <a:ext uri="{FF2B5EF4-FFF2-40B4-BE49-F238E27FC236}">
                  <a16:creationId xmlns:a16="http://schemas.microsoft.com/office/drawing/2014/main" id="{C452AFB3-ED98-3E07-C6AE-2B52E6FF2C23}"/>
                </a:ext>
              </a:extLst>
            </p:cNvPr>
            <p:cNvSpPr>
              <a:spLocks noChangeAspect="1" noEditPoints="1" noChangeArrowheads="1" noChangeShapeType="1" noTextEdit="1"/>
            </p:cNvSpPr>
            <p:nvPr/>
          </p:nvSpPr>
          <p:spPr bwMode="auto">
            <a:xfrm>
              <a:off x="2121" y="-3118"/>
              <a:ext cx="5630" cy="3132"/>
            </a:xfrm>
            <a:custGeom>
              <a:avLst/>
              <a:gdLst>
                <a:gd name="T0" fmla="+- 0 2267 2122"/>
                <a:gd name="T1" fmla="*/ T0 w 5630"/>
                <a:gd name="T2" fmla="+- 0 -2980 -3118"/>
                <a:gd name="T3" fmla="*/ -2980 h 3132"/>
                <a:gd name="T4" fmla="+- 0 2418 2122"/>
                <a:gd name="T5" fmla="*/ T4 w 5630"/>
                <a:gd name="T6" fmla="+- 0 -3118 -3118"/>
                <a:gd name="T7" fmla="*/ -3118 h 3132"/>
                <a:gd name="T8" fmla="+- 0 2550 2122"/>
                <a:gd name="T9" fmla="*/ T8 w 5630"/>
                <a:gd name="T10" fmla="+- 0 -2770 -3118"/>
                <a:gd name="T11" fmla="*/ -2770 h 3132"/>
                <a:gd name="T12" fmla="+- 0 2620 2122"/>
                <a:gd name="T13" fmla="*/ T12 w 5630"/>
                <a:gd name="T14" fmla="+- 0 -2425 -3118"/>
                <a:gd name="T15" fmla="*/ -2425 h 3132"/>
                <a:gd name="T16" fmla="+- 0 2759 2122"/>
                <a:gd name="T17" fmla="*/ T16 w 5630"/>
                <a:gd name="T18" fmla="+- 0 -2041 -3118"/>
                <a:gd name="T19" fmla="*/ -2041 h 3132"/>
                <a:gd name="T20" fmla="+- 0 2889 2122"/>
                <a:gd name="T21" fmla="*/ T20 w 5630"/>
                <a:gd name="T22" fmla="+- 0 -1737 -3118"/>
                <a:gd name="T23" fmla="*/ -1737 h 3132"/>
                <a:gd name="T24" fmla="+- 0 2873 2122"/>
                <a:gd name="T25" fmla="*/ T24 w 5630"/>
                <a:gd name="T26" fmla="+- 0 -1382 -3118"/>
                <a:gd name="T27" fmla="*/ -1382 h 3132"/>
                <a:gd name="T28" fmla="+- 0 2911 2122"/>
                <a:gd name="T29" fmla="*/ T28 w 5630"/>
                <a:gd name="T30" fmla="+- 0 -990 -3118"/>
                <a:gd name="T31" fmla="*/ -990 h 3132"/>
                <a:gd name="T32" fmla="+- 0 2984 2122"/>
                <a:gd name="T33" fmla="*/ T32 w 5630"/>
                <a:gd name="T34" fmla="+- 0 -613 -3118"/>
                <a:gd name="T35" fmla="*/ -613 h 3132"/>
                <a:gd name="T36" fmla="+- 0 3122 2122"/>
                <a:gd name="T37" fmla="*/ T36 w 5630"/>
                <a:gd name="T38" fmla="+- 0 -244 -3118"/>
                <a:gd name="T39" fmla="*/ -244 h 3132"/>
                <a:gd name="T40" fmla="+- 0 3268 2122"/>
                <a:gd name="T41" fmla="*/ T40 w 5630"/>
                <a:gd name="T42" fmla="+- 0 -67 -3118"/>
                <a:gd name="T43" fmla="*/ -67 h 3132"/>
                <a:gd name="T44" fmla="+- 0 3275 2122"/>
                <a:gd name="T45" fmla="*/ T44 w 5630"/>
                <a:gd name="T46" fmla="+- 0 -476 -3118"/>
                <a:gd name="T47" fmla="*/ -476 h 3132"/>
                <a:gd name="T48" fmla="+- 0 3300 2122"/>
                <a:gd name="T49" fmla="*/ T48 w 5630"/>
                <a:gd name="T50" fmla="+- 0 -884 -3118"/>
                <a:gd name="T51" fmla="*/ -884 h 3132"/>
                <a:gd name="T52" fmla="+- 0 3360 2122"/>
                <a:gd name="T53" fmla="*/ T52 w 5630"/>
                <a:gd name="T54" fmla="+- 0 -1230 -3118"/>
                <a:gd name="T55" fmla="*/ -1230 h 3132"/>
                <a:gd name="T56" fmla="+- 0 3351 2122"/>
                <a:gd name="T57" fmla="*/ T56 w 5630"/>
                <a:gd name="T58" fmla="+- 0 -1543 -3118"/>
                <a:gd name="T59" fmla="*/ -1543 h 3132"/>
                <a:gd name="T60" fmla="+- 0 3372 2122"/>
                <a:gd name="T61" fmla="*/ T60 w 5630"/>
                <a:gd name="T62" fmla="+- 0 -1946 -3118"/>
                <a:gd name="T63" fmla="*/ -1946 h 3132"/>
                <a:gd name="T64" fmla="+- 0 3414 2122"/>
                <a:gd name="T65" fmla="*/ T64 w 5630"/>
                <a:gd name="T66" fmla="+- 0 -2336 -3118"/>
                <a:gd name="T67" fmla="*/ -2336 h 3132"/>
                <a:gd name="T68" fmla="+- 0 3507 2122"/>
                <a:gd name="T69" fmla="*/ T68 w 5630"/>
                <a:gd name="T70" fmla="+- 0 -2713 -3118"/>
                <a:gd name="T71" fmla="*/ -2713 h 3132"/>
                <a:gd name="T72" fmla="+- 0 3697 2122"/>
                <a:gd name="T73" fmla="*/ T72 w 5630"/>
                <a:gd name="T74" fmla="+- 0 -2999 -3118"/>
                <a:gd name="T75" fmla="*/ -2999 h 3132"/>
                <a:gd name="T76" fmla="+- 0 3845 2122"/>
                <a:gd name="T77" fmla="*/ T76 w 5630"/>
                <a:gd name="T78" fmla="+- 0 -2876 -3118"/>
                <a:gd name="T79" fmla="*/ -2876 h 3132"/>
                <a:gd name="T80" fmla="+- 0 3922 2122"/>
                <a:gd name="T81" fmla="*/ T80 w 5630"/>
                <a:gd name="T82" fmla="+- 0 -2671 -3118"/>
                <a:gd name="T83" fmla="*/ -2671 h 3132"/>
                <a:gd name="T84" fmla="+- 0 4013 2122"/>
                <a:gd name="T85" fmla="*/ T84 w 5630"/>
                <a:gd name="T86" fmla="+- 0 -2496 -3118"/>
                <a:gd name="T87" fmla="*/ -2496 h 3132"/>
                <a:gd name="T88" fmla="+- 0 4029 2122"/>
                <a:gd name="T89" fmla="*/ T88 w 5630"/>
                <a:gd name="T90" fmla="+- 0 -2322 -3118"/>
                <a:gd name="T91" fmla="*/ -2322 h 3132"/>
                <a:gd name="T92" fmla="+- 0 4071 2122"/>
                <a:gd name="T93" fmla="*/ T92 w 5630"/>
                <a:gd name="T94" fmla="+- 0 -2101 -3118"/>
                <a:gd name="T95" fmla="*/ -2101 h 3132"/>
                <a:gd name="T96" fmla="+- 0 4082 2122"/>
                <a:gd name="T97" fmla="*/ T96 w 5630"/>
                <a:gd name="T98" fmla="+- 0 -1728 -3118"/>
                <a:gd name="T99" fmla="*/ -1728 h 3132"/>
                <a:gd name="T100" fmla="+- 0 4126 2122"/>
                <a:gd name="T101" fmla="*/ T100 w 5630"/>
                <a:gd name="T102" fmla="+- 0 -1329 -3118"/>
                <a:gd name="T103" fmla="*/ -1329 h 3132"/>
                <a:gd name="T104" fmla="+- 0 4203 2122"/>
                <a:gd name="T105" fmla="*/ T104 w 5630"/>
                <a:gd name="T106" fmla="+- 0 -933 -3118"/>
                <a:gd name="T107" fmla="*/ -933 h 3132"/>
                <a:gd name="T108" fmla="+- 0 4305 2122"/>
                <a:gd name="T109" fmla="*/ T108 w 5630"/>
                <a:gd name="T110" fmla="+- 0 -540 -3118"/>
                <a:gd name="T111" fmla="*/ -540 h 3132"/>
                <a:gd name="T112" fmla="+- 0 4396 2122"/>
                <a:gd name="T113" fmla="*/ T112 w 5630"/>
                <a:gd name="T114" fmla="+- 0 -225 -3118"/>
                <a:gd name="T115" fmla="*/ -225 h 3132"/>
                <a:gd name="T116" fmla="+- 0 4517 2122"/>
                <a:gd name="T117" fmla="*/ T116 w 5630"/>
                <a:gd name="T118" fmla="+- 0 -333 -3118"/>
                <a:gd name="T119" fmla="*/ -333 h 3132"/>
                <a:gd name="T120" fmla="+- 0 4512 2122"/>
                <a:gd name="T121" fmla="*/ T120 w 5630"/>
                <a:gd name="T122" fmla="+- 0 -719 -3118"/>
                <a:gd name="T123" fmla="*/ -719 h 3132"/>
                <a:gd name="T124" fmla="+- 0 4504 2122"/>
                <a:gd name="T125" fmla="*/ T124 w 5630"/>
                <a:gd name="T126" fmla="+- 0 -1106 -3118"/>
                <a:gd name="T127" fmla="*/ -1106 h 3132"/>
                <a:gd name="T128" fmla="+- 0 4537 2122"/>
                <a:gd name="T129" fmla="*/ T128 w 5630"/>
                <a:gd name="T130" fmla="+- 0 -1493 -3118"/>
                <a:gd name="T131" fmla="*/ -1493 h 3132"/>
                <a:gd name="T132" fmla="+- 0 4591 2122"/>
                <a:gd name="T133" fmla="*/ T132 w 5630"/>
                <a:gd name="T134" fmla="+- 0 -1876 -3118"/>
                <a:gd name="T135" fmla="*/ -1876 h 3132"/>
                <a:gd name="T136" fmla="+- 0 4634 2122"/>
                <a:gd name="T137" fmla="*/ T136 w 5630"/>
                <a:gd name="T138" fmla="+- 0 -2241 -3118"/>
                <a:gd name="T139" fmla="*/ -2241 h 3132"/>
                <a:gd name="T140" fmla="+- 0 4679 2122"/>
                <a:gd name="T141" fmla="*/ T140 w 5630"/>
                <a:gd name="T142" fmla="+- 0 -2589 -3118"/>
                <a:gd name="T143" fmla="*/ -2589 h 3132"/>
                <a:gd name="T144" fmla="+- 0 4831 2122"/>
                <a:gd name="T145" fmla="*/ T144 w 5630"/>
                <a:gd name="T146" fmla="+- 0 -2909 -3118"/>
                <a:gd name="T147" fmla="*/ -2909 h 3132"/>
                <a:gd name="T148" fmla="+- 0 5074 2122"/>
                <a:gd name="T149" fmla="*/ T148 w 5630"/>
                <a:gd name="T150" fmla="+- 0 -2768 -3118"/>
                <a:gd name="T151" fmla="*/ -2768 h 3132"/>
                <a:gd name="T152" fmla="+- 0 5135 2122"/>
                <a:gd name="T153" fmla="*/ T152 w 5630"/>
                <a:gd name="T154" fmla="+- 0 -2495 -3118"/>
                <a:gd name="T155" fmla="*/ -2495 h 3132"/>
                <a:gd name="T156" fmla="+- 0 5229 2122"/>
                <a:gd name="T157" fmla="*/ T156 w 5630"/>
                <a:gd name="T158" fmla="+- 0 -2249 -3118"/>
                <a:gd name="T159" fmla="*/ -2249 h 3132"/>
                <a:gd name="T160" fmla="+- 0 5342 2122"/>
                <a:gd name="T161" fmla="*/ T160 w 5630"/>
                <a:gd name="T162" fmla="+- 0 -1878 -3118"/>
                <a:gd name="T163" fmla="*/ -1878 h 3132"/>
                <a:gd name="T164" fmla="+- 0 5658 2122"/>
                <a:gd name="T165" fmla="*/ T164 w 5630"/>
                <a:gd name="T166" fmla="+- 0 -1786 -3118"/>
                <a:gd name="T167" fmla="*/ -1786 h 3132"/>
                <a:gd name="T168" fmla="+- 0 5814 2122"/>
                <a:gd name="T169" fmla="*/ T168 w 5630"/>
                <a:gd name="T170" fmla="+- 0 -2027 -3118"/>
                <a:gd name="T171" fmla="*/ -2027 h 3132"/>
                <a:gd name="T172" fmla="+- 0 5953 2122"/>
                <a:gd name="T173" fmla="*/ T172 w 5630"/>
                <a:gd name="T174" fmla="+- 0 -1339 -3118"/>
                <a:gd name="T175" fmla="*/ -1339 h 3132"/>
                <a:gd name="T176" fmla="+- 0 6045 2122"/>
                <a:gd name="T177" fmla="*/ T176 w 5630"/>
                <a:gd name="T178" fmla="+- 0 -1212 -3118"/>
                <a:gd name="T179" fmla="*/ -1212 h 3132"/>
                <a:gd name="T180" fmla="+- 0 6069 2122"/>
                <a:gd name="T181" fmla="*/ T180 w 5630"/>
                <a:gd name="T182" fmla="+- 0 -1578 -3118"/>
                <a:gd name="T183" fmla="*/ -1578 h 3132"/>
                <a:gd name="T184" fmla="+- 0 6158 2122"/>
                <a:gd name="T185" fmla="*/ T184 w 5630"/>
                <a:gd name="T186" fmla="+- 0 -1970 -3118"/>
                <a:gd name="T187" fmla="*/ -1970 h 3132"/>
                <a:gd name="T188" fmla="+- 0 6350 2122"/>
                <a:gd name="T189" fmla="*/ T188 w 5630"/>
                <a:gd name="T190" fmla="+- 0 -1978 -3118"/>
                <a:gd name="T191" fmla="*/ -1978 h 3132"/>
                <a:gd name="T192" fmla="+- 0 6507 2122"/>
                <a:gd name="T193" fmla="*/ T192 w 5630"/>
                <a:gd name="T194" fmla="+- 0 -1885 -3118"/>
                <a:gd name="T195" fmla="*/ -1885 h 3132"/>
                <a:gd name="T196" fmla="+- 0 6641 2122"/>
                <a:gd name="T197" fmla="*/ T196 w 5630"/>
                <a:gd name="T198" fmla="+- 0 -1914 -3118"/>
                <a:gd name="T199" fmla="*/ -1914 h 3132"/>
                <a:gd name="T200" fmla="+- 0 6942 2122"/>
                <a:gd name="T201" fmla="*/ T200 w 5630"/>
                <a:gd name="T202" fmla="+- 0 -1626 -3118"/>
                <a:gd name="T203" fmla="*/ -1626 h 3132"/>
                <a:gd name="T204" fmla="+- 0 7110 2122"/>
                <a:gd name="T205" fmla="*/ T204 w 5630"/>
                <a:gd name="T206" fmla="+- 0 -1641 -3118"/>
                <a:gd name="T207" fmla="*/ -1641 h 3132"/>
                <a:gd name="T208" fmla="+- 0 7448 2122"/>
                <a:gd name="T209" fmla="*/ T208 w 5630"/>
                <a:gd name="T210" fmla="+- 0 -1676 -3118"/>
                <a:gd name="T211" fmla="*/ -1676 h 3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5630" h="3132">
                  <a:moveTo>
                    <a:pt x="0" y="407"/>
                  </a:moveTo>
                  <a:lnTo>
                    <a:pt x="57" y="354"/>
                  </a:lnTo>
                  <a:lnTo>
                    <a:pt x="102" y="289"/>
                  </a:lnTo>
                  <a:lnTo>
                    <a:pt x="131" y="216"/>
                  </a:lnTo>
                  <a:lnTo>
                    <a:pt x="145" y="138"/>
                  </a:lnTo>
                  <a:lnTo>
                    <a:pt x="141" y="60"/>
                  </a:lnTo>
                  <a:lnTo>
                    <a:pt x="182" y="53"/>
                  </a:lnTo>
                  <a:lnTo>
                    <a:pt x="222" y="41"/>
                  </a:lnTo>
                  <a:lnTo>
                    <a:pt x="260" y="23"/>
                  </a:lnTo>
                  <a:lnTo>
                    <a:pt x="296" y="0"/>
                  </a:lnTo>
                  <a:lnTo>
                    <a:pt x="317" y="30"/>
                  </a:lnTo>
                  <a:lnTo>
                    <a:pt x="349" y="97"/>
                  </a:lnTo>
                  <a:lnTo>
                    <a:pt x="386" y="203"/>
                  </a:lnTo>
                  <a:lnTo>
                    <a:pt x="408" y="275"/>
                  </a:lnTo>
                  <a:lnTo>
                    <a:pt x="428" y="348"/>
                  </a:lnTo>
                  <a:lnTo>
                    <a:pt x="446" y="422"/>
                  </a:lnTo>
                  <a:lnTo>
                    <a:pt x="462" y="496"/>
                  </a:lnTo>
                  <a:lnTo>
                    <a:pt x="474" y="561"/>
                  </a:lnTo>
                  <a:lnTo>
                    <a:pt x="485" y="627"/>
                  </a:lnTo>
                  <a:lnTo>
                    <a:pt x="498" y="693"/>
                  </a:lnTo>
                  <a:lnTo>
                    <a:pt x="512" y="758"/>
                  </a:lnTo>
                  <a:lnTo>
                    <a:pt x="535" y="841"/>
                  </a:lnTo>
                  <a:lnTo>
                    <a:pt x="563" y="922"/>
                  </a:lnTo>
                  <a:lnTo>
                    <a:pt x="597" y="1001"/>
                  </a:lnTo>
                  <a:lnTo>
                    <a:pt x="637" y="1077"/>
                  </a:lnTo>
                  <a:lnTo>
                    <a:pt x="672" y="1135"/>
                  </a:lnTo>
                  <a:lnTo>
                    <a:pt x="707" y="1193"/>
                  </a:lnTo>
                  <a:lnTo>
                    <a:pt x="737" y="1253"/>
                  </a:lnTo>
                  <a:lnTo>
                    <a:pt x="758" y="1316"/>
                  </a:lnTo>
                  <a:lnTo>
                    <a:pt x="767" y="1381"/>
                  </a:lnTo>
                  <a:lnTo>
                    <a:pt x="767" y="1447"/>
                  </a:lnTo>
                  <a:lnTo>
                    <a:pt x="762" y="1513"/>
                  </a:lnTo>
                  <a:lnTo>
                    <a:pt x="756" y="1578"/>
                  </a:lnTo>
                  <a:lnTo>
                    <a:pt x="752" y="1657"/>
                  </a:lnTo>
                  <a:lnTo>
                    <a:pt x="751" y="1736"/>
                  </a:lnTo>
                  <a:lnTo>
                    <a:pt x="754" y="1815"/>
                  </a:lnTo>
                  <a:lnTo>
                    <a:pt x="760" y="1893"/>
                  </a:lnTo>
                  <a:lnTo>
                    <a:pt x="769" y="1972"/>
                  </a:lnTo>
                  <a:lnTo>
                    <a:pt x="778" y="2050"/>
                  </a:lnTo>
                  <a:lnTo>
                    <a:pt x="789" y="2128"/>
                  </a:lnTo>
                  <a:lnTo>
                    <a:pt x="801" y="2207"/>
                  </a:lnTo>
                  <a:lnTo>
                    <a:pt x="812" y="2282"/>
                  </a:lnTo>
                  <a:lnTo>
                    <a:pt x="825" y="2357"/>
                  </a:lnTo>
                  <a:lnTo>
                    <a:pt x="841" y="2432"/>
                  </a:lnTo>
                  <a:lnTo>
                    <a:pt x="862" y="2505"/>
                  </a:lnTo>
                  <a:lnTo>
                    <a:pt x="888" y="2579"/>
                  </a:lnTo>
                  <a:lnTo>
                    <a:pt x="918" y="2653"/>
                  </a:lnTo>
                  <a:lnTo>
                    <a:pt x="949" y="2725"/>
                  </a:lnTo>
                  <a:lnTo>
                    <a:pt x="977" y="2799"/>
                  </a:lnTo>
                  <a:lnTo>
                    <a:pt x="1000" y="2874"/>
                  </a:lnTo>
                  <a:lnTo>
                    <a:pt x="1020" y="2952"/>
                  </a:lnTo>
                  <a:lnTo>
                    <a:pt x="1045" y="3029"/>
                  </a:lnTo>
                  <a:lnTo>
                    <a:pt x="1084" y="3092"/>
                  </a:lnTo>
                  <a:lnTo>
                    <a:pt x="1145" y="3132"/>
                  </a:lnTo>
                  <a:lnTo>
                    <a:pt x="1146" y="3051"/>
                  </a:lnTo>
                  <a:lnTo>
                    <a:pt x="1147" y="2969"/>
                  </a:lnTo>
                  <a:lnTo>
                    <a:pt x="1149" y="2887"/>
                  </a:lnTo>
                  <a:lnTo>
                    <a:pt x="1150" y="2806"/>
                  </a:lnTo>
                  <a:lnTo>
                    <a:pt x="1151" y="2724"/>
                  </a:lnTo>
                  <a:lnTo>
                    <a:pt x="1153" y="2642"/>
                  </a:lnTo>
                  <a:lnTo>
                    <a:pt x="1154" y="2561"/>
                  </a:lnTo>
                  <a:lnTo>
                    <a:pt x="1155" y="2479"/>
                  </a:lnTo>
                  <a:lnTo>
                    <a:pt x="1156" y="2436"/>
                  </a:lnTo>
                  <a:lnTo>
                    <a:pt x="1160" y="2351"/>
                  </a:lnTo>
                  <a:lnTo>
                    <a:pt x="1178" y="2234"/>
                  </a:lnTo>
                  <a:lnTo>
                    <a:pt x="1195" y="2159"/>
                  </a:lnTo>
                  <a:lnTo>
                    <a:pt x="1213" y="2085"/>
                  </a:lnTo>
                  <a:lnTo>
                    <a:pt x="1228" y="2011"/>
                  </a:lnTo>
                  <a:lnTo>
                    <a:pt x="1237" y="1936"/>
                  </a:lnTo>
                  <a:lnTo>
                    <a:pt x="1238" y="1888"/>
                  </a:lnTo>
                  <a:lnTo>
                    <a:pt x="1236" y="1839"/>
                  </a:lnTo>
                  <a:lnTo>
                    <a:pt x="1233" y="1791"/>
                  </a:lnTo>
                  <a:lnTo>
                    <a:pt x="1230" y="1743"/>
                  </a:lnTo>
                  <a:lnTo>
                    <a:pt x="1228" y="1659"/>
                  </a:lnTo>
                  <a:lnTo>
                    <a:pt x="1229" y="1575"/>
                  </a:lnTo>
                  <a:lnTo>
                    <a:pt x="1232" y="1491"/>
                  </a:lnTo>
                  <a:lnTo>
                    <a:pt x="1236" y="1407"/>
                  </a:lnTo>
                  <a:lnTo>
                    <a:pt x="1240" y="1329"/>
                  </a:lnTo>
                  <a:lnTo>
                    <a:pt x="1245" y="1251"/>
                  </a:lnTo>
                  <a:lnTo>
                    <a:pt x="1250" y="1172"/>
                  </a:lnTo>
                  <a:lnTo>
                    <a:pt x="1256" y="1094"/>
                  </a:lnTo>
                  <a:lnTo>
                    <a:pt x="1263" y="1015"/>
                  </a:lnTo>
                  <a:lnTo>
                    <a:pt x="1271" y="937"/>
                  </a:lnTo>
                  <a:lnTo>
                    <a:pt x="1281" y="859"/>
                  </a:lnTo>
                  <a:lnTo>
                    <a:pt x="1292" y="782"/>
                  </a:lnTo>
                  <a:lnTo>
                    <a:pt x="1306" y="705"/>
                  </a:lnTo>
                  <a:lnTo>
                    <a:pt x="1322" y="629"/>
                  </a:lnTo>
                  <a:lnTo>
                    <a:pt x="1340" y="553"/>
                  </a:lnTo>
                  <a:lnTo>
                    <a:pt x="1361" y="479"/>
                  </a:lnTo>
                  <a:lnTo>
                    <a:pt x="1385" y="405"/>
                  </a:lnTo>
                  <a:lnTo>
                    <a:pt x="1413" y="332"/>
                  </a:lnTo>
                  <a:lnTo>
                    <a:pt x="1444" y="261"/>
                  </a:lnTo>
                  <a:lnTo>
                    <a:pt x="1475" y="202"/>
                  </a:lnTo>
                  <a:lnTo>
                    <a:pt x="1517" y="151"/>
                  </a:lnTo>
                  <a:lnTo>
                    <a:pt x="1575" y="119"/>
                  </a:lnTo>
                  <a:lnTo>
                    <a:pt x="1608" y="114"/>
                  </a:lnTo>
                  <a:lnTo>
                    <a:pt x="1640" y="120"/>
                  </a:lnTo>
                  <a:lnTo>
                    <a:pt x="1660" y="151"/>
                  </a:lnTo>
                  <a:lnTo>
                    <a:pt x="1682" y="181"/>
                  </a:lnTo>
                  <a:lnTo>
                    <a:pt x="1723" y="242"/>
                  </a:lnTo>
                  <a:lnTo>
                    <a:pt x="1758" y="305"/>
                  </a:lnTo>
                  <a:lnTo>
                    <a:pt x="1783" y="371"/>
                  </a:lnTo>
                  <a:lnTo>
                    <a:pt x="1790" y="409"/>
                  </a:lnTo>
                  <a:lnTo>
                    <a:pt x="1794" y="428"/>
                  </a:lnTo>
                  <a:lnTo>
                    <a:pt x="1800" y="447"/>
                  </a:lnTo>
                  <a:lnTo>
                    <a:pt x="1820" y="483"/>
                  </a:lnTo>
                  <a:lnTo>
                    <a:pt x="1844" y="517"/>
                  </a:lnTo>
                  <a:lnTo>
                    <a:pt x="1868" y="551"/>
                  </a:lnTo>
                  <a:lnTo>
                    <a:pt x="1886" y="588"/>
                  </a:lnTo>
                  <a:lnTo>
                    <a:pt x="1891" y="622"/>
                  </a:lnTo>
                  <a:lnTo>
                    <a:pt x="1891" y="657"/>
                  </a:lnTo>
                  <a:lnTo>
                    <a:pt x="1889" y="692"/>
                  </a:lnTo>
                  <a:lnTo>
                    <a:pt x="1889" y="727"/>
                  </a:lnTo>
                  <a:lnTo>
                    <a:pt x="1896" y="762"/>
                  </a:lnTo>
                  <a:lnTo>
                    <a:pt x="1907" y="796"/>
                  </a:lnTo>
                  <a:lnTo>
                    <a:pt x="1920" y="829"/>
                  </a:lnTo>
                  <a:lnTo>
                    <a:pt x="1931" y="863"/>
                  </a:lnTo>
                  <a:lnTo>
                    <a:pt x="1942" y="914"/>
                  </a:lnTo>
                  <a:lnTo>
                    <a:pt x="1948" y="965"/>
                  </a:lnTo>
                  <a:lnTo>
                    <a:pt x="1949" y="1017"/>
                  </a:lnTo>
                  <a:lnTo>
                    <a:pt x="1949" y="1069"/>
                  </a:lnTo>
                  <a:lnTo>
                    <a:pt x="1950" y="1149"/>
                  </a:lnTo>
                  <a:lnTo>
                    <a:pt x="1952" y="1229"/>
                  </a:lnTo>
                  <a:lnTo>
                    <a:pt x="1955" y="1310"/>
                  </a:lnTo>
                  <a:lnTo>
                    <a:pt x="1960" y="1390"/>
                  </a:lnTo>
                  <a:lnTo>
                    <a:pt x="1966" y="1470"/>
                  </a:lnTo>
                  <a:lnTo>
                    <a:pt x="1973" y="1550"/>
                  </a:lnTo>
                  <a:lnTo>
                    <a:pt x="1982" y="1630"/>
                  </a:lnTo>
                  <a:lnTo>
                    <a:pt x="1992" y="1710"/>
                  </a:lnTo>
                  <a:lnTo>
                    <a:pt x="2004" y="1789"/>
                  </a:lnTo>
                  <a:lnTo>
                    <a:pt x="2017" y="1869"/>
                  </a:lnTo>
                  <a:lnTo>
                    <a:pt x="2031" y="1948"/>
                  </a:lnTo>
                  <a:lnTo>
                    <a:pt x="2046" y="2027"/>
                  </a:lnTo>
                  <a:lnTo>
                    <a:pt x="2063" y="2106"/>
                  </a:lnTo>
                  <a:lnTo>
                    <a:pt x="2081" y="2185"/>
                  </a:lnTo>
                  <a:lnTo>
                    <a:pt x="2100" y="2264"/>
                  </a:lnTo>
                  <a:lnTo>
                    <a:pt x="2120" y="2343"/>
                  </a:lnTo>
                  <a:lnTo>
                    <a:pt x="2141" y="2421"/>
                  </a:lnTo>
                  <a:lnTo>
                    <a:pt x="2162" y="2500"/>
                  </a:lnTo>
                  <a:lnTo>
                    <a:pt x="2183" y="2578"/>
                  </a:lnTo>
                  <a:lnTo>
                    <a:pt x="2199" y="2637"/>
                  </a:lnTo>
                  <a:lnTo>
                    <a:pt x="2215" y="2697"/>
                  </a:lnTo>
                  <a:lnTo>
                    <a:pt x="2230" y="2756"/>
                  </a:lnTo>
                  <a:lnTo>
                    <a:pt x="2246" y="2815"/>
                  </a:lnTo>
                  <a:lnTo>
                    <a:pt x="2274" y="2893"/>
                  </a:lnTo>
                  <a:lnTo>
                    <a:pt x="2327" y="2950"/>
                  </a:lnTo>
                  <a:lnTo>
                    <a:pt x="2339" y="2947"/>
                  </a:lnTo>
                  <a:lnTo>
                    <a:pt x="2352" y="2944"/>
                  </a:lnTo>
                  <a:lnTo>
                    <a:pt x="2388" y="2862"/>
                  </a:lnTo>
                  <a:lnTo>
                    <a:pt x="2395" y="2785"/>
                  </a:lnTo>
                  <a:lnTo>
                    <a:pt x="2398" y="2708"/>
                  </a:lnTo>
                  <a:lnTo>
                    <a:pt x="2398" y="2631"/>
                  </a:lnTo>
                  <a:lnTo>
                    <a:pt x="2397" y="2554"/>
                  </a:lnTo>
                  <a:lnTo>
                    <a:pt x="2394" y="2477"/>
                  </a:lnTo>
                  <a:lnTo>
                    <a:pt x="2390" y="2399"/>
                  </a:lnTo>
                  <a:lnTo>
                    <a:pt x="2386" y="2322"/>
                  </a:lnTo>
                  <a:lnTo>
                    <a:pt x="2383" y="2244"/>
                  </a:lnTo>
                  <a:lnTo>
                    <a:pt x="2381" y="2167"/>
                  </a:lnTo>
                  <a:lnTo>
                    <a:pt x="2380" y="2089"/>
                  </a:lnTo>
                  <a:lnTo>
                    <a:pt x="2382" y="2012"/>
                  </a:lnTo>
                  <a:lnTo>
                    <a:pt x="2387" y="1935"/>
                  </a:lnTo>
                  <a:lnTo>
                    <a:pt x="2393" y="1857"/>
                  </a:lnTo>
                  <a:lnTo>
                    <a:pt x="2400" y="1779"/>
                  </a:lnTo>
                  <a:lnTo>
                    <a:pt x="2407" y="1702"/>
                  </a:lnTo>
                  <a:lnTo>
                    <a:pt x="2415" y="1625"/>
                  </a:lnTo>
                  <a:lnTo>
                    <a:pt x="2424" y="1548"/>
                  </a:lnTo>
                  <a:lnTo>
                    <a:pt x="2433" y="1471"/>
                  </a:lnTo>
                  <a:lnTo>
                    <a:pt x="2444" y="1394"/>
                  </a:lnTo>
                  <a:lnTo>
                    <a:pt x="2457" y="1316"/>
                  </a:lnTo>
                  <a:lnTo>
                    <a:pt x="2469" y="1242"/>
                  </a:lnTo>
                  <a:lnTo>
                    <a:pt x="2483" y="1168"/>
                  </a:lnTo>
                  <a:lnTo>
                    <a:pt x="2494" y="1093"/>
                  </a:lnTo>
                  <a:lnTo>
                    <a:pt x="2504" y="1019"/>
                  </a:lnTo>
                  <a:lnTo>
                    <a:pt x="2510" y="943"/>
                  </a:lnTo>
                  <a:lnTo>
                    <a:pt x="2512" y="877"/>
                  </a:lnTo>
                  <a:lnTo>
                    <a:pt x="2513" y="811"/>
                  </a:lnTo>
                  <a:lnTo>
                    <a:pt x="2515" y="745"/>
                  </a:lnTo>
                  <a:lnTo>
                    <a:pt x="2521" y="679"/>
                  </a:lnTo>
                  <a:lnTo>
                    <a:pt x="2536" y="603"/>
                  </a:lnTo>
                  <a:lnTo>
                    <a:pt x="2557" y="529"/>
                  </a:lnTo>
                  <a:lnTo>
                    <a:pt x="2584" y="456"/>
                  </a:lnTo>
                  <a:lnTo>
                    <a:pt x="2615" y="384"/>
                  </a:lnTo>
                  <a:lnTo>
                    <a:pt x="2647" y="313"/>
                  </a:lnTo>
                  <a:lnTo>
                    <a:pt x="2674" y="259"/>
                  </a:lnTo>
                  <a:lnTo>
                    <a:pt x="2709" y="209"/>
                  </a:lnTo>
                  <a:lnTo>
                    <a:pt x="2806" y="158"/>
                  </a:lnTo>
                  <a:lnTo>
                    <a:pt x="2866" y="175"/>
                  </a:lnTo>
                  <a:lnTo>
                    <a:pt x="2910" y="220"/>
                  </a:lnTo>
                  <a:lnTo>
                    <a:pt x="2939" y="282"/>
                  </a:lnTo>
                  <a:lnTo>
                    <a:pt x="2952" y="350"/>
                  </a:lnTo>
                  <a:lnTo>
                    <a:pt x="2955" y="417"/>
                  </a:lnTo>
                  <a:lnTo>
                    <a:pt x="2958" y="485"/>
                  </a:lnTo>
                  <a:lnTo>
                    <a:pt x="2971" y="549"/>
                  </a:lnTo>
                  <a:lnTo>
                    <a:pt x="3000" y="607"/>
                  </a:lnTo>
                  <a:lnTo>
                    <a:pt x="3013" y="623"/>
                  </a:lnTo>
                  <a:lnTo>
                    <a:pt x="3027" y="639"/>
                  </a:lnTo>
                  <a:lnTo>
                    <a:pt x="3042" y="654"/>
                  </a:lnTo>
                  <a:lnTo>
                    <a:pt x="3080" y="729"/>
                  </a:lnTo>
                  <a:lnTo>
                    <a:pt x="3092" y="792"/>
                  </a:lnTo>
                  <a:lnTo>
                    <a:pt x="3107" y="869"/>
                  </a:lnTo>
                  <a:lnTo>
                    <a:pt x="3124" y="944"/>
                  </a:lnTo>
                  <a:lnTo>
                    <a:pt x="3144" y="1020"/>
                  </a:lnTo>
                  <a:lnTo>
                    <a:pt x="3166" y="1094"/>
                  </a:lnTo>
                  <a:lnTo>
                    <a:pt x="3192" y="1167"/>
                  </a:lnTo>
                  <a:lnTo>
                    <a:pt x="3220" y="1240"/>
                  </a:lnTo>
                  <a:lnTo>
                    <a:pt x="3261" y="1301"/>
                  </a:lnTo>
                  <a:lnTo>
                    <a:pt x="3321" y="1315"/>
                  </a:lnTo>
                  <a:lnTo>
                    <a:pt x="3393" y="1321"/>
                  </a:lnTo>
                  <a:lnTo>
                    <a:pt x="3465" y="1326"/>
                  </a:lnTo>
                  <a:lnTo>
                    <a:pt x="3536" y="1332"/>
                  </a:lnTo>
                  <a:lnTo>
                    <a:pt x="3608" y="1337"/>
                  </a:lnTo>
                  <a:lnTo>
                    <a:pt x="3619" y="1338"/>
                  </a:lnTo>
                  <a:lnTo>
                    <a:pt x="3682" y="1239"/>
                  </a:lnTo>
                  <a:lnTo>
                    <a:pt x="3688" y="1165"/>
                  </a:lnTo>
                  <a:lnTo>
                    <a:pt x="3692" y="1091"/>
                  </a:lnTo>
                  <a:lnTo>
                    <a:pt x="3709" y="1025"/>
                  </a:lnTo>
                  <a:lnTo>
                    <a:pt x="3750" y="975"/>
                  </a:lnTo>
                  <a:lnTo>
                    <a:pt x="3811" y="1608"/>
                  </a:lnTo>
                  <a:lnTo>
                    <a:pt x="3820" y="1693"/>
                  </a:lnTo>
                  <a:lnTo>
                    <a:pt x="3831" y="1779"/>
                  </a:lnTo>
                  <a:lnTo>
                    <a:pt x="3845" y="1863"/>
                  </a:lnTo>
                  <a:lnTo>
                    <a:pt x="3865" y="1946"/>
                  </a:lnTo>
                  <a:lnTo>
                    <a:pt x="3893" y="2026"/>
                  </a:lnTo>
                  <a:lnTo>
                    <a:pt x="3914" y="1968"/>
                  </a:lnTo>
                  <a:lnTo>
                    <a:pt x="3923" y="1906"/>
                  </a:lnTo>
                  <a:lnTo>
                    <a:pt x="3925" y="1843"/>
                  </a:lnTo>
                  <a:lnTo>
                    <a:pt x="3925" y="1779"/>
                  </a:lnTo>
                  <a:lnTo>
                    <a:pt x="3928" y="1699"/>
                  </a:lnTo>
                  <a:lnTo>
                    <a:pt x="3936" y="1619"/>
                  </a:lnTo>
                  <a:lnTo>
                    <a:pt x="3947" y="1540"/>
                  </a:lnTo>
                  <a:lnTo>
                    <a:pt x="3961" y="1461"/>
                  </a:lnTo>
                  <a:lnTo>
                    <a:pt x="3978" y="1382"/>
                  </a:lnTo>
                  <a:lnTo>
                    <a:pt x="3996" y="1304"/>
                  </a:lnTo>
                  <a:lnTo>
                    <a:pt x="4016" y="1226"/>
                  </a:lnTo>
                  <a:lnTo>
                    <a:pt x="4036" y="1148"/>
                  </a:lnTo>
                  <a:lnTo>
                    <a:pt x="4073" y="1070"/>
                  </a:lnTo>
                  <a:lnTo>
                    <a:pt x="4135" y="1051"/>
                  </a:lnTo>
                  <a:lnTo>
                    <a:pt x="4172" y="1070"/>
                  </a:lnTo>
                  <a:lnTo>
                    <a:pt x="4203" y="1102"/>
                  </a:lnTo>
                  <a:lnTo>
                    <a:pt x="4228" y="1140"/>
                  </a:lnTo>
                  <a:lnTo>
                    <a:pt x="4251" y="1179"/>
                  </a:lnTo>
                  <a:lnTo>
                    <a:pt x="4280" y="1215"/>
                  </a:lnTo>
                  <a:lnTo>
                    <a:pt x="4314" y="1239"/>
                  </a:lnTo>
                  <a:lnTo>
                    <a:pt x="4354" y="1244"/>
                  </a:lnTo>
                  <a:lnTo>
                    <a:pt x="4385" y="1233"/>
                  </a:lnTo>
                  <a:lnTo>
                    <a:pt x="4414" y="1214"/>
                  </a:lnTo>
                  <a:lnTo>
                    <a:pt x="4443" y="1196"/>
                  </a:lnTo>
                  <a:lnTo>
                    <a:pt x="4474" y="1188"/>
                  </a:lnTo>
                  <a:lnTo>
                    <a:pt x="4498" y="1192"/>
                  </a:lnTo>
                  <a:lnTo>
                    <a:pt x="4519" y="1204"/>
                  </a:lnTo>
                  <a:lnTo>
                    <a:pt x="4539" y="1220"/>
                  </a:lnTo>
                  <a:lnTo>
                    <a:pt x="4556" y="1238"/>
                  </a:lnTo>
                  <a:lnTo>
                    <a:pt x="4704" y="1398"/>
                  </a:lnTo>
                  <a:lnTo>
                    <a:pt x="4758" y="1450"/>
                  </a:lnTo>
                  <a:lnTo>
                    <a:pt x="4820" y="1492"/>
                  </a:lnTo>
                  <a:lnTo>
                    <a:pt x="4885" y="1513"/>
                  </a:lnTo>
                  <a:lnTo>
                    <a:pt x="4951" y="1501"/>
                  </a:lnTo>
                  <a:lnTo>
                    <a:pt x="4964" y="1494"/>
                  </a:lnTo>
                  <a:lnTo>
                    <a:pt x="4976" y="1485"/>
                  </a:lnTo>
                  <a:lnTo>
                    <a:pt x="4988" y="1477"/>
                  </a:lnTo>
                  <a:lnTo>
                    <a:pt x="5001" y="1469"/>
                  </a:lnTo>
                  <a:lnTo>
                    <a:pt x="5073" y="1452"/>
                  </a:lnTo>
                  <a:lnTo>
                    <a:pt x="5174" y="1448"/>
                  </a:lnTo>
                  <a:lnTo>
                    <a:pt x="5250" y="1445"/>
                  </a:lnTo>
                  <a:lnTo>
                    <a:pt x="5326" y="1442"/>
                  </a:lnTo>
                  <a:lnTo>
                    <a:pt x="5402" y="1439"/>
                  </a:lnTo>
                  <a:lnTo>
                    <a:pt x="5477" y="1435"/>
                  </a:lnTo>
                  <a:lnTo>
                    <a:pt x="5553" y="1432"/>
                  </a:lnTo>
                  <a:lnTo>
                    <a:pt x="5629" y="1429"/>
                  </a:lnTo>
                </a:path>
              </a:pathLst>
            </a:custGeom>
            <a:noFill/>
            <a:ln w="34290">
              <a:solidFill>
                <a:srgbClr val="636466"/>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8" name="docshape407">
              <a:extLst>
                <a:ext uri="{FF2B5EF4-FFF2-40B4-BE49-F238E27FC236}">
                  <a16:creationId xmlns:a16="http://schemas.microsoft.com/office/drawing/2014/main" id="{7D4F52BF-CF39-3166-D68F-44065A8730E7}"/>
                </a:ext>
              </a:extLst>
            </p:cNvPr>
            <p:cNvSpPr>
              <a:spLocks noChangeAspect="1" noEditPoints="1" noChangeArrowheads="1" noChangeShapeType="1" noTextEdit="1"/>
            </p:cNvSpPr>
            <p:nvPr/>
          </p:nvSpPr>
          <p:spPr bwMode="auto">
            <a:xfrm>
              <a:off x="5581" y="-860"/>
              <a:ext cx="831" cy="652"/>
            </a:xfrm>
            <a:custGeom>
              <a:avLst/>
              <a:gdLst>
                <a:gd name="T0" fmla="+- 0 5997 5581"/>
                <a:gd name="T1" fmla="*/ T0 w 831"/>
                <a:gd name="T2" fmla="+- 0 -859 -859"/>
                <a:gd name="T3" fmla="*/ -859 h 652"/>
                <a:gd name="T4" fmla="+- 0 5581 5581"/>
                <a:gd name="T5" fmla="*/ T4 w 831"/>
                <a:gd name="T6" fmla="+- 0 -597 -859"/>
                <a:gd name="T7" fmla="*/ -597 h 652"/>
                <a:gd name="T8" fmla="+- 0 5581 5581"/>
                <a:gd name="T9" fmla="*/ T8 w 831"/>
                <a:gd name="T10" fmla="+- 0 -594 -859"/>
                <a:gd name="T11" fmla="*/ -594 h 652"/>
                <a:gd name="T12" fmla="+- 0 5835 5581"/>
                <a:gd name="T13" fmla="*/ T12 w 831"/>
                <a:gd name="T14" fmla="+- 0 -594 -859"/>
                <a:gd name="T15" fmla="*/ -594 h 652"/>
                <a:gd name="T16" fmla="+- 0 5835 5581"/>
                <a:gd name="T17" fmla="*/ T16 w 831"/>
                <a:gd name="T18" fmla="+- 0 -208 -859"/>
                <a:gd name="T19" fmla="*/ -208 h 652"/>
                <a:gd name="T20" fmla="+- 0 6158 5581"/>
                <a:gd name="T21" fmla="*/ T20 w 831"/>
                <a:gd name="T22" fmla="+- 0 -208 -859"/>
                <a:gd name="T23" fmla="*/ -208 h 652"/>
                <a:gd name="T24" fmla="+- 0 6158 5581"/>
                <a:gd name="T25" fmla="*/ T24 w 831"/>
                <a:gd name="T26" fmla="+- 0 -594 -859"/>
                <a:gd name="T27" fmla="*/ -594 h 652"/>
                <a:gd name="T28" fmla="+- 0 6412 5581"/>
                <a:gd name="T29" fmla="*/ T28 w 831"/>
                <a:gd name="T30" fmla="+- 0 -594 -859"/>
                <a:gd name="T31" fmla="*/ -594 h 652"/>
                <a:gd name="T32" fmla="+- 0 6412 5581"/>
                <a:gd name="T33" fmla="*/ T32 w 831"/>
                <a:gd name="T34" fmla="+- 0 -597 -859"/>
                <a:gd name="T35" fmla="*/ -597 h 652"/>
                <a:gd name="T36" fmla="+- 0 5997 5581"/>
                <a:gd name="T37" fmla="*/ T36 w 831"/>
                <a:gd name="T38" fmla="+- 0 -859 -859"/>
                <a:gd name="T39" fmla="*/ -859 h 6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831" h="652">
                  <a:moveTo>
                    <a:pt x="416" y="0"/>
                  </a:moveTo>
                  <a:lnTo>
                    <a:pt x="0" y="262"/>
                  </a:lnTo>
                  <a:lnTo>
                    <a:pt x="0" y="265"/>
                  </a:lnTo>
                  <a:lnTo>
                    <a:pt x="254" y="265"/>
                  </a:lnTo>
                  <a:lnTo>
                    <a:pt x="254" y="651"/>
                  </a:lnTo>
                  <a:lnTo>
                    <a:pt x="577" y="651"/>
                  </a:lnTo>
                  <a:lnTo>
                    <a:pt x="577" y="265"/>
                  </a:lnTo>
                  <a:lnTo>
                    <a:pt x="831" y="265"/>
                  </a:lnTo>
                  <a:lnTo>
                    <a:pt x="831" y="262"/>
                  </a:lnTo>
                  <a:lnTo>
                    <a:pt x="416" y="0"/>
                  </a:lnTo>
                  <a:close/>
                </a:path>
              </a:pathLst>
            </a:custGeom>
            <a:solidFill>
              <a:srgbClr val="E31F2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docshape408">
              <a:extLst>
                <a:ext uri="{FF2B5EF4-FFF2-40B4-BE49-F238E27FC236}">
                  <a16:creationId xmlns:a16="http://schemas.microsoft.com/office/drawing/2014/main" id="{FDB10D53-EA4D-117F-F15A-6D45AD734C59}"/>
                </a:ext>
              </a:extLst>
            </p:cNvPr>
            <p:cNvSpPr>
              <a:spLocks noChangeAspect="1" noEditPoints="1" noChangeArrowheads="1" noChangeShapeType="1" noTextEdit="1"/>
            </p:cNvSpPr>
            <p:nvPr/>
          </p:nvSpPr>
          <p:spPr bwMode="auto">
            <a:xfrm>
              <a:off x="5581" y="-860"/>
              <a:ext cx="831" cy="652"/>
            </a:xfrm>
            <a:custGeom>
              <a:avLst/>
              <a:gdLst>
                <a:gd name="T0" fmla="+- 0 5581 5581"/>
                <a:gd name="T1" fmla="*/ T0 w 831"/>
                <a:gd name="T2" fmla="+- 0 -594 -859"/>
                <a:gd name="T3" fmla="*/ -594 h 652"/>
                <a:gd name="T4" fmla="+- 0 5835 5581"/>
                <a:gd name="T5" fmla="*/ T4 w 831"/>
                <a:gd name="T6" fmla="+- 0 -594 -859"/>
                <a:gd name="T7" fmla="*/ -594 h 652"/>
                <a:gd name="T8" fmla="+- 0 5835 5581"/>
                <a:gd name="T9" fmla="*/ T8 w 831"/>
                <a:gd name="T10" fmla="+- 0 -208 -859"/>
                <a:gd name="T11" fmla="*/ -208 h 652"/>
                <a:gd name="T12" fmla="+- 0 6158 5581"/>
                <a:gd name="T13" fmla="*/ T12 w 831"/>
                <a:gd name="T14" fmla="+- 0 -208 -859"/>
                <a:gd name="T15" fmla="*/ -208 h 652"/>
                <a:gd name="T16" fmla="+- 0 6158 5581"/>
                <a:gd name="T17" fmla="*/ T16 w 831"/>
                <a:gd name="T18" fmla="+- 0 -594 -859"/>
                <a:gd name="T19" fmla="*/ -594 h 652"/>
                <a:gd name="T20" fmla="+- 0 6412 5581"/>
                <a:gd name="T21" fmla="*/ T20 w 831"/>
                <a:gd name="T22" fmla="+- 0 -594 -859"/>
                <a:gd name="T23" fmla="*/ -594 h 652"/>
                <a:gd name="T24" fmla="+- 0 6412 5581"/>
                <a:gd name="T25" fmla="*/ T24 w 831"/>
                <a:gd name="T26" fmla="+- 0 -597 -859"/>
                <a:gd name="T27" fmla="*/ -597 h 652"/>
                <a:gd name="T28" fmla="+- 0 5997 5581"/>
                <a:gd name="T29" fmla="*/ T28 w 831"/>
                <a:gd name="T30" fmla="+- 0 -859 -859"/>
                <a:gd name="T31" fmla="*/ -859 h 652"/>
                <a:gd name="T32" fmla="+- 0 5581 5581"/>
                <a:gd name="T33" fmla="*/ T32 w 831"/>
                <a:gd name="T34" fmla="+- 0 -597 -859"/>
                <a:gd name="T35" fmla="*/ -597 h 652"/>
                <a:gd name="T36" fmla="+- 0 5581 5581"/>
                <a:gd name="T37" fmla="*/ T36 w 831"/>
                <a:gd name="T38" fmla="+- 0 -594 -859"/>
                <a:gd name="T39" fmla="*/ -594 h 6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831" h="652">
                  <a:moveTo>
                    <a:pt x="0" y="265"/>
                  </a:moveTo>
                  <a:lnTo>
                    <a:pt x="254" y="265"/>
                  </a:lnTo>
                  <a:lnTo>
                    <a:pt x="254" y="651"/>
                  </a:lnTo>
                  <a:lnTo>
                    <a:pt x="577" y="651"/>
                  </a:lnTo>
                  <a:lnTo>
                    <a:pt x="577" y="265"/>
                  </a:lnTo>
                  <a:lnTo>
                    <a:pt x="831" y="265"/>
                  </a:lnTo>
                  <a:lnTo>
                    <a:pt x="831" y="262"/>
                  </a:lnTo>
                  <a:lnTo>
                    <a:pt x="416" y="0"/>
                  </a:lnTo>
                  <a:lnTo>
                    <a:pt x="0" y="262"/>
                  </a:lnTo>
                  <a:lnTo>
                    <a:pt x="0" y="265"/>
                  </a:lnTo>
                  <a:close/>
                </a:path>
              </a:pathLst>
            </a:custGeom>
            <a:noFill/>
            <a:ln w="2235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3" name="Content Placeholder 2">
            <a:extLst>
              <a:ext uri="{FF2B5EF4-FFF2-40B4-BE49-F238E27FC236}">
                <a16:creationId xmlns:a16="http://schemas.microsoft.com/office/drawing/2014/main" id="{383D6E0A-01F7-A3C7-00E6-95F43F4F1D54}"/>
              </a:ext>
            </a:extLst>
          </p:cNvPr>
          <p:cNvSpPr>
            <a:spLocks noGrp="1"/>
          </p:cNvSpPr>
          <p:nvPr>
            <p:ph idx="1"/>
          </p:nvPr>
        </p:nvSpPr>
        <p:spPr/>
        <p:txBody>
          <a:bodyPr/>
          <a:lstStyle/>
          <a:p>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Ventricular</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(VT)</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uncommon</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in</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children</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but</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can</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be</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rapidly</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fatal.</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p>
          <a:p>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ECG</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with</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QRS</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complex</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greater</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than</a:t>
            </a:r>
            <a:r>
              <a:rPr lang="en-US" sz="18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0.09 seconds</a:t>
            </a:r>
            <a:r>
              <a:rPr lang="en-US" sz="18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800" spc="-1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VT</a:t>
            </a:r>
            <a:r>
              <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until</a:t>
            </a:r>
            <a:r>
              <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proven</a:t>
            </a:r>
            <a:r>
              <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otherwise.</a:t>
            </a:r>
            <a:r>
              <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p>
          <a:p>
            <a:pPr lvl="1"/>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Polymorphic</a:t>
            </a:r>
            <a:r>
              <a:rPr lang="en-US" sz="1800" spc="-1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VT,</a:t>
            </a:r>
            <a:r>
              <a:rPr lang="en-US" sz="1800" spc="-9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p>
          <a:p>
            <a:pPr lvl="1"/>
            <a:r>
              <a:rPr lang="en-US" sz="1800" dirty="0" err="1">
                <a:solidFill>
                  <a:srgbClr val="231F20"/>
                </a:solidFill>
                <a:effectLst/>
                <a:latin typeface="Georgia" panose="02040502050405020303" pitchFamily="18" charset="0"/>
                <a:ea typeface="Georgia" panose="02040502050405020303" pitchFamily="18" charset="0"/>
                <a:cs typeface="Georgia" panose="02040502050405020303" pitchFamily="18" charset="0"/>
              </a:rPr>
              <a:t>Torsades</a:t>
            </a:r>
            <a:r>
              <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de</a:t>
            </a:r>
            <a:r>
              <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Pointes,</a:t>
            </a:r>
            <a:r>
              <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endPar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endParaRPr>
          </a:p>
          <a:p>
            <a:pPr lvl="1"/>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SVT with</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wide</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complexes</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due</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to</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aberrant</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8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conduction</a:t>
            </a:r>
            <a:r>
              <a:rPr lang="en-US" sz="18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endParaRPr lang="en-US" sz="18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endParaRPr>
          </a:p>
          <a:p>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VT</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may</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not</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be</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particularly</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rapid</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(simply</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greater</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than</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120</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bpm)</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but</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regular.</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p>
          <a:p>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Generally,</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waves</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are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lost</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during</a:t>
            </a:r>
            <a:r>
              <a:rPr lang="en-US" sz="1400" spc="-10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VT</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or</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become</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dissociated</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from</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QRS</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complex.</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p>
          <a:p>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Fusion</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beats</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are</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sign</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400" spc="-10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VT</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and</a:t>
            </a:r>
            <a:r>
              <a:rPr lang="en-US" sz="14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are produced when both a supraventricular and ventricular impulse combine to produce a hybrid appearing</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QRS</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(fusion</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beat)</a:t>
            </a:r>
            <a:r>
              <a:rPr lang="en-US" sz="14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4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(Figure</a:t>
            </a:r>
            <a:r>
              <a:rPr lang="en-US" sz="1400" i="1" spc="-60"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 </a:t>
            </a:r>
            <a:r>
              <a:rPr lang="en-US" sz="1400" i="1" dirty="0">
                <a:solidFill>
                  <a:srgbClr val="493291"/>
                </a:solidFill>
                <a:effectLst/>
                <a:latin typeface="Georgia" panose="02040502050405020303" pitchFamily="18" charset="0"/>
                <a:ea typeface="Georgia" panose="02040502050405020303" pitchFamily="18" charset="0"/>
                <a:cs typeface="Georgia" panose="02040502050405020303" pitchFamily="18" charset="0"/>
              </a:rPr>
              <a:t>14)</a:t>
            </a:r>
            <a:r>
              <a:rPr lang="en-US" sz="14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t>
            </a:r>
            <a:endParaRPr lang="en-US" sz="1400" dirty="0">
              <a:effectLst/>
              <a:latin typeface="Georgia" panose="02040502050405020303" pitchFamily="18" charset="0"/>
              <a:ea typeface="Georgia" panose="02040502050405020303" pitchFamily="18" charset="0"/>
              <a:cs typeface="Georgia" panose="02040502050405020303" pitchFamily="18" charset="0"/>
            </a:endParaRPr>
          </a:p>
          <a:p>
            <a:pPr marL="0" indent="0">
              <a:buNone/>
            </a:pPr>
            <a:endParaRPr lang="en-US" dirty="0"/>
          </a:p>
        </p:txBody>
      </p:sp>
    </p:spTree>
    <p:extLst>
      <p:ext uri="{BB962C8B-B14F-4D97-AF65-F5344CB8AC3E}">
        <p14:creationId xmlns:p14="http://schemas.microsoft.com/office/powerpoint/2010/main" val="27533350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 name="Rectangle 30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17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5" name="Content Placeholder 304">
            <a:extLst>
              <a:ext uri="{FF2B5EF4-FFF2-40B4-BE49-F238E27FC236}">
                <a16:creationId xmlns:a16="http://schemas.microsoft.com/office/drawing/2014/main" id="{527978FD-ACFD-7A9D-750E-C2742AE99219}"/>
              </a:ext>
            </a:extLst>
          </p:cNvPr>
          <p:cNvPicPr>
            <a:picLocks noGrp="1" noChangeAspect="1"/>
          </p:cNvPicPr>
          <p:nvPr>
            <p:ph idx="4294967295"/>
          </p:nvPr>
        </p:nvPicPr>
        <p:blipFill rotWithShape="1">
          <a:blip r:embed="rId2"/>
          <a:srcRect t="7172" b="26378"/>
          <a:stretch/>
        </p:blipFill>
        <p:spPr>
          <a:xfrm>
            <a:off x="3549407" y="643467"/>
            <a:ext cx="5093186" cy="5571066"/>
          </a:xfrm>
          <a:prstGeom prst="rect">
            <a:avLst/>
          </a:prstGeom>
        </p:spPr>
      </p:pic>
      <p:sp>
        <p:nvSpPr>
          <p:cNvPr id="2" name="TextBox 1">
            <a:extLst>
              <a:ext uri="{FF2B5EF4-FFF2-40B4-BE49-F238E27FC236}">
                <a16:creationId xmlns:a16="http://schemas.microsoft.com/office/drawing/2014/main" id="{254EFF38-B463-4963-02DD-0A03437442F0}"/>
              </a:ext>
            </a:extLst>
          </p:cNvPr>
          <p:cNvSpPr txBox="1"/>
          <p:nvPr/>
        </p:nvSpPr>
        <p:spPr>
          <a:xfrm>
            <a:off x="757238" y="2457450"/>
            <a:ext cx="2777269" cy="1846659"/>
          </a:xfrm>
          <a:prstGeom prst="rect">
            <a:avLst/>
          </a:prstGeom>
          <a:noFill/>
        </p:spPr>
        <p:txBody>
          <a:bodyPr wrap="square" rtlCol="0">
            <a:spAutoFit/>
          </a:bodyPr>
          <a:lstStyle/>
          <a:p>
            <a:r>
              <a:rPr lang="en-US" sz="2400" b="1" i="1" dirty="0"/>
              <a:t>I’m not sure it is V-Tach or SVT with aberrancy.  What do I shock at?</a:t>
            </a:r>
          </a:p>
          <a:p>
            <a:endParaRPr lang="en-US" i="1" dirty="0"/>
          </a:p>
        </p:txBody>
      </p:sp>
    </p:spTree>
    <p:extLst>
      <p:ext uri="{BB962C8B-B14F-4D97-AF65-F5344CB8AC3E}">
        <p14:creationId xmlns:p14="http://schemas.microsoft.com/office/powerpoint/2010/main" val="152286449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DAA8F8-6716-CB59-954B-5BB01617ACA8}"/>
              </a:ext>
            </a:extLst>
          </p:cNvPr>
          <p:cNvSpPr txBox="1"/>
          <p:nvPr/>
        </p:nvSpPr>
        <p:spPr>
          <a:xfrm>
            <a:off x="3048000" y="440007"/>
            <a:ext cx="6096000" cy="5983241"/>
          </a:xfrm>
          <a:prstGeom prst="rect">
            <a:avLst/>
          </a:prstGeom>
          <a:noFill/>
        </p:spPr>
        <p:txBody>
          <a:bodyPr wrap="square">
            <a:spAutoFit/>
          </a:bodyPr>
          <a:lstStyle/>
          <a:p>
            <a:pPr marL="742950" marR="0" lvl="1" indent="-285750">
              <a:spcBef>
                <a:spcPts val="475"/>
              </a:spcBef>
              <a:spcAft>
                <a:spcPts val="0"/>
              </a:spcAft>
              <a:buClr>
                <a:srgbClr val="231F20"/>
              </a:buClr>
              <a:buSzPts val="1000"/>
              <a:buFont typeface="Georgia" panose="02040502050405020303" pitchFamily="18" charset="0"/>
              <a:buAutoNum type="arabicPeriod"/>
              <a:tabLst>
                <a:tab pos="1583055" algn="l"/>
                <a:tab pos="1583690" algn="l"/>
              </a:tabLst>
            </a:pP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Which</a:t>
            </a:r>
            <a:r>
              <a:rPr lang="en-US" sz="1000"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000"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following</a:t>
            </a:r>
            <a:r>
              <a:rPr lang="en-US" sz="1000"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000"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not</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life-threatening</a:t>
            </a:r>
            <a:r>
              <a:rPr lang="en-US" sz="1000"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arrhythmia?</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465"/>
              </a:spcBef>
              <a:spcAft>
                <a:spcPts val="0"/>
              </a:spcAft>
              <a:buClr>
                <a:srgbClr val="231F20"/>
              </a:buClr>
              <a:buSzPts val="1000"/>
              <a:buFont typeface="Georgia" panose="02040502050405020303" pitchFamily="18" charset="0"/>
              <a:buAutoNum type="alphaLcPeriod"/>
              <a:tabLst>
                <a:tab pos="1812290" algn="l"/>
              </a:tabLst>
            </a:pPr>
            <a:r>
              <a:rPr lang="en-US" sz="1000" spc="-20" dirty="0" err="1">
                <a:solidFill>
                  <a:srgbClr val="231F20"/>
                </a:solidFill>
                <a:effectLst/>
                <a:latin typeface="Georgia" panose="02040502050405020303" pitchFamily="18" charset="0"/>
                <a:ea typeface="Georgia" panose="02040502050405020303" pitchFamily="18" charset="0"/>
                <a:cs typeface="Georgia" panose="02040502050405020303" pitchFamily="18" charset="0"/>
              </a:rPr>
              <a:t>Torsades</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de</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Pointes</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65"/>
              </a:spcBef>
              <a:spcAft>
                <a:spcPts val="0"/>
              </a:spcAft>
              <a:buClr>
                <a:srgbClr val="231F20"/>
              </a:buClr>
              <a:buSzPts val="1000"/>
              <a:buFont typeface="Georgia" panose="02040502050405020303" pitchFamily="18" charset="0"/>
              <a:buAutoNum type="alphaLcPeriod"/>
              <a:tabLst>
                <a:tab pos="1812290" algn="l"/>
              </a:tabLst>
            </a:pPr>
            <a:r>
              <a:rPr lang="en-US" sz="10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Ventricular</a:t>
            </a:r>
            <a:r>
              <a:rPr lang="en-US" sz="10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fibrillation</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60"/>
              </a:spcBef>
              <a:spcAft>
                <a:spcPts val="0"/>
              </a:spcAft>
              <a:buClr>
                <a:srgbClr val="231F20"/>
              </a:buClr>
              <a:buSzPts val="1000"/>
              <a:buFont typeface="Georgia" panose="02040502050405020303" pitchFamily="18" charset="0"/>
              <a:buAutoNum type="alphaLcPeriod"/>
              <a:tabLst>
                <a:tab pos="1812290" algn="l"/>
              </a:tabLst>
            </a:pPr>
            <a:r>
              <a:rPr lang="en-US" sz="10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Ventricular</a:t>
            </a:r>
            <a:r>
              <a:rPr lang="en-US" sz="10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65"/>
              </a:spcBef>
              <a:spcAft>
                <a:spcPts val="0"/>
              </a:spcAft>
              <a:buClr>
                <a:srgbClr val="231F20"/>
              </a:buClr>
              <a:buSzPts val="1000"/>
              <a:buFont typeface="Georgia" panose="02040502050405020303" pitchFamily="18" charset="0"/>
              <a:buAutoNum type="alphaLcPeriod"/>
              <a:tabLst>
                <a:tab pos="1812290" algn="l"/>
              </a:tabLst>
            </a:pP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Sinus</a:t>
            </a:r>
            <a:r>
              <a:rPr lang="en-US" sz="10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742950" marR="723900" lvl="1" indent="-285750">
              <a:lnSpc>
                <a:spcPct val="105000"/>
              </a:lnSpc>
              <a:spcBef>
                <a:spcPts val="515"/>
              </a:spcBef>
              <a:spcAft>
                <a:spcPts val="0"/>
              </a:spcAft>
              <a:buClr>
                <a:srgbClr val="231F20"/>
              </a:buClr>
              <a:buSzPts val="1000"/>
              <a:buFont typeface="Georgia" panose="02040502050405020303" pitchFamily="18" charset="0"/>
              <a:buAutoNum type="arabicPeriod"/>
              <a:tabLst>
                <a:tab pos="1583055" algn="l"/>
                <a:tab pos="1583690" algn="l"/>
              </a:tabLst>
            </a:pP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You</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are</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treating</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13-year-old</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male</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who</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has</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history</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congenital</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heart</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disease.</a:t>
            </a:r>
            <a:r>
              <a:rPr lang="en-US" sz="1000" spc="-1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 monitor</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shows</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narrow</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complex</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rhythm</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with</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heart</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rate</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175</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bpm,</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and</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he</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has</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palpable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pulse.</a:t>
            </a:r>
            <a:r>
              <a:rPr lang="en-US" sz="1000" spc="-1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Which</a:t>
            </a:r>
            <a:r>
              <a:rPr lang="en-US" sz="1000"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000" spc="-7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000"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following</a:t>
            </a:r>
            <a:r>
              <a:rPr lang="en-US" sz="1000" spc="-7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000"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possible</a:t>
            </a:r>
            <a:r>
              <a:rPr lang="en-US" sz="1000" spc="-7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diagnosis?</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485"/>
              </a:spcBef>
              <a:spcAft>
                <a:spcPts val="0"/>
              </a:spcAft>
              <a:buClr>
                <a:srgbClr val="231F20"/>
              </a:buClr>
              <a:buSzPts val="1000"/>
              <a:buFont typeface="Georgia" panose="02040502050405020303" pitchFamily="18" charset="0"/>
              <a:buAutoNum type="alphaLcPeriod"/>
              <a:tabLst>
                <a:tab pos="1812290" algn="l"/>
              </a:tabLst>
            </a:pP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SVT with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aberrancy</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165"/>
              </a:spcBef>
              <a:spcAft>
                <a:spcPts val="0"/>
              </a:spcAft>
              <a:buClr>
                <a:srgbClr val="231F20"/>
              </a:buClr>
              <a:buSzPts val="1000"/>
              <a:buFont typeface="Georgia" panose="02040502050405020303" pitchFamily="18" charset="0"/>
              <a:buAutoNum type="alphaLcPeriod"/>
              <a:tabLst>
                <a:tab pos="1812290" algn="l"/>
              </a:tabLst>
            </a:pP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Sinus</a:t>
            </a:r>
            <a:r>
              <a:rPr lang="en-US" sz="10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165"/>
              </a:spcBef>
              <a:spcAft>
                <a:spcPts val="0"/>
              </a:spcAft>
              <a:buClr>
                <a:srgbClr val="231F20"/>
              </a:buClr>
              <a:buSzPts val="1000"/>
              <a:buFont typeface="Georgia" panose="02040502050405020303" pitchFamily="18" charset="0"/>
              <a:buAutoNum type="alphaLcPeriod"/>
              <a:tabLst>
                <a:tab pos="1812290" algn="l"/>
              </a:tabLst>
            </a:pPr>
            <a:r>
              <a:rPr lang="en-US" sz="1000" spc="-20" dirty="0" err="1">
                <a:solidFill>
                  <a:srgbClr val="231F20"/>
                </a:solidFill>
                <a:effectLst/>
                <a:latin typeface="Georgia" panose="02040502050405020303" pitchFamily="18" charset="0"/>
                <a:ea typeface="Georgia" panose="02040502050405020303" pitchFamily="18" charset="0"/>
                <a:cs typeface="Georgia" panose="02040502050405020303" pitchFamily="18" charset="0"/>
              </a:rPr>
              <a:t>Torsades</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de</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Pointes</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165"/>
              </a:spcBef>
              <a:spcAft>
                <a:spcPts val="0"/>
              </a:spcAft>
              <a:buClr>
                <a:srgbClr val="231F20"/>
              </a:buClr>
              <a:buSzPts val="1000"/>
              <a:buFont typeface="Georgia" panose="02040502050405020303" pitchFamily="18" charset="0"/>
              <a:buAutoNum type="alphaLcPeriod"/>
              <a:tabLst>
                <a:tab pos="1812290" algn="l"/>
              </a:tabLst>
            </a:pPr>
            <a:r>
              <a:rPr lang="en-US" sz="10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Ventricular</a:t>
            </a:r>
            <a:r>
              <a:rPr lang="en-US" sz="10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742950" marR="1313180" lvl="1" indent="-285750">
              <a:lnSpc>
                <a:spcPct val="105000"/>
              </a:lnSpc>
              <a:spcBef>
                <a:spcPts val="510"/>
              </a:spcBef>
              <a:spcAft>
                <a:spcPts val="0"/>
              </a:spcAft>
              <a:buClr>
                <a:srgbClr val="231F20"/>
              </a:buClr>
              <a:buSzPts val="1000"/>
              <a:buFont typeface="Georgia" panose="02040502050405020303" pitchFamily="18" charset="0"/>
              <a:buAutoNum type="arabicPeriod"/>
              <a:tabLst>
                <a:tab pos="1583055" algn="l"/>
                <a:tab pos="1583690" algn="l"/>
              </a:tabLst>
            </a:pP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You</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are</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treating</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10-year-old</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child</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who</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has</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SVT.</a:t>
            </a:r>
            <a:r>
              <a:rPr lang="en-US" sz="1000" spc="-1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What</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appropriate</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first</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dose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for</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adenosine?</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495"/>
              </a:spcBef>
              <a:spcAft>
                <a:spcPts val="0"/>
              </a:spcAft>
              <a:buClr>
                <a:srgbClr val="231F20"/>
              </a:buClr>
              <a:buSzPts val="1000"/>
              <a:buFont typeface="Georgia" panose="02040502050405020303" pitchFamily="18" charset="0"/>
              <a:buAutoNum type="alphaLcPeriod"/>
              <a:tabLst>
                <a:tab pos="1812290" algn="l"/>
              </a:tabLst>
            </a:pP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a:t>
            </a:r>
            <a:r>
              <a:rPr lang="en-US" sz="1000" spc="-3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160"/>
              </a:spcBef>
              <a:spcAft>
                <a:spcPts val="0"/>
              </a:spcAft>
              <a:buClr>
                <a:srgbClr val="231F20"/>
              </a:buClr>
              <a:buSzPts val="1000"/>
              <a:buFont typeface="Georgia" panose="02040502050405020303" pitchFamily="18" charset="0"/>
              <a:buAutoNum type="alphaLcPeriod"/>
              <a:tabLst>
                <a:tab pos="1812290" algn="l"/>
              </a:tabLst>
            </a:pPr>
            <a:r>
              <a:rPr lang="en-US" sz="1000" spc="-2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6 </a:t>
            </a:r>
            <a:r>
              <a:rPr lang="en-US" sz="1000"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165"/>
              </a:spcBef>
              <a:spcAft>
                <a:spcPts val="0"/>
              </a:spcAft>
              <a:buClr>
                <a:srgbClr val="231F20"/>
              </a:buClr>
              <a:buSzPts val="1000"/>
              <a:buFont typeface="Georgia" panose="02040502050405020303" pitchFamily="18" charset="0"/>
              <a:buAutoNum type="alphaLcPeriod"/>
              <a:tabLst>
                <a:tab pos="1812290" algn="l"/>
              </a:tabLst>
            </a:pP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0.1</a:t>
            </a:r>
            <a:r>
              <a:rPr lang="en-US" sz="1000"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mg/kg</a:t>
            </a:r>
            <a:r>
              <a:rPr lang="en-US" sz="10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with</a:t>
            </a:r>
            <a:r>
              <a:rPr lang="en-US" sz="1000"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maximum</a:t>
            </a:r>
            <a:r>
              <a:rPr lang="en-US" sz="1000"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dose</a:t>
            </a:r>
            <a:r>
              <a:rPr lang="en-US" sz="10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a:t>
            </a:r>
            <a:r>
              <a:rPr lang="en-US" sz="1000" spc="-4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6</a:t>
            </a:r>
            <a:r>
              <a:rPr lang="en-US" sz="1000" spc="-4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1143000" marR="0" lvl="2" indent="-228600">
              <a:spcBef>
                <a:spcPts val="165"/>
              </a:spcBef>
              <a:spcAft>
                <a:spcPts val="0"/>
              </a:spcAft>
              <a:buClr>
                <a:srgbClr val="231F20"/>
              </a:buClr>
              <a:buSzPts val="1000"/>
              <a:buFont typeface="Georgia" panose="02040502050405020303" pitchFamily="18" charset="0"/>
              <a:buAutoNum type="alphaLcPeriod"/>
              <a:tabLst>
                <a:tab pos="1812290" algn="l"/>
              </a:tabLst>
            </a:pP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12</a:t>
            </a:r>
            <a:r>
              <a:rPr lang="en-US" sz="1000" spc="-5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a:t>
            </a:r>
            <a:endParaRPr lang="en-US" sz="1100" spc="-20" dirty="0">
              <a:effectLst/>
              <a:latin typeface="Georgia" panose="02040502050405020303" pitchFamily="18" charset="0"/>
              <a:ea typeface="Georgia" panose="02040502050405020303" pitchFamily="18" charset="0"/>
              <a:cs typeface="Georgia" panose="02040502050405020303" pitchFamily="18" charset="0"/>
            </a:endParaRPr>
          </a:p>
          <a:p>
            <a:pPr marL="0" marR="0">
              <a:spcBef>
                <a:spcPts val="15"/>
              </a:spcBef>
              <a:spcAft>
                <a:spcPts val="0"/>
              </a:spcAft>
            </a:pPr>
            <a:r>
              <a:rPr lang="en-US" sz="1300" dirty="0">
                <a:effectLst/>
                <a:latin typeface="Georgia" panose="02040502050405020303" pitchFamily="18" charset="0"/>
                <a:ea typeface="Georgia" panose="02040502050405020303" pitchFamily="18" charset="0"/>
                <a:cs typeface="Georgia" panose="02040502050405020303" pitchFamily="18" charset="0"/>
              </a:rPr>
              <a:t> </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p>
            <a:pPr marL="1125855" marR="0">
              <a:spcBef>
                <a:spcPts val="5"/>
              </a:spcBef>
              <a:spcAft>
                <a:spcPts val="0"/>
              </a:spcAft>
            </a:pPr>
            <a:r>
              <a:rPr lang="en-US" sz="1400" b="1" spc="-10" dirty="0">
                <a:solidFill>
                  <a:srgbClr val="E31F26"/>
                </a:solidFill>
                <a:effectLst/>
                <a:latin typeface="Trebuchet MS" panose="020B0703020202090204" pitchFamily="34" charset="0"/>
                <a:ea typeface="Trebuchet MS" panose="020B0703020202090204" pitchFamily="34" charset="0"/>
                <a:cs typeface="Trebuchet MS" panose="020B0703020202090204" pitchFamily="34" charset="0"/>
              </a:rPr>
              <a:t>ANSWERS</a:t>
            </a:r>
            <a:endParaRPr lang="en-US" sz="1400" b="1" dirty="0">
              <a:effectLst/>
              <a:latin typeface="Trebuchet MS" panose="020B0703020202090204" pitchFamily="34" charset="0"/>
              <a:ea typeface="Trebuchet MS" panose="020B0703020202090204" pitchFamily="34" charset="0"/>
              <a:cs typeface="Trebuchet MS" panose="020B0703020202090204" pitchFamily="34" charset="0"/>
            </a:endParaRPr>
          </a:p>
          <a:p>
            <a:pPr marL="1354455" marR="0">
              <a:spcBef>
                <a:spcPts val="870"/>
              </a:spcBef>
              <a:spcAft>
                <a:spcPts val="0"/>
              </a:spcAft>
              <a:tabLst>
                <a:tab pos="1583055" algn="l"/>
              </a:tabLst>
            </a:pPr>
            <a:r>
              <a:rPr lang="en-US" sz="1000"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1.</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p>
            <a:pPr marL="1354455" marR="964565">
              <a:lnSpc>
                <a:spcPct val="105000"/>
              </a:lnSpc>
              <a:spcBef>
                <a:spcPts val="465"/>
              </a:spcBef>
              <a:spcAft>
                <a:spcPts val="0"/>
              </a:spcAft>
            </a:pP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Sinus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often</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response</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to</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underlying</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condition</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such</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fever,</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pain,</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or</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stress.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Blood</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loss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and</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hypovolemia</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can</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also</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result</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in</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sinus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but</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rhythm</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itself</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not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life-threatening.</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p>
            <a:pPr marL="1354455" marR="0">
              <a:spcBef>
                <a:spcPts val="835"/>
              </a:spcBef>
              <a:spcAft>
                <a:spcPts val="0"/>
              </a:spcAft>
              <a:tabLst>
                <a:tab pos="1583055" algn="l"/>
              </a:tabLst>
            </a:pPr>
            <a:r>
              <a:rPr lang="en-US" sz="1000"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2.</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p>
            <a:pPr marL="1354455" marR="785495">
              <a:lnSpc>
                <a:spcPct val="105000"/>
              </a:lnSpc>
              <a:spcBef>
                <a:spcPts val="65"/>
              </a:spcBef>
              <a:spcAft>
                <a:spcPts val="0"/>
              </a:spcAft>
            </a:pP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Sinus</a:t>
            </a:r>
            <a:r>
              <a:rPr lang="en-US" sz="1000" spc="-7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atrial</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fibrillation</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or</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flutter,</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and</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supraventricular</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tachycardia</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are</a:t>
            </a:r>
            <a:r>
              <a:rPr lang="en-US" sz="1000" spc="-6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narrow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complex</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rhythms.</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p>
            <a:pPr marL="1354455" marR="0">
              <a:spcBef>
                <a:spcPts val="840"/>
              </a:spcBef>
              <a:spcAft>
                <a:spcPts val="0"/>
              </a:spcAft>
              <a:tabLst>
                <a:tab pos="1583055" algn="l"/>
              </a:tabLst>
            </a:pPr>
            <a:r>
              <a:rPr lang="en-US" sz="1000" spc="-2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3.</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5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p>
            <a:pPr marL="1354455" marR="1019175">
              <a:lnSpc>
                <a:spcPct val="105000"/>
              </a:lnSpc>
              <a:spcBef>
                <a:spcPts val="65"/>
              </a:spcBef>
              <a:spcAft>
                <a:spcPts val="0"/>
              </a:spcAft>
            </a:pP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Pediatric</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drug</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doses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are</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based</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on</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weight.</a:t>
            </a:r>
            <a:r>
              <a:rPr lang="en-US" sz="1000" spc="-7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The</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maximum</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first</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dose</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is</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6</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mg</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for</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both</a:t>
            </a:r>
            <a:r>
              <a:rPr lang="en-US" sz="1000" spc="-3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spc="-1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adults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and</a:t>
            </a:r>
            <a:r>
              <a:rPr lang="en-US" sz="1000" spc="-65"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 </a:t>
            </a:r>
            <a:r>
              <a:rPr lang="en-US" sz="1000" dirty="0">
                <a:solidFill>
                  <a:srgbClr val="231F20"/>
                </a:solidFill>
                <a:effectLst/>
                <a:latin typeface="Georgia" panose="02040502050405020303" pitchFamily="18" charset="0"/>
                <a:ea typeface="Georgia" panose="02040502050405020303" pitchFamily="18" charset="0"/>
                <a:cs typeface="Georgia" panose="02040502050405020303" pitchFamily="18" charset="0"/>
              </a:rPr>
              <a:t>children.</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12913100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2734D92-60FF-5383-260E-818CE49FFF9D}"/>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CARDIAC ARREST</a:t>
            </a:r>
          </a:p>
        </p:txBody>
      </p:sp>
      <p:graphicFrame>
        <p:nvGraphicFramePr>
          <p:cNvPr id="5" name="Content Placeholder 2">
            <a:extLst>
              <a:ext uri="{FF2B5EF4-FFF2-40B4-BE49-F238E27FC236}">
                <a16:creationId xmlns:a16="http://schemas.microsoft.com/office/drawing/2014/main" id="{FCC1C001-27EB-BC3D-939D-804CD9B6DC09}"/>
              </a:ext>
            </a:extLst>
          </p:cNvPr>
          <p:cNvGraphicFramePr>
            <a:graphicFrameLocks noGrp="1"/>
          </p:cNvGraphicFramePr>
          <p:nvPr>
            <p:ph idx="1"/>
            <p:extLst>
              <p:ext uri="{D42A27DB-BD31-4B8C-83A1-F6EECF244321}">
                <p14:modId xmlns:p14="http://schemas.microsoft.com/office/powerpoint/2010/main" val="2189344419"/>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7650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734D92-60FF-5383-260E-818CE49FFF9D}"/>
              </a:ext>
            </a:extLst>
          </p:cNvPr>
          <p:cNvSpPr>
            <a:spLocks noGrp="1"/>
          </p:cNvSpPr>
          <p:nvPr>
            <p:ph type="title"/>
          </p:nvPr>
        </p:nvSpPr>
        <p:spPr>
          <a:xfrm>
            <a:off x="838200" y="609600"/>
            <a:ext cx="3739341" cy="1330839"/>
          </a:xfrm>
        </p:spPr>
        <p:txBody>
          <a:bodyPr>
            <a:normAutofit/>
          </a:bodyPr>
          <a:lstStyle/>
          <a:p>
            <a:r>
              <a:rPr lang="en-US" sz="3400"/>
              <a:t>CARDIAC ARREST: REVERSIBLE CAUSES</a:t>
            </a:r>
          </a:p>
        </p:txBody>
      </p:sp>
      <p:sp>
        <p:nvSpPr>
          <p:cNvPr id="3" name="Content Placeholder 2">
            <a:extLst>
              <a:ext uri="{FF2B5EF4-FFF2-40B4-BE49-F238E27FC236}">
                <a16:creationId xmlns:a16="http://schemas.microsoft.com/office/drawing/2014/main" id="{5571A185-304F-47CA-0359-94A0E28E423A}"/>
              </a:ext>
            </a:extLst>
          </p:cNvPr>
          <p:cNvSpPr>
            <a:spLocks noGrp="1"/>
          </p:cNvSpPr>
          <p:nvPr>
            <p:ph idx="1"/>
          </p:nvPr>
        </p:nvSpPr>
        <p:spPr>
          <a:xfrm>
            <a:off x="862366" y="2194102"/>
            <a:ext cx="3427001" cy="3908586"/>
          </a:xfrm>
        </p:spPr>
        <p:txBody>
          <a:bodyPr>
            <a:normAutofit/>
          </a:bodyPr>
          <a:lstStyle/>
          <a:p>
            <a:pPr marL="0" indent="0">
              <a:buNone/>
            </a:pPr>
            <a:endParaRPr lang="en-US" sz="2000">
              <a:effectLst/>
            </a:endParaRPr>
          </a:p>
          <a:p>
            <a:endParaRPr lang="en-US" sz="2000"/>
          </a:p>
        </p:txBody>
      </p:sp>
      <p:graphicFrame>
        <p:nvGraphicFramePr>
          <p:cNvPr id="4" name="Table 3">
            <a:extLst>
              <a:ext uri="{FF2B5EF4-FFF2-40B4-BE49-F238E27FC236}">
                <a16:creationId xmlns:a16="http://schemas.microsoft.com/office/drawing/2014/main" id="{059BAD1B-AD9C-3D50-7910-1636004F8A3A}"/>
              </a:ext>
            </a:extLst>
          </p:cNvPr>
          <p:cNvGraphicFramePr>
            <a:graphicFrameLocks noGrp="1"/>
          </p:cNvGraphicFramePr>
          <p:nvPr>
            <p:extLst>
              <p:ext uri="{D42A27DB-BD31-4B8C-83A1-F6EECF244321}">
                <p14:modId xmlns:p14="http://schemas.microsoft.com/office/powerpoint/2010/main" val="1737271197"/>
              </p:ext>
            </p:extLst>
          </p:nvPr>
        </p:nvGraphicFramePr>
        <p:xfrm>
          <a:off x="4892634" y="1199408"/>
          <a:ext cx="6678249" cy="5023262"/>
        </p:xfrm>
        <a:graphic>
          <a:graphicData uri="http://schemas.openxmlformats.org/drawingml/2006/table">
            <a:tbl>
              <a:tblPr firstRow="1" firstCol="1" lastRow="1" lastCol="1" bandRow="1" bandCol="1">
                <a:tableStyleId>{5C22544A-7EE6-4342-B048-85BDC9FD1C3A}</a:tableStyleId>
              </a:tblPr>
              <a:tblGrid>
                <a:gridCol w="3684344">
                  <a:extLst>
                    <a:ext uri="{9D8B030D-6E8A-4147-A177-3AD203B41FA5}">
                      <a16:colId xmlns:a16="http://schemas.microsoft.com/office/drawing/2014/main" val="3293149880"/>
                    </a:ext>
                  </a:extLst>
                </a:gridCol>
                <a:gridCol w="2993905">
                  <a:extLst>
                    <a:ext uri="{9D8B030D-6E8A-4147-A177-3AD203B41FA5}">
                      <a16:colId xmlns:a16="http://schemas.microsoft.com/office/drawing/2014/main" val="1688844410"/>
                    </a:ext>
                  </a:extLst>
                </a:gridCol>
              </a:tblGrid>
              <a:tr h="712760">
                <a:tc gridSpan="2">
                  <a:txBody>
                    <a:bodyPr/>
                    <a:lstStyle/>
                    <a:p>
                      <a:pPr marL="1727835" marR="1715135" algn="ctr">
                        <a:spcBef>
                          <a:spcPts val="795"/>
                        </a:spcBef>
                        <a:spcAft>
                          <a:spcPts val="0"/>
                        </a:spcAft>
                      </a:pPr>
                      <a:r>
                        <a:rPr lang="en-US" sz="1900" spc="-30">
                          <a:effectLst/>
                        </a:rPr>
                        <a:t>REVERSIBLECAUSES</a:t>
                      </a:r>
                      <a:r>
                        <a:rPr lang="en-US" sz="1900" spc="-105">
                          <a:effectLst/>
                        </a:rPr>
                        <a:t> </a:t>
                      </a:r>
                      <a:r>
                        <a:rPr lang="en-US" sz="1900" spc="-30">
                          <a:effectLst/>
                        </a:rPr>
                        <a:t>OF</a:t>
                      </a:r>
                      <a:r>
                        <a:rPr lang="en-US" sz="1900" spc="-105">
                          <a:effectLst/>
                        </a:rPr>
                        <a:t> </a:t>
                      </a:r>
                      <a:r>
                        <a:rPr lang="en-US" sz="1900" spc="-30">
                          <a:effectLst/>
                        </a:rPr>
                        <a:t>CARDIAC</a:t>
                      </a:r>
                      <a:r>
                        <a:rPr lang="en-US" sz="1900" spc="-105">
                          <a:effectLst/>
                        </a:rPr>
                        <a:t> </a:t>
                      </a:r>
                      <a:r>
                        <a:rPr lang="en-US" sz="1900" spc="-30">
                          <a:effectLst/>
                        </a:rPr>
                        <a:t>ARREST</a:t>
                      </a:r>
                      <a:endParaRPr lang="en-US" sz="19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endParaRPr lang="en-US"/>
                    </a:p>
                  </a:txBody>
                  <a:tcPr/>
                </a:tc>
                <a:extLst>
                  <a:ext uri="{0D108BD9-81ED-4DB2-BD59-A6C34878D82A}">
                    <a16:rowId xmlns:a16="http://schemas.microsoft.com/office/drawing/2014/main" val="4200057759"/>
                  </a:ext>
                </a:extLst>
              </a:tr>
              <a:tr h="712760">
                <a:tc>
                  <a:txBody>
                    <a:bodyPr/>
                    <a:lstStyle/>
                    <a:p>
                      <a:pPr marL="0" marR="0" algn="ctr">
                        <a:spcBef>
                          <a:spcPts val="10"/>
                        </a:spcBef>
                        <a:spcAft>
                          <a:spcPts val="0"/>
                        </a:spcAft>
                      </a:pPr>
                      <a:r>
                        <a:rPr lang="en-US" sz="1900">
                          <a:effectLst/>
                        </a:rPr>
                        <a:t> </a:t>
                      </a:r>
                      <a:endParaRPr lang="en-US" sz="1900">
                        <a:solidFill>
                          <a:srgbClr val="FF0000"/>
                        </a:solidFill>
                        <a:effectLst/>
                      </a:endParaRPr>
                    </a:p>
                    <a:p>
                      <a:pPr marL="773430" marR="767080" algn="ctr">
                        <a:spcBef>
                          <a:spcPts val="0"/>
                        </a:spcBef>
                        <a:spcAft>
                          <a:spcPts val="0"/>
                        </a:spcAft>
                      </a:pPr>
                      <a:r>
                        <a:rPr lang="en-US" sz="1900" spc="-35">
                          <a:solidFill>
                            <a:schemeClr val="bg1"/>
                          </a:solidFill>
                          <a:effectLst/>
                        </a:rPr>
                        <a:t>THE</a:t>
                      </a:r>
                      <a:r>
                        <a:rPr lang="en-US" sz="1900" spc="-105">
                          <a:solidFill>
                            <a:schemeClr val="bg1"/>
                          </a:solidFill>
                          <a:effectLst/>
                        </a:rPr>
                        <a:t> </a:t>
                      </a:r>
                      <a:r>
                        <a:rPr lang="en-US" sz="1900" spc="-25">
                          <a:solidFill>
                            <a:schemeClr val="bg1"/>
                          </a:solidFill>
                          <a:effectLst/>
                        </a:rPr>
                        <a:t>H’S</a:t>
                      </a:r>
                      <a:endParaRPr lang="en-US" sz="1900">
                        <a:solidFill>
                          <a:schemeClr val="bg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lgn="ctr">
                        <a:spcBef>
                          <a:spcPts val="10"/>
                        </a:spcBef>
                        <a:spcAft>
                          <a:spcPts val="0"/>
                        </a:spcAft>
                      </a:pPr>
                      <a:r>
                        <a:rPr lang="en-US" sz="1900">
                          <a:effectLst/>
                        </a:rPr>
                        <a:t> </a:t>
                      </a:r>
                    </a:p>
                    <a:p>
                      <a:pPr marL="774065" marR="767080" algn="ctr">
                        <a:spcBef>
                          <a:spcPts val="0"/>
                        </a:spcBef>
                        <a:spcAft>
                          <a:spcPts val="0"/>
                        </a:spcAft>
                      </a:pPr>
                      <a:r>
                        <a:rPr lang="en-US" sz="1900" spc="-35">
                          <a:solidFill>
                            <a:schemeClr val="bg1"/>
                          </a:solidFill>
                          <a:effectLst/>
                        </a:rPr>
                        <a:t>THE</a:t>
                      </a:r>
                      <a:r>
                        <a:rPr lang="en-US" sz="1900" spc="-105">
                          <a:solidFill>
                            <a:schemeClr val="bg1"/>
                          </a:solidFill>
                          <a:effectLst/>
                        </a:rPr>
                        <a:t> </a:t>
                      </a:r>
                      <a:r>
                        <a:rPr lang="en-US" sz="1900" spc="-25">
                          <a:solidFill>
                            <a:schemeClr val="bg1"/>
                          </a:solidFill>
                          <a:effectLst/>
                        </a:rPr>
                        <a:t>T’S</a:t>
                      </a:r>
                      <a:endParaRPr lang="en-US" sz="1900">
                        <a:solidFill>
                          <a:schemeClr val="bg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758681422"/>
                  </a:ext>
                </a:extLst>
              </a:tr>
              <a:tr h="712760">
                <a:tc>
                  <a:txBody>
                    <a:bodyPr/>
                    <a:lstStyle/>
                    <a:p>
                      <a:pPr marL="777240" marR="767080" algn="l">
                        <a:spcBef>
                          <a:spcPts val="760"/>
                        </a:spcBef>
                        <a:spcAft>
                          <a:spcPts val="0"/>
                        </a:spcAft>
                      </a:pPr>
                      <a:r>
                        <a:rPr lang="en-US" sz="1900" spc="-10">
                          <a:effectLst/>
                        </a:rPr>
                        <a:t>Hypovolemia</a:t>
                      </a:r>
                      <a:endParaRPr lang="en-US" sz="19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736600" algn="r">
                        <a:spcBef>
                          <a:spcPts val="760"/>
                        </a:spcBef>
                        <a:spcAft>
                          <a:spcPts val="0"/>
                        </a:spcAft>
                      </a:pPr>
                      <a:r>
                        <a:rPr lang="en-US" sz="1900" spc="-10" dirty="0">
                          <a:effectLst/>
                        </a:rPr>
                        <a:t>Tension</a:t>
                      </a:r>
                      <a:r>
                        <a:rPr lang="en-US" sz="1900" spc="-30" dirty="0">
                          <a:effectLst/>
                        </a:rPr>
                        <a:t> </a:t>
                      </a:r>
                      <a:r>
                        <a:rPr lang="en-US" sz="1900" spc="-10" dirty="0">
                          <a:effectLst/>
                        </a:rPr>
                        <a:t>pneumothorax</a:t>
                      </a:r>
                      <a:endParaRPr lang="en-US" sz="19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859483396"/>
                  </a:ext>
                </a:extLst>
              </a:tr>
              <a:tr h="373351">
                <a:tc>
                  <a:txBody>
                    <a:bodyPr/>
                    <a:lstStyle/>
                    <a:p>
                      <a:pPr marL="777240" marR="767080" algn="l">
                        <a:spcBef>
                          <a:spcPts val="760"/>
                        </a:spcBef>
                        <a:spcAft>
                          <a:spcPts val="0"/>
                        </a:spcAft>
                      </a:pPr>
                      <a:r>
                        <a:rPr lang="en-US" sz="1900" spc="-10">
                          <a:effectLst/>
                        </a:rPr>
                        <a:t>Hypoxia</a:t>
                      </a:r>
                      <a:endParaRPr lang="en-US" sz="19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777240" marR="767080" algn="r">
                        <a:spcBef>
                          <a:spcPts val="760"/>
                        </a:spcBef>
                        <a:spcAft>
                          <a:spcPts val="0"/>
                        </a:spcAft>
                      </a:pPr>
                      <a:r>
                        <a:rPr lang="en-US" sz="1900" spc="-10" dirty="0">
                          <a:effectLst/>
                        </a:rPr>
                        <a:t>Tamponade</a:t>
                      </a:r>
                      <a:endParaRPr lang="en-US" sz="19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006342813"/>
                  </a:ext>
                </a:extLst>
              </a:tr>
              <a:tr h="373351">
                <a:tc>
                  <a:txBody>
                    <a:bodyPr/>
                    <a:lstStyle/>
                    <a:p>
                      <a:pPr marL="777240" marR="767080" algn="l">
                        <a:spcBef>
                          <a:spcPts val="760"/>
                        </a:spcBef>
                        <a:spcAft>
                          <a:spcPts val="0"/>
                        </a:spcAft>
                      </a:pPr>
                      <a:r>
                        <a:rPr lang="en-US" sz="1900">
                          <a:effectLst/>
                        </a:rPr>
                        <a:t>H+</a:t>
                      </a:r>
                      <a:r>
                        <a:rPr lang="en-US" sz="1900" spc="-30">
                          <a:effectLst/>
                        </a:rPr>
                        <a:t> </a:t>
                      </a:r>
                      <a:r>
                        <a:rPr lang="en-US" sz="1900" spc="-10">
                          <a:effectLst/>
                        </a:rPr>
                        <a:t>(acidosis)</a:t>
                      </a:r>
                      <a:endParaRPr lang="en-US" sz="19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777240" marR="767080" algn="r">
                        <a:spcBef>
                          <a:spcPts val="760"/>
                        </a:spcBef>
                        <a:spcAft>
                          <a:spcPts val="0"/>
                        </a:spcAft>
                      </a:pPr>
                      <a:r>
                        <a:rPr lang="en-US" sz="1900" spc="-10" dirty="0">
                          <a:effectLst/>
                        </a:rPr>
                        <a:t>Toxins</a:t>
                      </a:r>
                      <a:endParaRPr lang="en-US" sz="19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154894614"/>
                  </a:ext>
                </a:extLst>
              </a:tr>
              <a:tr h="712760">
                <a:tc>
                  <a:txBody>
                    <a:bodyPr/>
                    <a:lstStyle/>
                    <a:p>
                      <a:pPr marL="777240" marR="767080" algn="l">
                        <a:spcBef>
                          <a:spcPts val="760"/>
                        </a:spcBef>
                        <a:spcAft>
                          <a:spcPts val="0"/>
                        </a:spcAft>
                      </a:pPr>
                      <a:r>
                        <a:rPr lang="en-US" sz="1900" spc="-10" dirty="0">
                          <a:effectLst/>
                        </a:rPr>
                        <a:t>Hypo/Hyperkalemia</a:t>
                      </a:r>
                      <a:endParaRPr lang="en-US" sz="19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749935" algn="r">
                        <a:spcBef>
                          <a:spcPts val="760"/>
                        </a:spcBef>
                        <a:spcAft>
                          <a:spcPts val="0"/>
                        </a:spcAft>
                      </a:pPr>
                      <a:r>
                        <a:rPr lang="en-US" sz="1900" dirty="0">
                          <a:effectLst/>
                        </a:rPr>
                        <a:t>Thrombosis</a:t>
                      </a:r>
                      <a:r>
                        <a:rPr lang="en-US" sz="1900" spc="-45" dirty="0">
                          <a:effectLst/>
                        </a:rPr>
                        <a:t> </a:t>
                      </a:r>
                      <a:r>
                        <a:rPr lang="en-US" sz="1900" spc="-10" dirty="0">
                          <a:effectLst/>
                        </a:rPr>
                        <a:t>(coronary)</a:t>
                      </a:r>
                      <a:endParaRPr lang="en-US" sz="19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04134479"/>
                  </a:ext>
                </a:extLst>
              </a:tr>
              <a:tr h="712760">
                <a:tc>
                  <a:txBody>
                    <a:bodyPr/>
                    <a:lstStyle/>
                    <a:p>
                      <a:pPr marL="777240" marR="767080" algn="l">
                        <a:spcBef>
                          <a:spcPts val="760"/>
                        </a:spcBef>
                        <a:spcAft>
                          <a:spcPts val="0"/>
                        </a:spcAft>
                      </a:pPr>
                      <a:r>
                        <a:rPr lang="en-US" sz="1900" spc="-10">
                          <a:effectLst/>
                        </a:rPr>
                        <a:t>Hypoglycemia</a:t>
                      </a:r>
                      <a:endParaRPr lang="en-US" sz="19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684530" algn="r">
                        <a:spcBef>
                          <a:spcPts val="760"/>
                        </a:spcBef>
                        <a:spcAft>
                          <a:spcPts val="0"/>
                        </a:spcAft>
                      </a:pPr>
                      <a:r>
                        <a:rPr lang="en-US" sz="1900">
                          <a:effectLst/>
                        </a:rPr>
                        <a:t>Thrombosis</a:t>
                      </a:r>
                      <a:r>
                        <a:rPr lang="en-US" sz="1900" spc="-45">
                          <a:effectLst/>
                        </a:rPr>
                        <a:t> </a:t>
                      </a:r>
                      <a:r>
                        <a:rPr lang="en-US" sz="1900" spc="-10">
                          <a:effectLst/>
                        </a:rPr>
                        <a:t>(pulmonary)</a:t>
                      </a:r>
                      <a:endParaRPr lang="en-US" sz="19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913806724"/>
                  </a:ext>
                </a:extLst>
              </a:tr>
              <a:tr h="712760">
                <a:tc>
                  <a:txBody>
                    <a:bodyPr/>
                    <a:lstStyle/>
                    <a:p>
                      <a:pPr marL="777240" marR="767080" algn="l">
                        <a:spcBef>
                          <a:spcPts val="760"/>
                        </a:spcBef>
                        <a:spcAft>
                          <a:spcPts val="0"/>
                        </a:spcAft>
                      </a:pPr>
                      <a:r>
                        <a:rPr lang="en-US" sz="1900" spc="-10" dirty="0">
                          <a:effectLst/>
                        </a:rPr>
                        <a:t>Hypothermia</a:t>
                      </a:r>
                      <a:endParaRPr lang="en-US" sz="19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728980" algn="r">
                        <a:spcBef>
                          <a:spcPts val="760"/>
                        </a:spcBef>
                        <a:spcAft>
                          <a:spcPts val="0"/>
                        </a:spcAft>
                      </a:pPr>
                      <a:r>
                        <a:rPr lang="en-US" sz="1900" spc="-10" dirty="0">
                          <a:effectLst/>
                        </a:rPr>
                        <a:t>Trauma</a:t>
                      </a:r>
                      <a:r>
                        <a:rPr lang="en-US" sz="1900" spc="-45" dirty="0">
                          <a:effectLst/>
                        </a:rPr>
                        <a:t> </a:t>
                      </a:r>
                      <a:r>
                        <a:rPr lang="en-US" sz="1900" spc="-10" dirty="0">
                          <a:effectLst/>
                        </a:rPr>
                        <a:t>(unrecognized)</a:t>
                      </a:r>
                      <a:endParaRPr lang="en-US" sz="19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394328014"/>
                  </a:ext>
                </a:extLst>
              </a:tr>
            </a:tbl>
          </a:graphicData>
        </a:graphic>
      </p:graphicFrame>
    </p:spTree>
    <p:extLst>
      <p:ext uri="{BB962C8B-B14F-4D97-AF65-F5344CB8AC3E}">
        <p14:creationId xmlns:p14="http://schemas.microsoft.com/office/powerpoint/2010/main" val="24649589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4D92-60FF-5383-260E-818CE49FFF9D}"/>
              </a:ext>
            </a:extLst>
          </p:cNvPr>
          <p:cNvSpPr>
            <a:spLocks noGrp="1"/>
          </p:cNvSpPr>
          <p:nvPr>
            <p:ph type="title"/>
          </p:nvPr>
        </p:nvSpPr>
        <p:spPr/>
        <p:txBody>
          <a:bodyPr/>
          <a:lstStyle/>
          <a:p>
            <a:r>
              <a:rPr lang="en-US" dirty="0"/>
              <a:t>CARDIAC ARREST: CARDIAC CAUSES</a:t>
            </a:r>
          </a:p>
        </p:txBody>
      </p:sp>
      <p:graphicFrame>
        <p:nvGraphicFramePr>
          <p:cNvPr id="4" name="Content Placeholder 3">
            <a:extLst>
              <a:ext uri="{FF2B5EF4-FFF2-40B4-BE49-F238E27FC236}">
                <a16:creationId xmlns:a16="http://schemas.microsoft.com/office/drawing/2014/main" id="{1558F680-3FE8-D606-9635-775C9FEBF547}"/>
              </a:ext>
            </a:extLst>
          </p:cNvPr>
          <p:cNvGraphicFramePr>
            <a:graphicFrameLocks noGrp="1"/>
          </p:cNvGraphicFramePr>
          <p:nvPr>
            <p:ph idx="1"/>
            <p:extLst>
              <p:ext uri="{D42A27DB-BD31-4B8C-83A1-F6EECF244321}">
                <p14:modId xmlns:p14="http://schemas.microsoft.com/office/powerpoint/2010/main" val="3576669395"/>
              </p:ext>
            </p:extLst>
          </p:nvPr>
        </p:nvGraphicFramePr>
        <p:xfrm>
          <a:off x="587123" y="1336905"/>
          <a:ext cx="6400800" cy="5227637"/>
        </p:xfrm>
        <a:graphic>
          <a:graphicData uri="http://schemas.openxmlformats.org/drawingml/2006/table">
            <a:tbl>
              <a:tblPr firstRow="1" firstCol="1" lastRow="1" lastCol="1" bandRow="1" bandCol="1">
                <a:tableStyleId>{5C22544A-7EE6-4342-B048-85BDC9FD1C3A}</a:tableStyleId>
              </a:tblPr>
              <a:tblGrid>
                <a:gridCol w="2823768">
                  <a:extLst>
                    <a:ext uri="{9D8B030D-6E8A-4147-A177-3AD203B41FA5}">
                      <a16:colId xmlns:a16="http://schemas.microsoft.com/office/drawing/2014/main" val="808969120"/>
                    </a:ext>
                  </a:extLst>
                </a:gridCol>
                <a:gridCol w="3577032">
                  <a:extLst>
                    <a:ext uri="{9D8B030D-6E8A-4147-A177-3AD203B41FA5}">
                      <a16:colId xmlns:a16="http://schemas.microsoft.com/office/drawing/2014/main" val="3855667780"/>
                    </a:ext>
                  </a:extLst>
                </a:gridCol>
              </a:tblGrid>
              <a:tr h="326245">
                <a:tc gridSpan="2">
                  <a:txBody>
                    <a:bodyPr/>
                    <a:lstStyle/>
                    <a:p>
                      <a:pPr marL="539750" marR="0">
                        <a:spcBef>
                          <a:spcPts val="795"/>
                        </a:spcBef>
                        <a:spcAft>
                          <a:spcPts val="0"/>
                        </a:spcAft>
                      </a:pPr>
                      <a:r>
                        <a:rPr lang="en-US" sz="1800" spc="-40" dirty="0">
                          <a:effectLst/>
                        </a:rPr>
                        <a:t>RECOGNIZE</a:t>
                      </a:r>
                      <a:r>
                        <a:rPr lang="en-US" sz="1800" spc="-45" dirty="0">
                          <a:effectLst/>
                        </a:rPr>
                        <a:t> </a:t>
                      </a:r>
                      <a:r>
                        <a:rPr lang="en-US" sz="1800" spc="-40" dirty="0">
                          <a:effectLst/>
                        </a:rPr>
                        <a:t>CARDIOPULMONARY</a:t>
                      </a:r>
                      <a:r>
                        <a:rPr lang="en-US" sz="1800" spc="-5" dirty="0">
                          <a:effectLst/>
                        </a:rPr>
                        <a:t> </a:t>
                      </a:r>
                      <a:r>
                        <a:rPr lang="en-US" sz="1800" spc="-40" dirty="0">
                          <a:effectLst/>
                        </a:rPr>
                        <a:t>FAILURE</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hMerge="1">
                  <a:txBody>
                    <a:bodyPr/>
                    <a:lstStyle/>
                    <a:p>
                      <a:endParaRPr lang="en-US"/>
                    </a:p>
                  </a:txBody>
                  <a:tcPr/>
                </a:tc>
                <a:extLst>
                  <a:ext uri="{0D108BD9-81ED-4DB2-BD59-A6C34878D82A}">
                    <a16:rowId xmlns:a16="http://schemas.microsoft.com/office/drawing/2014/main" val="1876758423"/>
                  </a:ext>
                </a:extLst>
              </a:tr>
              <a:tr h="454327">
                <a:tc>
                  <a:txBody>
                    <a:bodyPr/>
                    <a:lstStyle/>
                    <a:p>
                      <a:pPr marL="0" marR="0">
                        <a:spcBef>
                          <a:spcPts val="55"/>
                        </a:spcBef>
                        <a:spcAft>
                          <a:spcPts val="0"/>
                        </a:spcAft>
                      </a:pPr>
                      <a:r>
                        <a:rPr lang="en-US" sz="1800">
                          <a:effectLst/>
                        </a:rPr>
                        <a:t> </a:t>
                      </a:r>
                    </a:p>
                    <a:p>
                      <a:pPr marL="186055" marR="173355" algn="ctr">
                        <a:spcBef>
                          <a:spcPts val="0"/>
                        </a:spcBef>
                        <a:spcAft>
                          <a:spcPts val="0"/>
                        </a:spcAft>
                      </a:pPr>
                      <a:r>
                        <a:rPr lang="en-US" sz="1800" spc="-10">
                          <a:effectLst/>
                        </a:rPr>
                        <a:t>AIRWAY</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42900" marR="0" lvl="0" indent="-342900">
                        <a:spcBef>
                          <a:spcPts val="860"/>
                        </a:spcBef>
                        <a:spcAft>
                          <a:spcPts val="0"/>
                        </a:spcAft>
                        <a:buClr>
                          <a:srgbClr val="231F20"/>
                        </a:buClr>
                        <a:buSzPts val="900"/>
                        <a:buFont typeface="Georgia" panose="02040502050405020303" pitchFamily="18" charset="0"/>
                        <a:buChar char="•"/>
                        <a:tabLst>
                          <a:tab pos="193040" algn="l"/>
                        </a:tabLst>
                      </a:pPr>
                      <a:r>
                        <a:rPr lang="en-US" sz="1800" spc="-10" dirty="0">
                          <a:effectLst/>
                        </a:rPr>
                        <a:t>May</a:t>
                      </a:r>
                      <a:r>
                        <a:rPr lang="en-US" sz="1800" spc="-35" dirty="0">
                          <a:effectLst/>
                        </a:rPr>
                        <a:t> </a:t>
                      </a:r>
                      <a:r>
                        <a:rPr lang="en-US" sz="1800" spc="-10" dirty="0">
                          <a:effectLst/>
                        </a:rPr>
                        <a:t>or</a:t>
                      </a:r>
                      <a:r>
                        <a:rPr lang="en-US" sz="1800" spc="-30" dirty="0">
                          <a:effectLst/>
                        </a:rPr>
                        <a:t> </a:t>
                      </a:r>
                      <a:r>
                        <a:rPr lang="en-US" sz="1800" spc="-10" dirty="0">
                          <a:effectLst/>
                        </a:rPr>
                        <a:t>may</a:t>
                      </a:r>
                      <a:r>
                        <a:rPr lang="en-US" sz="1800" spc="-30" dirty="0">
                          <a:effectLst/>
                        </a:rPr>
                        <a:t> </a:t>
                      </a:r>
                      <a:r>
                        <a:rPr lang="en-US" sz="1800" spc="-10" dirty="0">
                          <a:effectLst/>
                        </a:rPr>
                        <a:t>not</a:t>
                      </a:r>
                      <a:r>
                        <a:rPr lang="en-US" sz="1800" spc="-35" dirty="0">
                          <a:effectLst/>
                        </a:rPr>
                        <a:t> </a:t>
                      </a:r>
                      <a:r>
                        <a:rPr lang="en-US" sz="1800" spc="-10" dirty="0">
                          <a:effectLst/>
                        </a:rPr>
                        <a:t>be</a:t>
                      </a:r>
                      <a:r>
                        <a:rPr lang="en-US" sz="1800" spc="-30" dirty="0">
                          <a:effectLst/>
                        </a:rPr>
                        <a:t> </a:t>
                      </a:r>
                      <a:r>
                        <a:rPr lang="en-US" sz="1800" spc="-10" dirty="0">
                          <a:effectLst/>
                        </a:rPr>
                        <a:t>patent</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587448803"/>
                  </a:ext>
                </a:extLst>
              </a:tr>
              <a:tr h="496394">
                <a:tc>
                  <a:txBody>
                    <a:bodyPr/>
                    <a:lstStyle/>
                    <a:p>
                      <a:pPr marL="0" marR="0">
                        <a:spcBef>
                          <a:spcPts val="35"/>
                        </a:spcBef>
                        <a:spcAft>
                          <a:spcPts val="0"/>
                        </a:spcAft>
                      </a:pPr>
                      <a:r>
                        <a:rPr lang="en-US" sz="1800">
                          <a:effectLst/>
                        </a:rPr>
                        <a:t> </a:t>
                      </a:r>
                    </a:p>
                    <a:p>
                      <a:pPr marL="186055" marR="179705" algn="ctr">
                        <a:spcBef>
                          <a:spcPts val="0"/>
                        </a:spcBef>
                        <a:spcAft>
                          <a:spcPts val="0"/>
                        </a:spcAft>
                      </a:pPr>
                      <a:r>
                        <a:rPr lang="en-US" sz="1800" spc="-10">
                          <a:effectLst/>
                        </a:rPr>
                        <a:t>BREATHING</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42900" marR="0" lvl="0" indent="-342900">
                        <a:spcBef>
                          <a:spcPts val="705"/>
                        </a:spcBef>
                        <a:spcAft>
                          <a:spcPts val="0"/>
                        </a:spcAft>
                        <a:buClr>
                          <a:srgbClr val="231F20"/>
                        </a:buClr>
                        <a:buSzPts val="900"/>
                        <a:buFont typeface="Georgia" panose="02040502050405020303" pitchFamily="18" charset="0"/>
                        <a:buChar char="•"/>
                        <a:tabLst>
                          <a:tab pos="193040" algn="l"/>
                        </a:tabLst>
                      </a:pPr>
                      <a:r>
                        <a:rPr lang="en-US" sz="1800" spc="-20">
                          <a:effectLst/>
                        </a:rPr>
                        <a:t>Slow</a:t>
                      </a:r>
                      <a:r>
                        <a:rPr lang="en-US" sz="1800" spc="-25">
                          <a:effectLst/>
                        </a:rPr>
                        <a:t> </a:t>
                      </a:r>
                      <a:r>
                        <a:rPr lang="en-US" sz="1800" spc="-10">
                          <a:effectLst/>
                        </a:rPr>
                        <a:t>breathing</a:t>
                      </a:r>
                      <a:endParaRPr lang="en-US" sz="1800">
                        <a:effectLst/>
                      </a:endParaRPr>
                    </a:p>
                    <a:p>
                      <a:pPr marL="342900" marR="0" lvl="0" indent="-342900">
                        <a:spcBef>
                          <a:spcPts val="380"/>
                        </a:spcBef>
                        <a:spcAft>
                          <a:spcPts val="0"/>
                        </a:spcAft>
                        <a:buClr>
                          <a:srgbClr val="231F20"/>
                        </a:buClr>
                        <a:buSzPts val="900"/>
                        <a:buFont typeface="Georgia" panose="02040502050405020303" pitchFamily="18" charset="0"/>
                        <a:buChar char="•"/>
                        <a:tabLst>
                          <a:tab pos="193040" algn="l"/>
                        </a:tabLst>
                      </a:pPr>
                      <a:r>
                        <a:rPr lang="en-US" sz="1800" spc="-20">
                          <a:effectLst/>
                        </a:rPr>
                        <a:t>Ineffective</a:t>
                      </a:r>
                      <a:r>
                        <a:rPr lang="en-US" sz="1800" spc="25">
                          <a:effectLst/>
                        </a:rPr>
                        <a:t> </a:t>
                      </a:r>
                      <a:r>
                        <a:rPr lang="en-US" sz="1800" spc="-10">
                          <a:effectLst/>
                        </a:rPr>
                        <a:t>breathing</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600532014"/>
                  </a:ext>
                </a:extLst>
              </a:tr>
              <a:tr h="1791077">
                <a:tc>
                  <a:txBody>
                    <a:bodyPr/>
                    <a:lstStyle/>
                    <a:p>
                      <a:pPr marL="0" marR="0">
                        <a:spcBef>
                          <a:spcPts val="0"/>
                        </a:spcBef>
                        <a:spcAft>
                          <a:spcPts val="0"/>
                        </a:spcAft>
                      </a:pPr>
                      <a:r>
                        <a:rPr lang="en-US" sz="1800">
                          <a:effectLst/>
                        </a:rPr>
                        <a:t> </a:t>
                      </a:r>
                    </a:p>
                    <a:p>
                      <a:pPr marL="0" marR="0">
                        <a:spcBef>
                          <a:spcPts val="0"/>
                        </a:spcBef>
                        <a:spcAft>
                          <a:spcPts val="0"/>
                        </a:spcAft>
                      </a:pPr>
                      <a:r>
                        <a:rPr lang="en-US" sz="1800">
                          <a:effectLst/>
                        </a:rPr>
                        <a:t> </a:t>
                      </a:r>
                    </a:p>
                    <a:p>
                      <a:pPr marL="0" marR="0">
                        <a:spcBef>
                          <a:spcPts val="0"/>
                        </a:spcBef>
                        <a:spcAft>
                          <a:spcPts val="0"/>
                        </a:spcAft>
                      </a:pPr>
                      <a:r>
                        <a:rPr lang="en-US" sz="1800">
                          <a:effectLst/>
                        </a:rPr>
                        <a:t> </a:t>
                      </a:r>
                    </a:p>
                    <a:p>
                      <a:pPr marL="0" marR="0">
                        <a:spcBef>
                          <a:spcPts val="0"/>
                        </a:spcBef>
                        <a:spcAft>
                          <a:spcPts val="0"/>
                        </a:spcAft>
                      </a:pPr>
                      <a:r>
                        <a:rPr lang="en-US" sz="1800">
                          <a:effectLst/>
                        </a:rPr>
                        <a:t> </a:t>
                      </a:r>
                    </a:p>
                    <a:p>
                      <a:pPr marL="186055" marR="179705" algn="ctr">
                        <a:spcBef>
                          <a:spcPts val="515"/>
                        </a:spcBef>
                        <a:spcAft>
                          <a:spcPts val="0"/>
                        </a:spcAft>
                      </a:pPr>
                      <a:r>
                        <a:rPr lang="en-US" sz="1800" spc="-10">
                          <a:effectLst/>
                        </a:rPr>
                        <a:t>CIRCULATION</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42900" marR="727710" lvl="0" indent="-342900">
                        <a:lnSpc>
                          <a:spcPct val="97000"/>
                        </a:lnSpc>
                        <a:spcBef>
                          <a:spcPts val="710"/>
                        </a:spcBef>
                        <a:spcAft>
                          <a:spcPts val="0"/>
                        </a:spcAft>
                        <a:buClr>
                          <a:srgbClr val="231F20"/>
                        </a:buClr>
                        <a:buSzPts val="900"/>
                        <a:buFont typeface="Georgia" panose="02040502050405020303" pitchFamily="18" charset="0"/>
                        <a:buChar char="•"/>
                        <a:tabLst>
                          <a:tab pos="193040" algn="l"/>
                        </a:tabLst>
                      </a:pPr>
                      <a:r>
                        <a:rPr lang="en-US" sz="1800" spc="-10">
                          <a:effectLst/>
                        </a:rPr>
                        <a:t>Bradycardia</a:t>
                      </a:r>
                      <a:r>
                        <a:rPr lang="en-US" sz="1800" spc="-45">
                          <a:effectLst/>
                        </a:rPr>
                        <a:t> </a:t>
                      </a:r>
                      <a:r>
                        <a:rPr lang="en-US" sz="1800" spc="-10">
                          <a:effectLst/>
                        </a:rPr>
                        <a:t>and hypotension</a:t>
                      </a:r>
                      <a:endParaRPr lang="en-US" sz="1800">
                        <a:effectLst/>
                      </a:endParaRPr>
                    </a:p>
                    <a:p>
                      <a:pPr marL="342900" marR="0" lvl="0" indent="-342900">
                        <a:spcBef>
                          <a:spcPts val="375"/>
                        </a:spcBef>
                        <a:spcAft>
                          <a:spcPts val="0"/>
                        </a:spcAft>
                        <a:buClr>
                          <a:srgbClr val="231F20"/>
                        </a:buClr>
                        <a:buSzPts val="900"/>
                        <a:buFont typeface="Georgia" panose="02040502050405020303" pitchFamily="18" charset="0"/>
                        <a:buChar char="•"/>
                        <a:tabLst>
                          <a:tab pos="193040" algn="l"/>
                        </a:tabLst>
                      </a:pPr>
                      <a:r>
                        <a:rPr lang="en-US" sz="1800" spc="-20">
                          <a:effectLst/>
                        </a:rPr>
                        <a:t>Slow</a:t>
                      </a:r>
                      <a:r>
                        <a:rPr lang="en-US" sz="1800" spc="5">
                          <a:effectLst/>
                        </a:rPr>
                        <a:t> </a:t>
                      </a:r>
                      <a:r>
                        <a:rPr lang="en-US" sz="1800" spc="-20">
                          <a:effectLst/>
                        </a:rPr>
                        <a:t>capillary</a:t>
                      </a:r>
                      <a:r>
                        <a:rPr lang="en-US" sz="1800" spc="5">
                          <a:effectLst/>
                        </a:rPr>
                        <a:t> </a:t>
                      </a:r>
                      <a:r>
                        <a:rPr lang="en-US" sz="1800" spc="-20">
                          <a:effectLst/>
                        </a:rPr>
                        <a:t>refill</a:t>
                      </a:r>
                      <a:endParaRPr lang="en-US" sz="1800">
                        <a:effectLst/>
                      </a:endParaRPr>
                    </a:p>
                    <a:p>
                      <a:pPr marL="342900" marR="0" lvl="0" indent="-342900">
                        <a:spcBef>
                          <a:spcPts val="380"/>
                        </a:spcBef>
                        <a:spcAft>
                          <a:spcPts val="0"/>
                        </a:spcAft>
                        <a:buClr>
                          <a:srgbClr val="231F20"/>
                        </a:buClr>
                        <a:buSzPts val="900"/>
                        <a:buFont typeface="Georgia" panose="02040502050405020303" pitchFamily="18" charset="0"/>
                        <a:buChar char="•"/>
                        <a:tabLst>
                          <a:tab pos="184785" algn="l"/>
                        </a:tabLst>
                      </a:pPr>
                      <a:r>
                        <a:rPr lang="en-US" sz="1800" spc="-10">
                          <a:effectLst/>
                        </a:rPr>
                        <a:t>Weak</a:t>
                      </a:r>
                      <a:r>
                        <a:rPr lang="en-US" sz="1800" spc="-20">
                          <a:effectLst/>
                        </a:rPr>
                        <a:t> </a:t>
                      </a:r>
                      <a:r>
                        <a:rPr lang="en-US" sz="1800" spc="-10">
                          <a:effectLst/>
                        </a:rPr>
                        <a:t>central</a:t>
                      </a:r>
                      <a:r>
                        <a:rPr lang="en-US" sz="1800" spc="-20">
                          <a:effectLst/>
                        </a:rPr>
                        <a:t> </a:t>
                      </a:r>
                      <a:r>
                        <a:rPr lang="en-US" sz="1800" spc="-10">
                          <a:effectLst/>
                        </a:rPr>
                        <a:t>pulses</a:t>
                      </a:r>
                      <a:r>
                        <a:rPr lang="en-US" sz="1800" spc="-20">
                          <a:effectLst/>
                        </a:rPr>
                        <a:t> </a:t>
                      </a:r>
                      <a:r>
                        <a:rPr lang="en-US" sz="1800" spc="-10">
                          <a:effectLst/>
                        </a:rPr>
                        <a:t>(carotid)</a:t>
                      </a:r>
                      <a:endParaRPr lang="en-US" sz="1800">
                        <a:effectLst/>
                      </a:endParaRPr>
                    </a:p>
                    <a:p>
                      <a:pPr marL="342900" marR="0" lvl="0" indent="-342900">
                        <a:spcBef>
                          <a:spcPts val="375"/>
                        </a:spcBef>
                        <a:spcAft>
                          <a:spcPts val="0"/>
                        </a:spcAft>
                        <a:buClr>
                          <a:srgbClr val="231F20"/>
                        </a:buClr>
                        <a:buSzPts val="900"/>
                        <a:buFont typeface="Georgia" panose="02040502050405020303" pitchFamily="18" charset="0"/>
                        <a:buChar char="•"/>
                        <a:tabLst>
                          <a:tab pos="193040" algn="l"/>
                        </a:tabLst>
                      </a:pPr>
                      <a:r>
                        <a:rPr lang="en-US" sz="1800" spc="-10">
                          <a:effectLst/>
                        </a:rPr>
                        <a:t>No</a:t>
                      </a:r>
                      <a:r>
                        <a:rPr lang="en-US" sz="1800" spc="-15">
                          <a:effectLst/>
                        </a:rPr>
                        <a:t> </a:t>
                      </a:r>
                      <a:r>
                        <a:rPr lang="en-US" sz="1800" spc="-10">
                          <a:effectLst/>
                        </a:rPr>
                        <a:t>peripheral pulses (radial)</a:t>
                      </a:r>
                      <a:endParaRPr lang="en-US" sz="1800">
                        <a:effectLst/>
                      </a:endParaRPr>
                    </a:p>
                    <a:p>
                      <a:pPr marL="342900" marR="415290" lvl="0" indent="-342900">
                        <a:lnSpc>
                          <a:spcPct val="97000"/>
                        </a:lnSpc>
                        <a:spcBef>
                          <a:spcPts val="395"/>
                        </a:spcBef>
                        <a:spcAft>
                          <a:spcPts val="0"/>
                        </a:spcAft>
                        <a:buClr>
                          <a:srgbClr val="231F20"/>
                        </a:buClr>
                        <a:buSzPts val="900"/>
                        <a:buFont typeface="Georgia" panose="02040502050405020303" pitchFamily="18" charset="0"/>
                        <a:buChar char="•"/>
                        <a:tabLst>
                          <a:tab pos="193040" algn="l"/>
                        </a:tabLst>
                      </a:pPr>
                      <a:r>
                        <a:rPr lang="en-US" sz="1800" spc="-20">
                          <a:effectLst/>
                        </a:rPr>
                        <a:t>Skin</a:t>
                      </a:r>
                      <a:r>
                        <a:rPr lang="en-US" sz="1800" spc="-45">
                          <a:effectLst/>
                        </a:rPr>
                        <a:t> </a:t>
                      </a:r>
                      <a:r>
                        <a:rPr lang="en-US" sz="1800" spc="-20">
                          <a:effectLst/>
                        </a:rPr>
                        <a:t>mottling/cyanosis/</a:t>
                      </a:r>
                      <a:r>
                        <a:rPr lang="en-US" sz="1800" spc="-10">
                          <a:effectLst/>
                        </a:rPr>
                        <a:t> coolness</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762838027"/>
                  </a:ext>
                </a:extLst>
              </a:tr>
              <a:tr h="738332">
                <a:tc>
                  <a:txBody>
                    <a:bodyPr/>
                    <a:lstStyle/>
                    <a:p>
                      <a:pPr marL="0" marR="0">
                        <a:spcBef>
                          <a:spcPts val="35"/>
                        </a:spcBef>
                        <a:spcAft>
                          <a:spcPts val="0"/>
                        </a:spcAft>
                      </a:pPr>
                      <a:r>
                        <a:rPr lang="en-US" sz="1800">
                          <a:effectLst/>
                        </a:rPr>
                        <a:t> </a:t>
                      </a:r>
                    </a:p>
                    <a:p>
                      <a:pPr marL="186055" marR="179705" algn="ctr">
                        <a:spcBef>
                          <a:spcPts val="0"/>
                        </a:spcBef>
                        <a:spcAft>
                          <a:spcPts val="0"/>
                        </a:spcAft>
                      </a:pPr>
                      <a:r>
                        <a:rPr lang="en-US" sz="1800" spc="-10">
                          <a:effectLst/>
                        </a:rPr>
                        <a:t>DISABILITY</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42900" marR="756920" lvl="0" indent="-342900">
                        <a:lnSpc>
                          <a:spcPct val="97000"/>
                        </a:lnSpc>
                        <a:spcBef>
                          <a:spcPts val="695"/>
                        </a:spcBef>
                        <a:spcAft>
                          <a:spcPts val="0"/>
                        </a:spcAft>
                        <a:buClr>
                          <a:srgbClr val="231F20"/>
                        </a:buClr>
                        <a:buSzPts val="900"/>
                        <a:buFont typeface="Georgia" panose="02040502050405020303" pitchFamily="18" charset="0"/>
                        <a:buChar char="•"/>
                        <a:tabLst>
                          <a:tab pos="193040" algn="l"/>
                        </a:tabLst>
                      </a:pPr>
                      <a:r>
                        <a:rPr lang="en-US" sz="1800" spc="-10">
                          <a:effectLst/>
                        </a:rPr>
                        <a:t>Decreased</a:t>
                      </a:r>
                      <a:r>
                        <a:rPr lang="en-US" sz="1800" spc="-55">
                          <a:effectLst/>
                        </a:rPr>
                        <a:t> </a:t>
                      </a:r>
                      <a:r>
                        <a:rPr lang="en-US" sz="1800" spc="-10">
                          <a:effectLst/>
                        </a:rPr>
                        <a:t>level </a:t>
                      </a:r>
                      <a:r>
                        <a:rPr lang="en-US" sz="1800" spc="-30">
                          <a:effectLst/>
                        </a:rPr>
                        <a:t>of</a:t>
                      </a:r>
                      <a:r>
                        <a:rPr lang="en-US" sz="1800" spc="-55">
                          <a:effectLst/>
                        </a:rPr>
                        <a:t> </a:t>
                      </a:r>
                      <a:r>
                        <a:rPr lang="en-US" sz="1800" spc="-30">
                          <a:effectLst/>
                        </a:rPr>
                        <a:t>consciousness</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219124038"/>
                  </a:ext>
                </a:extLst>
              </a:tr>
              <a:tr h="765625">
                <a:tc>
                  <a:txBody>
                    <a:bodyPr/>
                    <a:lstStyle/>
                    <a:p>
                      <a:pPr marL="0" marR="0">
                        <a:spcBef>
                          <a:spcPts val="0"/>
                        </a:spcBef>
                        <a:spcAft>
                          <a:spcPts val="0"/>
                        </a:spcAft>
                      </a:pPr>
                      <a:r>
                        <a:rPr lang="en-US" sz="1800" dirty="0">
                          <a:effectLst/>
                        </a:rPr>
                        <a:t> </a:t>
                      </a:r>
                    </a:p>
                    <a:p>
                      <a:pPr marL="0" marR="0">
                        <a:spcBef>
                          <a:spcPts val="50"/>
                        </a:spcBef>
                        <a:spcAft>
                          <a:spcPts val="0"/>
                        </a:spcAft>
                      </a:pPr>
                      <a:r>
                        <a:rPr lang="en-US" sz="1800" dirty="0">
                          <a:effectLst/>
                        </a:rPr>
                        <a:t> </a:t>
                      </a:r>
                    </a:p>
                    <a:p>
                      <a:pPr marL="186055" marR="179705" algn="ctr">
                        <a:spcBef>
                          <a:spcPts val="0"/>
                        </a:spcBef>
                        <a:spcAft>
                          <a:spcPts val="0"/>
                        </a:spcAft>
                      </a:pPr>
                      <a:r>
                        <a:rPr lang="en-US" sz="1800" spc="-10" dirty="0">
                          <a:effectLst/>
                        </a:rPr>
                        <a:t>EXPOSURE</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42900" marR="0" lvl="0" indent="-342900">
                        <a:spcBef>
                          <a:spcPts val="705"/>
                        </a:spcBef>
                        <a:spcAft>
                          <a:spcPts val="0"/>
                        </a:spcAft>
                        <a:buClr>
                          <a:srgbClr val="231F20"/>
                        </a:buClr>
                        <a:buSzPts val="900"/>
                        <a:buFont typeface="Georgia" panose="02040502050405020303" pitchFamily="18" charset="0"/>
                        <a:buChar char="•"/>
                        <a:tabLst>
                          <a:tab pos="193040" algn="l"/>
                        </a:tabLst>
                      </a:pPr>
                      <a:r>
                        <a:rPr lang="en-US" sz="1800" spc="-10" dirty="0">
                          <a:effectLst/>
                        </a:rPr>
                        <a:t>Bleeding?</a:t>
                      </a:r>
                      <a:endParaRPr lang="en-US" sz="1800" dirty="0">
                        <a:effectLst/>
                      </a:endParaRPr>
                    </a:p>
                    <a:p>
                      <a:pPr marL="342900" marR="0" lvl="0" indent="-342900">
                        <a:spcBef>
                          <a:spcPts val="380"/>
                        </a:spcBef>
                        <a:spcAft>
                          <a:spcPts val="0"/>
                        </a:spcAft>
                        <a:buClr>
                          <a:srgbClr val="231F20"/>
                        </a:buClr>
                        <a:buSzPts val="900"/>
                        <a:buFont typeface="Georgia" panose="02040502050405020303" pitchFamily="18" charset="0"/>
                        <a:buChar char="•"/>
                        <a:tabLst>
                          <a:tab pos="193040" algn="l"/>
                        </a:tabLst>
                      </a:pPr>
                      <a:r>
                        <a:rPr lang="en-US" sz="1800" spc="-10" dirty="0">
                          <a:effectLst/>
                        </a:rPr>
                        <a:t>Hypothermia?</a:t>
                      </a:r>
                      <a:endParaRPr lang="en-US" sz="1800" dirty="0">
                        <a:effectLst/>
                      </a:endParaRPr>
                    </a:p>
                    <a:p>
                      <a:pPr marL="342900" marR="0" lvl="0" indent="-342900">
                        <a:spcBef>
                          <a:spcPts val="375"/>
                        </a:spcBef>
                        <a:spcAft>
                          <a:spcPts val="0"/>
                        </a:spcAft>
                        <a:buClr>
                          <a:srgbClr val="231F20"/>
                        </a:buClr>
                        <a:buSzPts val="900"/>
                        <a:buFont typeface="Georgia" panose="02040502050405020303" pitchFamily="18" charset="0"/>
                        <a:buChar char="•"/>
                        <a:tabLst>
                          <a:tab pos="193040" algn="l"/>
                        </a:tabLst>
                      </a:pPr>
                      <a:r>
                        <a:rPr lang="en-US" sz="1800" spc="-10" dirty="0">
                          <a:effectLst/>
                        </a:rPr>
                        <a:t>Trauma?</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663814354"/>
                  </a:ext>
                </a:extLst>
              </a:tr>
            </a:tbl>
          </a:graphicData>
        </a:graphic>
      </p:graphicFrame>
      <p:graphicFrame>
        <p:nvGraphicFramePr>
          <p:cNvPr id="6" name="Table 5">
            <a:extLst>
              <a:ext uri="{FF2B5EF4-FFF2-40B4-BE49-F238E27FC236}">
                <a16:creationId xmlns:a16="http://schemas.microsoft.com/office/drawing/2014/main" id="{6B192D3E-B5F5-E5B4-8E7C-5A30FD86D94F}"/>
              </a:ext>
            </a:extLst>
          </p:cNvPr>
          <p:cNvGraphicFramePr>
            <a:graphicFrameLocks noGrp="1"/>
          </p:cNvGraphicFramePr>
          <p:nvPr>
            <p:extLst>
              <p:ext uri="{D42A27DB-BD31-4B8C-83A1-F6EECF244321}">
                <p14:modId xmlns:p14="http://schemas.microsoft.com/office/powerpoint/2010/main" val="2518335957"/>
              </p:ext>
            </p:extLst>
          </p:nvPr>
        </p:nvGraphicFramePr>
        <p:xfrm>
          <a:off x="7342061" y="1336905"/>
          <a:ext cx="3925029" cy="2743201"/>
        </p:xfrm>
        <a:graphic>
          <a:graphicData uri="http://schemas.openxmlformats.org/drawingml/2006/table">
            <a:tbl>
              <a:tblPr firstRow="1" firstCol="1" lastRow="1" lastCol="1" bandRow="1" bandCol="1">
                <a:tableStyleId>{5C22544A-7EE6-4342-B048-85BDC9FD1C3A}</a:tableStyleId>
              </a:tblPr>
              <a:tblGrid>
                <a:gridCol w="3925029">
                  <a:extLst>
                    <a:ext uri="{9D8B030D-6E8A-4147-A177-3AD203B41FA5}">
                      <a16:colId xmlns:a16="http://schemas.microsoft.com/office/drawing/2014/main" val="499982162"/>
                    </a:ext>
                  </a:extLst>
                </a:gridCol>
              </a:tblGrid>
              <a:tr h="563689">
                <a:tc>
                  <a:txBody>
                    <a:bodyPr/>
                    <a:lstStyle/>
                    <a:p>
                      <a:pPr marL="393700" marR="387350" algn="ctr">
                        <a:spcBef>
                          <a:spcPts val="755"/>
                        </a:spcBef>
                        <a:spcAft>
                          <a:spcPts val="0"/>
                        </a:spcAft>
                      </a:pPr>
                      <a:r>
                        <a:rPr lang="en-US" sz="1800" spc="-40">
                          <a:effectLst/>
                        </a:rPr>
                        <a:t>RECOGNIZE</a:t>
                      </a:r>
                      <a:r>
                        <a:rPr lang="en-US" sz="1800" spc="-65">
                          <a:effectLst/>
                        </a:rPr>
                        <a:t> </a:t>
                      </a:r>
                      <a:r>
                        <a:rPr lang="en-US" sz="1800" spc="-40">
                          <a:effectLst/>
                        </a:rPr>
                        <a:t>ARREST</a:t>
                      </a:r>
                      <a:r>
                        <a:rPr lang="en-US" sz="1800" spc="-65">
                          <a:effectLst/>
                        </a:rPr>
                        <a:t> </a:t>
                      </a:r>
                      <a:r>
                        <a:rPr lang="en-US" sz="1800" spc="-40">
                          <a:effectLst/>
                        </a:rPr>
                        <a:t>RHYTHMS</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167843268"/>
                  </a:ext>
                </a:extLst>
              </a:tr>
              <a:tr h="375793">
                <a:tc>
                  <a:txBody>
                    <a:bodyPr/>
                    <a:lstStyle/>
                    <a:p>
                      <a:pPr marL="821055" marR="810895" algn="ctr">
                        <a:spcBef>
                          <a:spcPts val="715"/>
                        </a:spcBef>
                        <a:spcAft>
                          <a:spcPts val="0"/>
                        </a:spcAft>
                      </a:pPr>
                      <a:r>
                        <a:rPr lang="en-US" sz="1800" spc="-10" dirty="0">
                          <a:effectLst/>
                        </a:rPr>
                        <a:t>ASYSTOLE</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507731021"/>
                  </a:ext>
                </a:extLst>
              </a:tr>
              <a:tr h="541116">
                <a:tc>
                  <a:txBody>
                    <a:bodyPr/>
                    <a:lstStyle/>
                    <a:p>
                      <a:pPr marL="994410" marR="0" indent="-829310">
                        <a:lnSpc>
                          <a:spcPct val="96000"/>
                        </a:lnSpc>
                        <a:spcBef>
                          <a:spcPts val="715"/>
                        </a:spcBef>
                        <a:spcAft>
                          <a:spcPts val="0"/>
                        </a:spcAft>
                      </a:pPr>
                      <a:r>
                        <a:rPr lang="en-US" sz="1800" spc="-20" dirty="0">
                          <a:effectLst/>
                        </a:rPr>
                        <a:t>PULSELESS</a:t>
                      </a:r>
                      <a:r>
                        <a:rPr lang="en-US" sz="1800" spc="-50" dirty="0">
                          <a:effectLst/>
                        </a:rPr>
                        <a:t> </a:t>
                      </a:r>
                      <a:r>
                        <a:rPr lang="en-US" sz="1800" spc="-20" dirty="0">
                          <a:effectLst/>
                        </a:rPr>
                        <a:t>ELECTRICAL</a:t>
                      </a:r>
                      <a:r>
                        <a:rPr lang="en-US" sz="1800" spc="-50" dirty="0">
                          <a:effectLst/>
                        </a:rPr>
                        <a:t> </a:t>
                      </a:r>
                      <a:r>
                        <a:rPr lang="en-US" sz="1800" spc="-20" dirty="0">
                          <a:effectLst/>
                        </a:rPr>
                        <a:t>ACTIVITY (PEA)</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441179314"/>
                  </a:ext>
                </a:extLst>
              </a:tr>
              <a:tr h="541116">
                <a:tc>
                  <a:txBody>
                    <a:bodyPr/>
                    <a:lstStyle/>
                    <a:p>
                      <a:pPr marL="956310" marR="284480" indent="-657860">
                        <a:lnSpc>
                          <a:spcPct val="96000"/>
                        </a:lnSpc>
                        <a:spcBef>
                          <a:spcPts val="700"/>
                        </a:spcBef>
                        <a:spcAft>
                          <a:spcPts val="0"/>
                        </a:spcAft>
                      </a:pPr>
                      <a:r>
                        <a:rPr lang="en-US" sz="1800" spc="-20">
                          <a:effectLst/>
                        </a:rPr>
                        <a:t>VENTRICULAR</a:t>
                      </a:r>
                      <a:r>
                        <a:rPr lang="en-US" sz="1800" spc="-50">
                          <a:effectLst/>
                        </a:rPr>
                        <a:t> </a:t>
                      </a:r>
                      <a:r>
                        <a:rPr lang="en-US" sz="1800" spc="-20">
                          <a:effectLst/>
                        </a:rPr>
                        <a:t>FIBRILLATION </a:t>
                      </a:r>
                      <a:r>
                        <a:rPr lang="en-US" sz="1800">
                          <a:effectLst/>
                        </a:rPr>
                        <a:t>(V</a:t>
                      </a:r>
                      <a:r>
                        <a:rPr lang="en-US" sz="1800" spc="-65">
                          <a:effectLst/>
                        </a:rPr>
                        <a:t> </a:t>
                      </a:r>
                      <a:r>
                        <a:rPr lang="en-US" sz="1800">
                          <a:effectLst/>
                        </a:rPr>
                        <a:t>FiB)</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811476747"/>
                  </a:ext>
                </a:extLst>
              </a:tr>
              <a:tr h="721487">
                <a:tc>
                  <a:txBody>
                    <a:bodyPr/>
                    <a:lstStyle/>
                    <a:p>
                      <a:pPr marL="498475" marR="0" indent="-111760">
                        <a:lnSpc>
                          <a:spcPct val="96000"/>
                        </a:lnSpc>
                        <a:spcBef>
                          <a:spcPts val="715"/>
                        </a:spcBef>
                        <a:spcAft>
                          <a:spcPts val="0"/>
                        </a:spcAft>
                      </a:pPr>
                      <a:r>
                        <a:rPr lang="en-US" sz="1800" spc="-20" dirty="0">
                          <a:effectLst/>
                        </a:rPr>
                        <a:t>PULSELESS</a:t>
                      </a:r>
                      <a:r>
                        <a:rPr lang="en-US" sz="1800" spc="-120" dirty="0">
                          <a:effectLst/>
                        </a:rPr>
                        <a:t> </a:t>
                      </a:r>
                      <a:r>
                        <a:rPr lang="en-US" sz="1800" spc="-20" dirty="0">
                          <a:effectLst/>
                        </a:rPr>
                        <a:t>VENTRICULAR </a:t>
                      </a:r>
                      <a:r>
                        <a:rPr lang="en-US" sz="1800" dirty="0">
                          <a:effectLst/>
                        </a:rPr>
                        <a:t>TACHYCARDIA</a:t>
                      </a:r>
                      <a:r>
                        <a:rPr lang="en-US" sz="1800" spc="-65" dirty="0">
                          <a:effectLst/>
                        </a:rPr>
                        <a:t> </a:t>
                      </a:r>
                      <a:r>
                        <a:rPr lang="en-US" sz="1800" dirty="0">
                          <a:effectLst/>
                        </a:rPr>
                        <a:t>(</a:t>
                      </a:r>
                      <a:r>
                        <a:rPr lang="en-US" sz="1800" dirty="0" err="1">
                          <a:effectLst/>
                        </a:rPr>
                        <a:t>VTach</a:t>
                      </a:r>
                      <a:r>
                        <a:rPr lang="en-US" sz="1800" dirty="0">
                          <a:effectLst/>
                        </a:rPr>
                        <a:t>)</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110021016"/>
                  </a:ext>
                </a:extLst>
              </a:tr>
            </a:tbl>
          </a:graphicData>
        </a:graphic>
      </p:graphicFrame>
    </p:spTree>
    <p:extLst>
      <p:ext uri="{BB962C8B-B14F-4D97-AF65-F5344CB8AC3E}">
        <p14:creationId xmlns:p14="http://schemas.microsoft.com/office/powerpoint/2010/main" val="254961485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C0856-AE09-EC2F-EBB2-222597FFBF90}"/>
              </a:ext>
            </a:extLst>
          </p:cNvPr>
          <p:cNvSpPr>
            <a:spLocks noGrp="1"/>
          </p:cNvSpPr>
          <p:nvPr>
            <p:ph type="title"/>
          </p:nvPr>
        </p:nvSpPr>
        <p:spPr>
          <a:xfrm>
            <a:off x="4553733" y="548464"/>
            <a:ext cx="6798541" cy="1675623"/>
          </a:xfrm>
        </p:spPr>
        <p:txBody>
          <a:bodyPr anchor="b">
            <a:normAutofit/>
          </a:bodyPr>
          <a:lstStyle/>
          <a:p>
            <a:r>
              <a:rPr lang="en-US" sz="4000"/>
              <a:t>RHYTHMS:PEA &amp; ASYSTOLE</a:t>
            </a:r>
          </a:p>
        </p:txBody>
      </p:sp>
      <p:pic>
        <p:nvPicPr>
          <p:cNvPr id="19" name="Picture 4">
            <a:extLst>
              <a:ext uri="{FF2B5EF4-FFF2-40B4-BE49-F238E27FC236}">
                <a16:creationId xmlns:a16="http://schemas.microsoft.com/office/drawing/2014/main" id="{734B0789-F408-41A2-03DC-D48D599CE1F9}"/>
              </a:ext>
            </a:extLst>
          </p:cNvPr>
          <p:cNvPicPr>
            <a:picLocks noChangeAspect="1"/>
          </p:cNvPicPr>
          <p:nvPr/>
        </p:nvPicPr>
        <p:blipFill rotWithShape="1">
          <a:blip r:embed="rId2"/>
          <a:srcRect l="15585" r="49995"/>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FF09C024-B38B-82D0-42D8-3DC7197B497F}"/>
              </a:ext>
            </a:extLst>
          </p:cNvPr>
          <p:cNvSpPr>
            <a:spLocks noGrp="1"/>
          </p:cNvSpPr>
          <p:nvPr>
            <p:ph idx="1"/>
          </p:nvPr>
        </p:nvSpPr>
        <p:spPr>
          <a:xfrm>
            <a:off x="4553734" y="2409830"/>
            <a:ext cx="6798539" cy="3705217"/>
          </a:xfrm>
        </p:spPr>
        <p:txBody>
          <a:bodyPr>
            <a:normAutofit/>
          </a:bodyPr>
          <a:lstStyle/>
          <a:p>
            <a:pPr marL="0" indent="0">
              <a:buNone/>
            </a:pPr>
            <a:r>
              <a:rPr lang="en-US" sz="2400" dirty="0"/>
              <a:t>BOTH ARE UNSHOCKABLE AND LETHAL</a:t>
            </a:r>
          </a:p>
          <a:p>
            <a:r>
              <a:rPr lang="en-US" sz="2400" dirty="0"/>
              <a:t>Asystole: “flat line”  may have small “squiggles” on the monitor</a:t>
            </a:r>
          </a:p>
          <a:p>
            <a:r>
              <a:rPr lang="en-US" sz="2400" dirty="0"/>
              <a:t>Pulseless Electrical Activity, PEA: A PULSELESS rhythm except VF, VT or asystole.  May even present as sinus rhythm.</a:t>
            </a:r>
          </a:p>
          <a:p>
            <a:r>
              <a:rPr lang="en-US" sz="2400" dirty="0"/>
              <a:t>Agonal Rhythm: A waveform that looks similar to a normal waveform but occurs intermittently, slowly and NO PULSE.</a:t>
            </a:r>
          </a:p>
        </p:txBody>
      </p:sp>
    </p:spTree>
    <p:extLst>
      <p:ext uri="{BB962C8B-B14F-4D97-AF65-F5344CB8AC3E}">
        <p14:creationId xmlns:p14="http://schemas.microsoft.com/office/powerpoint/2010/main" val="129901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2">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7FACE694-9533-EF84-FAB2-B281F565499E}"/>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en-US" sz="3600" i="1" kern="1200">
                <a:solidFill>
                  <a:srgbClr val="FFFFFF"/>
                </a:solidFill>
                <a:latin typeface="+mj-lt"/>
                <a:ea typeface="+mj-ea"/>
                <a:cs typeface="+mj-cs"/>
              </a:rPr>
              <a:t>“The good news about pediatric emergencies are that there are not a lot of them…….and the bad news about pediatric emergencies are that there are not a lot of them so we always feel ill-prepared!”</a:t>
            </a:r>
          </a:p>
        </p:txBody>
      </p:sp>
      <p:sp>
        <p:nvSpPr>
          <p:cNvPr id="5" name="Text Placeholder 4">
            <a:extLst>
              <a:ext uri="{FF2B5EF4-FFF2-40B4-BE49-F238E27FC236}">
                <a16:creationId xmlns:a16="http://schemas.microsoft.com/office/drawing/2014/main" id="{FA56C1AE-C77B-D7D8-AEEA-8B2C4CB1FE54}"/>
              </a:ext>
            </a:extLst>
          </p:cNvPr>
          <p:cNvSpPr>
            <a:spLocks noGrp="1"/>
          </p:cNvSpPr>
          <p:nvPr>
            <p:ph type="body" idx="1"/>
          </p:nvPr>
        </p:nvSpPr>
        <p:spPr>
          <a:xfrm>
            <a:off x="1987499" y="4810308"/>
            <a:ext cx="9003022" cy="1076551"/>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262436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733427" y="609599"/>
            <a:ext cx="3686174" cy="1322888"/>
          </a:xfrm>
        </p:spPr>
        <p:txBody>
          <a:bodyPr>
            <a:normAutofit/>
          </a:bodyPr>
          <a:lstStyle/>
          <a:p>
            <a:r>
              <a:rPr lang="en-US" sz="3700"/>
              <a:t>BLS CHILD CPR: </a:t>
            </a:r>
            <a:br>
              <a:rPr lang="en-US" sz="3700"/>
            </a:br>
            <a:r>
              <a:rPr lang="en-US" sz="3700"/>
              <a:t>1 YEAR-PUBERTY</a:t>
            </a:r>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733427" y="2194101"/>
            <a:ext cx="3543298" cy="3973337"/>
          </a:xfrm>
        </p:spPr>
        <p:txBody>
          <a:bodyPr>
            <a:normAutofit/>
          </a:bodyPr>
          <a:lstStyle/>
          <a:p>
            <a:pPr marL="0" indent="0">
              <a:buNone/>
            </a:pPr>
            <a:r>
              <a:rPr lang="en-US" sz="2000" dirty="0"/>
              <a:t>ONE RESCUER CPR</a:t>
            </a:r>
          </a:p>
          <a:p>
            <a:pPr marL="514350" indent="-514350">
              <a:buFont typeface="+mj-lt"/>
              <a:buAutoNum type="arabicPeriod"/>
            </a:pPr>
            <a:r>
              <a:rPr lang="en-US" sz="2000" dirty="0"/>
              <a:t>Check to see if the child is responsive</a:t>
            </a:r>
          </a:p>
          <a:p>
            <a:pPr marL="514350" indent="-514350">
              <a:buFont typeface="+mj-lt"/>
              <a:buAutoNum type="arabicPeriod"/>
            </a:pPr>
            <a:r>
              <a:rPr lang="en-US" sz="2000" dirty="0"/>
              <a:t>Breathing? </a:t>
            </a:r>
          </a:p>
          <a:p>
            <a:pPr marL="514350" indent="-514350">
              <a:buFont typeface="+mj-lt"/>
              <a:buAutoNum type="arabicPeriod"/>
            </a:pPr>
            <a:r>
              <a:rPr lang="en-US" sz="2000" dirty="0"/>
              <a:t>Check for a pulse: carotid or femoral and no more than 10 seconds</a:t>
            </a:r>
          </a:p>
          <a:p>
            <a:pPr marL="514350" indent="-514350">
              <a:buFont typeface="+mj-lt"/>
              <a:buAutoNum type="arabicPeriod"/>
            </a:pPr>
            <a:r>
              <a:rPr lang="en-US" sz="2000" dirty="0"/>
              <a:t>No pulse? Pulse less than 60? Not sure?......BEGIN CPR</a:t>
            </a:r>
          </a:p>
        </p:txBody>
      </p:sp>
      <p:pic>
        <p:nvPicPr>
          <p:cNvPr id="7" name="Picture 6">
            <a:extLst>
              <a:ext uri="{FF2B5EF4-FFF2-40B4-BE49-F238E27FC236}">
                <a16:creationId xmlns:a16="http://schemas.microsoft.com/office/drawing/2014/main" id="{AFD4F108-404B-AA7B-F729-40C007EFF7D8}"/>
              </a:ext>
            </a:extLst>
          </p:cNvPr>
          <p:cNvPicPr>
            <a:picLocks noChangeAspect="1"/>
          </p:cNvPicPr>
          <p:nvPr/>
        </p:nvPicPr>
        <p:blipFill>
          <a:blip r:embed="rId2"/>
          <a:stretch>
            <a:fillRect/>
          </a:stretch>
        </p:blipFill>
        <p:spPr>
          <a:xfrm rot="5400000">
            <a:off x="4774535" y="2190638"/>
            <a:ext cx="4710330" cy="2476721"/>
          </a:xfrm>
          <a:prstGeom prst="rect">
            <a:avLst/>
          </a:prstGeom>
        </p:spPr>
      </p:pic>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3"/>
          <a:srcRect l="22028" r="25178"/>
          <a:stretch/>
        </p:blipFill>
        <p:spPr>
          <a:xfrm>
            <a:off x="8673211" y="1073835"/>
            <a:ext cx="2480552" cy="4710330"/>
          </a:xfrm>
          <a:prstGeom prst="rect">
            <a:avLst/>
          </a:prstGeom>
        </p:spPr>
      </p:pic>
    </p:spTree>
    <p:extLst>
      <p:ext uri="{BB962C8B-B14F-4D97-AF65-F5344CB8AC3E}">
        <p14:creationId xmlns:p14="http://schemas.microsoft.com/office/powerpoint/2010/main" val="38164594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C0856-AE09-EC2F-EBB2-222597FFBF90}"/>
              </a:ext>
            </a:extLst>
          </p:cNvPr>
          <p:cNvSpPr>
            <a:spLocks noGrp="1"/>
          </p:cNvSpPr>
          <p:nvPr>
            <p:ph type="title"/>
          </p:nvPr>
        </p:nvSpPr>
        <p:spPr>
          <a:xfrm>
            <a:off x="4553733" y="548464"/>
            <a:ext cx="6798541" cy="1675623"/>
          </a:xfrm>
        </p:spPr>
        <p:txBody>
          <a:bodyPr anchor="b">
            <a:normAutofit/>
          </a:bodyPr>
          <a:lstStyle/>
          <a:p>
            <a:r>
              <a:rPr lang="en-US" sz="3700"/>
              <a:t>RHYTHMS:VENTRICULAR FIBRILLATION &amp; PULSELESS VENTRICULAR TACHYCARDIA</a:t>
            </a:r>
          </a:p>
        </p:txBody>
      </p:sp>
      <p:pic>
        <p:nvPicPr>
          <p:cNvPr id="12" name="Picture 4" descr="A picture of an electromagnetic radiation">
            <a:extLst>
              <a:ext uri="{FF2B5EF4-FFF2-40B4-BE49-F238E27FC236}">
                <a16:creationId xmlns:a16="http://schemas.microsoft.com/office/drawing/2014/main" id="{2A283B0D-B794-D552-8107-C678AA3F7E81}"/>
              </a:ext>
            </a:extLst>
          </p:cNvPr>
          <p:cNvPicPr>
            <a:picLocks noChangeAspect="1"/>
          </p:cNvPicPr>
          <p:nvPr/>
        </p:nvPicPr>
        <p:blipFill rotWithShape="1">
          <a:blip r:embed="rId2"/>
          <a:srcRect l="30057" r="28946" b="2"/>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FF09C024-B38B-82D0-42D8-3DC7197B497F}"/>
              </a:ext>
            </a:extLst>
          </p:cNvPr>
          <p:cNvSpPr>
            <a:spLocks noGrp="1"/>
          </p:cNvSpPr>
          <p:nvPr>
            <p:ph idx="1"/>
          </p:nvPr>
        </p:nvSpPr>
        <p:spPr>
          <a:xfrm>
            <a:off x="4553734" y="2409830"/>
            <a:ext cx="6798539" cy="3705217"/>
          </a:xfrm>
        </p:spPr>
        <p:txBody>
          <a:bodyPr>
            <a:normAutofit/>
          </a:bodyPr>
          <a:lstStyle/>
          <a:p>
            <a:pPr marL="0" indent="0">
              <a:buNone/>
            </a:pPr>
            <a:r>
              <a:rPr lang="en-US" sz="2400" dirty="0"/>
              <a:t>BOTH ARE SHOCKABLE RHYTHMS</a:t>
            </a:r>
          </a:p>
          <a:p>
            <a:r>
              <a:rPr lang="en-US" sz="2400" dirty="0"/>
              <a:t>Both result in ineffective ventricular contractions</a:t>
            </a:r>
          </a:p>
          <a:p>
            <a:r>
              <a:rPr lang="en-US" sz="2400" dirty="0"/>
              <a:t>Ventricular Fibrillation: Rapid quivering instead of forceful contractions.</a:t>
            </a:r>
          </a:p>
          <a:p>
            <a:r>
              <a:rPr lang="en-US" sz="2400" dirty="0"/>
              <a:t>Pulseless Ventricular Tachycardia: A rapidly contracting ventricle that is not pumping a sufficient amount of blood to maintain a blood pressure.</a:t>
            </a:r>
          </a:p>
        </p:txBody>
      </p:sp>
    </p:spTree>
    <p:extLst>
      <p:ext uri="{BB962C8B-B14F-4D97-AF65-F5344CB8AC3E}">
        <p14:creationId xmlns:p14="http://schemas.microsoft.com/office/powerpoint/2010/main" val="17122525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Content Placeholder 4" descr="Diagram, timeline&#10;&#10;Description automatically generated">
            <a:extLst>
              <a:ext uri="{FF2B5EF4-FFF2-40B4-BE49-F238E27FC236}">
                <a16:creationId xmlns:a16="http://schemas.microsoft.com/office/drawing/2014/main" id="{56C530F1-C453-8457-AF1A-A21BDF0F5692}"/>
              </a:ext>
            </a:extLst>
          </p:cNvPr>
          <p:cNvPicPr>
            <a:picLocks noGrp="1" noChangeAspect="1"/>
          </p:cNvPicPr>
          <p:nvPr>
            <p:ph idx="4294967295"/>
          </p:nvPr>
        </p:nvPicPr>
        <p:blipFill>
          <a:blip r:embed="rId2"/>
          <a:stretch>
            <a:fillRect/>
          </a:stretch>
        </p:blipFill>
        <p:spPr>
          <a:xfrm>
            <a:off x="6800986" y="855953"/>
            <a:ext cx="4747547" cy="5174438"/>
          </a:xfrm>
          <a:prstGeom prst="rect">
            <a:avLst/>
          </a:prstGeom>
        </p:spPr>
      </p:pic>
      <p:sp>
        <p:nvSpPr>
          <p:cNvPr id="6" name="TextBox 5">
            <a:extLst>
              <a:ext uri="{FF2B5EF4-FFF2-40B4-BE49-F238E27FC236}">
                <a16:creationId xmlns:a16="http://schemas.microsoft.com/office/drawing/2014/main" id="{AA3FB4D4-C9DA-67D4-9AFE-4977472C8E12}"/>
              </a:ext>
            </a:extLst>
          </p:cNvPr>
          <p:cNvSpPr txBox="1"/>
          <p:nvPr/>
        </p:nvSpPr>
        <p:spPr>
          <a:xfrm>
            <a:off x="759854" y="2923504"/>
            <a:ext cx="1902700" cy="646331"/>
          </a:xfrm>
          <a:prstGeom prst="rect">
            <a:avLst/>
          </a:prstGeom>
          <a:noFill/>
        </p:spPr>
        <p:txBody>
          <a:bodyPr wrap="none" rtlCol="0">
            <a:spAutoFit/>
          </a:bodyPr>
          <a:lstStyle/>
          <a:p>
            <a:r>
              <a:rPr lang="en-US" sz="3600" dirty="0"/>
              <a:t>PALS CPR</a:t>
            </a:r>
          </a:p>
        </p:txBody>
      </p:sp>
    </p:spTree>
    <p:extLst>
      <p:ext uri="{BB962C8B-B14F-4D97-AF65-F5344CB8AC3E}">
        <p14:creationId xmlns:p14="http://schemas.microsoft.com/office/powerpoint/2010/main" val="383835751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meline&#10;&#10;Description automatically generated">
            <a:extLst>
              <a:ext uri="{FF2B5EF4-FFF2-40B4-BE49-F238E27FC236}">
                <a16:creationId xmlns:a16="http://schemas.microsoft.com/office/drawing/2014/main" id="{39A23503-BCCF-66C9-9D2E-32A5C539BEC7}"/>
              </a:ext>
            </a:extLst>
          </p:cNvPr>
          <p:cNvPicPr>
            <a:picLocks noChangeAspect="1"/>
          </p:cNvPicPr>
          <p:nvPr/>
        </p:nvPicPr>
        <p:blipFill>
          <a:blip r:embed="rId2"/>
          <a:stretch>
            <a:fillRect/>
          </a:stretch>
        </p:blipFill>
        <p:spPr>
          <a:xfrm>
            <a:off x="3498490" y="643467"/>
            <a:ext cx="5195019" cy="5571066"/>
          </a:xfrm>
          <a:prstGeom prst="rect">
            <a:avLst/>
          </a:prstGeom>
        </p:spPr>
      </p:pic>
    </p:spTree>
    <p:extLst>
      <p:ext uri="{BB962C8B-B14F-4D97-AF65-F5344CB8AC3E}">
        <p14:creationId xmlns:p14="http://schemas.microsoft.com/office/powerpoint/2010/main" val="37255335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816DAC-A37F-AE48-851C-FA797416832E}"/>
              </a:ext>
            </a:extLst>
          </p:cNvPr>
          <p:cNvSpPr txBox="1"/>
          <p:nvPr/>
        </p:nvSpPr>
        <p:spPr>
          <a:xfrm>
            <a:off x="838200" y="1929384"/>
            <a:ext cx="10515600" cy="4251960"/>
          </a:xfrm>
          <a:prstGeom prst="rect">
            <a:avLst/>
          </a:prstGeom>
        </p:spPr>
        <p:txBody>
          <a:bodyPr vert="horz" lIns="91440" tIns="45720" rIns="91440" bIns="45720" rtlCol="0">
            <a:normAutofit/>
          </a:bodyPr>
          <a:lstStyle/>
          <a:p>
            <a:pPr marL="1122045" marR="0" indent="-228600">
              <a:lnSpc>
                <a:spcPct val="90000"/>
              </a:lnSpc>
              <a:spcBef>
                <a:spcPts val="470"/>
              </a:spcBef>
              <a:spcAft>
                <a:spcPts val="0"/>
              </a:spcAft>
              <a:buFont typeface="Arial" panose="020B0604020202020204" pitchFamily="34" charset="0"/>
              <a:buChar char="•"/>
            </a:pPr>
            <a:r>
              <a:rPr lang="en-US" sz="1200" b="1" i="1">
                <a:effectLst/>
              </a:rPr>
              <a:t>CPR</a:t>
            </a:r>
            <a:r>
              <a:rPr lang="en-US" sz="1200" b="1" i="1" spc="-40">
                <a:effectLst/>
              </a:rPr>
              <a:t> </a:t>
            </a:r>
            <a:r>
              <a:rPr lang="en-US" sz="1200" b="1" i="1" spc="-10">
                <a:effectLst/>
              </a:rPr>
              <a:t>Quality</a:t>
            </a:r>
            <a:endParaRPr lang="en-US" sz="1200" b="1" i="1">
              <a:effectLst/>
            </a:endParaRPr>
          </a:p>
          <a:p>
            <a:pPr marL="1143000" marR="0" lvl="2" indent="-228600">
              <a:lnSpc>
                <a:spcPct val="90000"/>
              </a:lnSpc>
              <a:spcBef>
                <a:spcPts val="490"/>
              </a:spcBef>
              <a:spcAft>
                <a:spcPts val="0"/>
              </a:spcAft>
              <a:buClr>
                <a:srgbClr val="231F20"/>
              </a:buClr>
              <a:buSzPts val="1000"/>
              <a:buFont typeface="Arial" panose="020B0604020202020204" pitchFamily="34" charset="0"/>
              <a:buChar char="•"/>
              <a:tabLst>
                <a:tab pos="1579880" algn="l"/>
              </a:tabLst>
            </a:pPr>
            <a:r>
              <a:rPr lang="en-US" sz="1200">
                <a:effectLst/>
              </a:rPr>
              <a:t>Rate</a:t>
            </a:r>
            <a:r>
              <a:rPr lang="en-US" sz="1200" spc="-60">
                <a:effectLst/>
              </a:rPr>
              <a:t> </a:t>
            </a:r>
            <a:r>
              <a:rPr lang="en-US" sz="1200">
                <a:effectLst/>
              </a:rPr>
              <a:t>of</a:t>
            </a:r>
            <a:r>
              <a:rPr lang="en-US" sz="1200" spc="-55">
                <a:effectLst/>
              </a:rPr>
              <a:t> </a:t>
            </a:r>
            <a:r>
              <a:rPr lang="en-US" sz="1200">
                <a:effectLst/>
              </a:rPr>
              <a:t>100</a:t>
            </a:r>
            <a:r>
              <a:rPr lang="en-US" sz="1200" spc="-55">
                <a:effectLst/>
              </a:rPr>
              <a:t> </a:t>
            </a:r>
            <a:r>
              <a:rPr lang="en-US" sz="1200">
                <a:effectLst/>
              </a:rPr>
              <a:t>to</a:t>
            </a:r>
            <a:r>
              <a:rPr lang="en-US" sz="1200" spc="-60">
                <a:effectLst/>
              </a:rPr>
              <a:t> </a:t>
            </a:r>
            <a:r>
              <a:rPr lang="en-US" sz="1200">
                <a:effectLst/>
              </a:rPr>
              <a:t>120</a:t>
            </a:r>
            <a:r>
              <a:rPr lang="en-US" sz="1200" spc="-55">
                <a:effectLst/>
              </a:rPr>
              <a:t> </a:t>
            </a:r>
            <a:r>
              <a:rPr lang="en-US" sz="1200">
                <a:effectLst/>
              </a:rPr>
              <a:t>compressions</a:t>
            </a:r>
            <a:r>
              <a:rPr lang="en-US" sz="1200" spc="-55">
                <a:effectLst/>
              </a:rPr>
              <a:t> </a:t>
            </a:r>
            <a:r>
              <a:rPr lang="en-US" sz="1200">
                <a:effectLst/>
              </a:rPr>
              <a:t>per</a:t>
            </a:r>
            <a:r>
              <a:rPr lang="en-US" sz="1200" spc="-60">
                <a:effectLst/>
              </a:rPr>
              <a:t> </a:t>
            </a:r>
            <a:r>
              <a:rPr lang="en-US" sz="1200" spc="-10">
                <a:effectLst/>
              </a:rPr>
              <a:t>minute</a:t>
            </a:r>
            <a:endParaRPr lang="en-US" sz="1200">
              <a:effectLst/>
            </a:endParaRPr>
          </a:p>
          <a:p>
            <a:pPr marL="1143000" marR="152908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Compression</a:t>
            </a:r>
            <a:r>
              <a:rPr lang="en-US" sz="1200" spc="-20">
                <a:effectLst/>
              </a:rPr>
              <a:t> </a:t>
            </a:r>
            <a:r>
              <a:rPr lang="en-US" sz="1200">
                <a:effectLst/>
              </a:rPr>
              <a:t>depth:</a:t>
            </a:r>
            <a:r>
              <a:rPr lang="en-US" sz="1200" spc="-20">
                <a:effectLst/>
              </a:rPr>
              <a:t> </a:t>
            </a:r>
            <a:r>
              <a:rPr lang="en-US" sz="1200">
                <a:effectLst/>
              </a:rPr>
              <a:t>one-third</a:t>
            </a:r>
            <a:r>
              <a:rPr lang="en-US" sz="1200" spc="-20">
                <a:effectLst/>
              </a:rPr>
              <a:t> </a:t>
            </a:r>
            <a:r>
              <a:rPr lang="en-US" sz="1200">
                <a:effectLst/>
              </a:rPr>
              <a:t>diameter</a:t>
            </a:r>
            <a:r>
              <a:rPr lang="en-US" sz="1200" spc="-20">
                <a:effectLst/>
              </a:rPr>
              <a:t> </a:t>
            </a:r>
            <a:r>
              <a:rPr lang="en-US" sz="1200">
                <a:effectLst/>
              </a:rPr>
              <a:t>of</a:t>
            </a:r>
            <a:r>
              <a:rPr lang="en-US" sz="1200" spc="-20">
                <a:effectLst/>
              </a:rPr>
              <a:t> </a:t>
            </a:r>
            <a:r>
              <a:rPr lang="en-US" sz="1200">
                <a:effectLst/>
              </a:rPr>
              <a:t>chest</a:t>
            </a:r>
            <a:r>
              <a:rPr lang="en-US" sz="1200" spc="-20">
                <a:effectLst/>
              </a:rPr>
              <a:t> </a:t>
            </a:r>
            <a:r>
              <a:rPr lang="en-US" sz="1200">
                <a:effectLst/>
              </a:rPr>
              <a:t>(1.5</a:t>
            </a:r>
            <a:r>
              <a:rPr lang="en-US" sz="1200" spc="-20">
                <a:effectLst/>
              </a:rPr>
              <a:t> </a:t>
            </a:r>
            <a:r>
              <a:rPr lang="en-US" sz="1200">
                <a:effectLst/>
              </a:rPr>
              <a:t>inches</a:t>
            </a:r>
            <a:r>
              <a:rPr lang="en-US" sz="1200" spc="-20">
                <a:effectLst/>
              </a:rPr>
              <a:t> </a:t>
            </a:r>
            <a:r>
              <a:rPr lang="en-US" sz="1200">
                <a:effectLst/>
              </a:rPr>
              <a:t>(4</a:t>
            </a:r>
            <a:r>
              <a:rPr lang="en-US" sz="1200" spc="-20">
                <a:effectLst/>
              </a:rPr>
              <a:t> </a:t>
            </a:r>
            <a:r>
              <a:rPr lang="en-US" sz="1200">
                <a:effectLst/>
              </a:rPr>
              <a:t>cm)</a:t>
            </a:r>
            <a:r>
              <a:rPr lang="en-US" sz="1200" spc="-20">
                <a:effectLst/>
              </a:rPr>
              <a:t> </a:t>
            </a:r>
            <a:r>
              <a:rPr lang="en-US" sz="1200">
                <a:effectLst/>
              </a:rPr>
              <a:t>in</a:t>
            </a:r>
            <a:r>
              <a:rPr lang="en-US" sz="1200" spc="-20">
                <a:effectLst/>
              </a:rPr>
              <a:t> </a:t>
            </a:r>
            <a:r>
              <a:rPr lang="en-US" sz="1200">
                <a:effectLst/>
              </a:rPr>
              <a:t>infants and</a:t>
            </a:r>
            <a:r>
              <a:rPr lang="en-US" sz="1200" spc="-20">
                <a:effectLst/>
              </a:rPr>
              <a:t> </a:t>
            </a:r>
            <a:r>
              <a:rPr lang="en-US" sz="1200">
                <a:effectLst/>
              </a:rPr>
              <a:t>2</a:t>
            </a:r>
            <a:r>
              <a:rPr lang="en-US" sz="1200" spc="-20">
                <a:effectLst/>
              </a:rPr>
              <a:t> </a:t>
            </a:r>
            <a:r>
              <a:rPr lang="en-US" sz="1200">
                <a:effectLst/>
              </a:rPr>
              <a:t>inches</a:t>
            </a:r>
            <a:r>
              <a:rPr lang="en-US" sz="1200" spc="-20">
                <a:effectLst/>
              </a:rPr>
              <a:t> </a:t>
            </a:r>
            <a:r>
              <a:rPr lang="en-US" sz="1200">
                <a:effectLst/>
              </a:rPr>
              <a:t>(5</a:t>
            </a:r>
            <a:r>
              <a:rPr lang="en-US" sz="1200" spc="-20">
                <a:effectLst/>
              </a:rPr>
              <a:t> </a:t>
            </a:r>
            <a:r>
              <a:rPr lang="en-US" sz="1200">
                <a:effectLst/>
              </a:rPr>
              <a:t>cm)</a:t>
            </a:r>
            <a:r>
              <a:rPr lang="en-US" sz="1200" spc="-20">
                <a:effectLst/>
              </a:rPr>
              <a:t> </a:t>
            </a:r>
            <a:r>
              <a:rPr lang="en-US" sz="1200">
                <a:effectLst/>
              </a:rPr>
              <a:t>in</a:t>
            </a:r>
            <a:r>
              <a:rPr lang="en-US" sz="1200" spc="-20">
                <a:effectLst/>
              </a:rPr>
              <a:t> </a:t>
            </a:r>
            <a:r>
              <a:rPr lang="en-US" sz="1200">
                <a:effectLst/>
              </a:rPr>
              <a:t>children)</a:t>
            </a:r>
          </a:p>
          <a:p>
            <a:pPr marL="1143000" marR="0" lvl="2" indent="-228600">
              <a:lnSpc>
                <a:spcPct val="90000"/>
              </a:lnSpc>
              <a:spcBef>
                <a:spcPts val="0"/>
              </a:spcBef>
              <a:spcAft>
                <a:spcPts val="0"/>
              </a:spcAft>
              <a:buClr>
                <a:srgbClr val="231F20"/>
              </a:buClr>
              <a:buSzPts val="1000"/>
              <a:buFont typeface="Arial" panose="020B0604020202020204" pitchFamily="34" charset="0"/>
              <a:buChar char="•"/>
              <a:tabLst>
                <a:tab pos="1579880" algn="l"/>
              </a:tabLst>
            </a:pPr>
            <a:r>
              <a:rPr lang="en-US" sz="1200">
                <a:effectLst/>
              </a:rPr>
              <a:t>Minimize</a:t>
            </a:r>
            <a:r>
              <a:rPr lang="en-US" sz="1200" spc="-15">
                <a:effectLst/>
              </a:rPr>
              <a:t> </a:t>
            </a:r>
            <a:r>
              <a:rPr lang="en-US" sz="1200" spc="-10">
                <a:effectLst/>
              </a:rPr>
              <a:t>interruptions</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Do</a:t>
            </a:r>
            <a:r>
              <a:rPr lang="en-US" sz="1200" spc="-20">
                <a:effectLst/>
              </a:rPr>
              <a:t> </a:t>
            </a:r>
            <a:r>
              <a:rPr lang="en-US" sz="1200">
                <a:effectLst/>
              </a:rPr>
              <a:t>not</a:t>
            </a:r>
            <a:r>
              <a:rPr lang="en-US" sz="1200" spc="-20">
                <a:effectLst/>
              </a:rPr>
              <a:t> </a:t>
            </a:r>
            <a:r>
              <a:rPr lang="en-US" sz="1200">
                <a:effectLst/>
              </a:rPr>
              <a:t>over</a:t>
            </a:r>
            <a:r>
              <a:rPr lang="en-US" sz="1200" spc="-15">
                <a:effectLst/>
              </a:rPr>
              <a:t> </a:t>
            </a:r>
            <a:r>
              <a:rPr lang="en-US" sz="1200" spc="-10">
                <a:effectLst/>
              </a:rPr>
              <a:t>ventilate</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Rotate</a:t>
            </a:r>
            <a:r>
              <a:rPr lang="en-US" sz="1200" spc="-50">
                <a:effectLst/>
              </a:rPr>
              <a:t> </a:t>
            </a:r>
            <a:r>
              <a:rPr lang="en-US" sz="1200">
                <a:effectLst/>
              </a:rPr>
              <a:t>compressor</a:t>
            </a:r>
            <a:r>
              <a:rPr lang="en-US" sz="1200" spc="-45">
                <a:effectLst/>
              </a:rPr>
              <a:t> </a:t>
            </a:r>
            <a:r>
              <a:rPr lang="en-US" sz="1200">
                <a:effectLst/>
              </a:rPr>
              <a:t>every</a:t>
            </a:r>
            <a:r>
              <a:rPr lang="en-US" sz="1200" spc="-50">
                <a:effectLst/>
              </a:rPr>
              <a:t> </a:t>
            </a:r>
            <a:r>
              <a:rPr lang="en-US" sz="1200">
                <a:effectLst/>
              </a:rPr>
              <a:t>two</a:t>
            </a:r>
            <a:r>
              <a:rPr lang="en-US" sz="1200" spc="-45">
                <a:effectLst/>
              </a:rPr>
              <a:t> </a:t>
            </a:r>
            <a:r>
              <a:rPr lang="en-US" sz="1200" spc="-10">
                <a:effectLst/>
              </a:rPr>
              <a:t>minutes</a:t>
            </a:r>
            <a:endParaRPr lang="en-US" sz="1200">
              <a:effectLst/>
            </a:endParaRPr>
          </a:p>
          <a:p>
            <a:pPr marL="1143000" marR="1183005" lvl="2" indent="-228600">
              <a:lnSpc>
                <a:spcPct val="90000"/>
              </a:lnSpc>
              <a:spcBef>
                <a:spcPts val="60"/>
              </a:spcBef>
              <a:spcAft>
                <a:spcPts val="0"/>
              </a:spcAft>
              <a:buClr>
                <a:srgbClr val="231F20"/>
              </a:buClr>
              <a:buSzPts val="1000"/>
              <a:buFont typeface="Arial" panose="020B0604020202020204" pitchFamily="34" charset="0"/>
              <a:buChar char="•"/>
              <a:tabLst>
                <a:tab pos="1579880" algn="l"/>
              </a:tabLst>
            </a:pPr>
            <a:r>
              <a:rPr lang="en-US" sz="1200">
                <a:effectLst/>
              </a:rPr>
              <a:t>If</a:t>
            </a:r>
            <a:r>
              <a:rPr lang="en-US" sz="1200" spc="-50">
                <a:effectLst/>
              </a:rPr>
              <a:t> </a:t>
            </a:r>
            <a:r>
              <a:rPr lang="en-US" sz="1200">
                <a:effectLst/>
              </a:rPr>
              <a:t>no</a:t>
            </a:r>
            <a:r>
              <a:rPr lang="en-US" sz="1200" spc="-50">
                <a:effectLst/>
              </a:rPr>
              <a:t> </a:t>
            </a:r>
            <a:r>
              <a:rPr lang="en-US" sz="1200">
                <a:effectLst/>
              </a:rPr>
              <a:t>advanced</a:t>
            </a:r>
            <a:r>
              <a:rPr lang="en-US" sz="1200" spc="-50">
                <a:effectLst/>
              </a:rPr>
              <a:t> </a:t>
            </a:r>
            <a:r>
              <a:rPr lang="en-US" sz="1200">
                <a:effectLst/>
              </a:rPr>
              <a:t>airway,</a:t>
            </a:r>
            <a:r>
              <a:rPr lang="en-US" sz="1200" spc="-50">
                <a:effectLst/>
              </a:rPr>
              <a:t> </a:t>
            </a:r>
            <a:r>
              <a:rPr lang="en-US" sz="1200">
                <a:effectLst/>
              </a:rPr>
              <a:t>30:2</a:t>
            </a:r>
            <a:r>
              <a:rPr lang="en-US" sz="1200" spc="-50">
                <a:effectLst/>
              </a:rPr>
              <a:t> </a:t>
            </a:r>
            <a:r>
              <a:rPr lang="en-US" sz="1200">
                <a:effectLst/>
              </a:rPr>
              <a:t>compression</a:t>
            </a:r>
            <a:r>
              <a:rPr lang="en-US" sz="1200" spc="-50">
                <a:effectLst/>
              </a:rPr>
              <a:t> </a:t>
            </a:r>
            <a:r>
              <a:rPr lang="en-US" sz="1200">
                <a:effectLst/>
              </a:rPr>
              <a:t>ventilation</a:t>
            </a:r>
            <a:r>
              <a:rPr lang="en-US" sz="1200" spc="-50">
                <a:effectLst/>
              </a:rPr>
              <a:t> </a:t>
            </a:r>
            <a:r>
              <a:rPr lang="en-US" sz="1200">
                <a:effectLst/>
              </a:rPr>
              <a:t>ratio</a:t>
            </a:r>
            <a:r>
              <a:rPr lang="en-US" sz="1200" spc="-50">
                <a:effectLst/>
              </a:rPr>
              <a:t> </a:t>
            </a:r>
            <a:r>
              <a:rPr lang="en-US" sz="1200">
                <a:effectLst/>
              </a:rPr>
              <a:t>for</a:t>
            </a:r>
            <a:r>
              <a:rPr lang="en-US" sz="1200" spc="-50">
                <a:effectLst/>
              </a:rPr>
              <a:t> </a:t>
            </a:r>
            <a:r>
              <a:rPr lang="en-US" sz="1200">
                <a:effectLst/>
              </a:rPr>
              <a:t>one</a:t>
            </a:r>
            <a:r>
              <a:rPr lang="en-US" sz="1200" spc="-50">
                <a:effectLst/>
              </a:rPr>
              <a:t> </a:t>
            </a:r>
            <a:r>
              <a:rPr lang="en-US" sz="1200">
                <a:effectLst/>
              </a:rPr>
              <a:t>provider</a:t>
            </a:r>
            <a:r>
              <a:rPr lang="en-US" sz="1200" spc="-50">
                <a:effectLst/>
              </a:rPr>
              <a:t> </a:t>
            </a:r>
            <a:r>
              <a:rPr lang="en-US" sz="1200">
                <a:effectLst/>
              </a:rPr>
              <a:t>and</a:t>
            </a:r>
            <a:r>
              <a:rPr lang="en-US" sz="1200" spc="-50">
                <a:effectLst/>
              </a:rPr>
              <a:t> </a:t>
            </a:r>
            <a:r>
              <a:rPr lang="en-US" sz="1200">
                <a:effectLst/>
              </a:rPr>
              <a:t>15:2 compression</a:t>
            </a:r>
            <a:r>
              <a:rPr lang="en-US" sz="1200" spc="-65">
                <a:effectLst/>
              </a:rPr>
              <a:t> </a:t>
            </a:r>
            <a:r>
              <a:rPr lang="en-US" sz="1200">
                <a:effectLst/>
              </a:rPr>
              <a:t>ventilation</a:t>
            </a:r>
            <a:r>
              <a:rPr lang="en-US" sz="1200" spc="-65">
                <a:effectLst/>
              </a:rPr>
              <a:t> </a:t>
            </a:r>
            <a:r>
              <a:rPr lang="en-US" sz="1200">
                <a:effectLst/>
              </a:rPr>
              <a:t>ratio</a:t>
            </a:r>
            <a:r>
              <a:rPr lang="en-US" sz="1200" spc="-60">
                <a:effectLst/>
              </a:rPr>
              <a:t> </a:t>
            </a:r>
            <a:r>
              <a:rPr lang="en-US" sz="1200">
                <a:effectLst/>
              </a:rPr>
              <a:t>for</a:t>
            </a:r>
            <a:r>
              <a:rPr lang="en-US" sz="1200" spc="-65">
                <a:effectLst/>
              </a:rPr>
              <a:t> </a:t>
            </a:r>
            <a:r>
              <a:rPr lang="en-US" sz="1200">
                <a:effectLst/>
              </a:rPr>
              <a:t>two</a:t>
            </a:r>
            <a:r>
              <a:rPr lang="en-US" sz="1200" spc="-65">
                <a:effectLst/>
              </a:rPr>
              <a:t> </a:t>
            </a:r>
            <a:r>
              <a:rPr lang="en-US" sz="1200">
                <a:effectLst/>
              </a:rPr>
              <a:t>providers</a:t>
            </a:r>
          </a:p>
          <a:p>
            <a:pPr marL="1143000" marR="963930" lvl="2" indent="-228600">
              <a:lnSpc>
                <a:spcPct val="90000"/>
              </a:lnSpc>
              <a:spcBef>
                <a:spcPts val="0"/>
              </a:spcBef>
              <a:spcAft>
                <a:spcPts val="0"/>
              </a:spcAft>
              <a:buClr>
                <a:srgbClr val="231F20"/>
              </a:buClr>
              <a:buSzPts val="1000"/>
              <a:buFont typeface="Arial" panose="020B0604020202020204" pitchFamily="34" charset="0"/>
              <a:buChar char="•"/>
              <a:tabLst>
                <a:tab pos="1579880" algn="l"/>
              </a:tabLst>
            </a:pPr>
            <a:r>
              <a:rPr lang="en-US" sz="1200">
                <a:effectLst/>
              </a:rPr>
              <a:t>If</a:t>
            </a:r>
            <a:r>
              <a:rPr lang="en-US" sz="1200" spc="-45">
                <a:effectLst/>
              </a:rPr>
              <a:t> </a:t>
            </a:r>
            <a:r>
              <a:rPr lang="en-US" sz="1200">
                <a:effectLst/>
              </a:rPr>
              <a:t>advanced</a:t>
            </a:r>
            <a:r>
              <a:rPr lang="en-US" sz="1200" spc="-45">
                <a:effectLst/>
              </a:rPr>
              <a:t> </a:t>
            </a:r>
            <a:r>
              <a:rPr lang="en-US" sz="1200">
                <a:effectLst/>
              </a:rPr>
              <a:t>airway,</a:t>
            </a:r>
            <a:r>
              <a:rPr lang="en-US" sz="1200" spc="-45">
                <a:effectLst/>
              </a:rPr>
              <a:t> </a:t>
            </a:r>
            <a:r>
              <a:rPr lang="en-US" sz="1200">
                <a:effectLst/>
              </a:rPr>
              <a:t>10</a:t>
            </a:r>
            <a:r>
              <a:rPr lang="en-US" sz="1200" spc="-45">
                <a:effectLst/>
              </a:rPr>
              <a:t> </a:t>
            </a:r>
            <a:r>
              <a:rPr lang="en-US" sz="1200">
                <a:effectLst/>
              </a:rPr>
              <a:t>to</a:t>
            </a:r>
            <a:r>
              <a:rPr lang="en-US" sz="1200" spc="-45">
                <a:effectLst/>
              </a:rPr>
              <a:t> </a:t>
            </a:r>
            <a:r>
              <a:rPr lang="en-US" sz="1200">
                <a:effectLst/>
              </a:rPr>
              <a:t>15</a:t>
            </a:r>
            <a:r>
              <a:rPr lang="en-US" sz="1200" spc="-45">
                <a:effectLst/>
              </a:rPr>
              <a:t> </a:t>
            </a:r>
            <a:r>
              <a:rPr lang="en-US" sz="1200">
                <a:effectLst/>
              </a:rPr>
              <a:t>breaths</a:t>
            </a:r>
            <a:r>
              <a:rPr lang="en-US" sz="1200" spc="-45">
                <a:effectLst/>
              </a:rPr>
              <a:t> </a:t>
            </a:r>
            <a:r>
              <a:rPr lang="en-US" sz="1200">
                <a:effectLst/>
              </a:rPr>
              <a:t>per</a:t>
            </a:r>
            <a:r>
              <a:rPr lang="en-US" sz="1200" spc="-45">
                <a:effectLst/>
              </a:rPr>
              <a:t> </a:t>
            </a:r>
            <a:r>
              <a:rPr lang="en-US" sz="1200">
                <a:effectLst/>
              </a:rPr>
              <a:t>minute</a:t>
            </a:r>
            <a:r>
              <a:rPr lang="en-US" sz="1200" spc="-45">
                <a:effectLst/>
              </a:rPr>
              <a:t> </a:t>
            </a:r>
            <a:r>
              <a:rPr lang="en-US" sz="1200">
                <a:effectLst/>
              </a:rPr>
              <a:t>for</a:t>
            </a:r>
            <a:r>
              <a:rPr lang="en-US" sz="1200" spc="-45">
                <a:effectLst/>
              </a:rPr>
              <a:t> </a:t>
            </a:r>
            <a:r>
              <a:rPr lang="en-US" sz="1200">
                <a:effectLst/>
              </a:rPr>
              <a:t>one</a:t>
            </a:r>
            <a:r>
              <a:rPr lang="en-US" sz="1200" spc="-45">
                <a:effectLst/>
              </a:rPr>
              <a:t> </a:t>
            </a:r>
            <a:r>
              <a:rPr lang="en-US" sz="1200">
                <a:effectLst/>
              </a:rPr>
              <a:t>provider</a:t>
            </a:r>
            <a:r>
              <a:rPr lang="en-US" sz="1200" spc="-45">
                <a:effectLst/>
              </a:rPr>
              <a:t> </a:t>
            </a:r>
            <a:r>
              <a:rPr lang="en-US" sz="1200">
                <a:effectLst/>
              </a:rPr>
              <a:t>or</a:t>
            </a:r>
            <a:r>
              <a:rPr lang="en-US" sz="1200" spc="-45">
                <a:effectLst/>
              </a:rPr>
              <a:t> </a:t>
            </a:r>
            <a:r>
              <a:rPr lang="en-US" sz="1200">
                <a:effectLst/>
              </a:rPr>
              <a:t>20</a:t>
            </a:r>
            <a:r>
              <a:rPr lang="en-US" sz="1200" spc="-45">
                <a:effectLst/>
              </a:rPr>
              <a:t> </a:t>
            </a:r>
            <a:r>
              <a:rPr lang="en-US" sz="1200">
                <a:effectLst/>
              </a:rPr>
              <a:t>to</a:t>
            </a:r>
            <a:r>
              <a:rPr lang="en-US" sz="1200" spc="-45">
                <a:effectLst/>
              </a:rPr>
              <a:t> </a:t>
            </a:r>
            <a:r>
              <a:rPr lang="en-US" sz="1200">
                <a:effectLst/>
              </a:rPr>
              <a:t>30</a:t>
            </a:r>
            <a:r>
              <a:rPr lang="en-US" sz="1200" spc="-45">
                <a:effectLst/>
              </a:rPr>
              <a:t> </a:t>
            </a:r>
            <a:r>
              <a:rPr lang="en-US" sz="1200">
                <a:effectLst/>
              </a:rPr>
              <a:t>breaths</a:t>
            </a:r>
            <a:r>
              <a:rPr lang="en-US" sz="1200" spc="-45">
                <a:effectLst/>
              </a:rPr>
              <a:t> </a:t>
            </a:r>
            <a:r>
              <a:rPr lang="en-US" sz="1200">
                <a:effectLst/>
              </a:rPr>
              <a:t>per minute</a:t>
            </a:r>
            <a:r>
              <a:rPr lang="en-US" sz="1200" spc="-65">
                <a:effectLst/>
              </a:rPr>
              <a:t> </a:t>
            </a:r>
            <a:r>
              <a:rPr lang="en-US" sz="1200">
                <a:effectLst/>
              </a:rPr>
              <a:t>for</a:t>
            </a:r>
            <a:r>
              <a:rPr lang="en-US" sz="1200" spc="-65">
                <a:effectLst/>
              </a:rPr>
              <a:t> </a:t>
            </a:r>
            <a:r>
              <a:rPr lang="en-US" sz="1200">
                <a:effectLst/>
              </a:rPr>
              <a:t>two</a:t>
            </a:r>
            <a:r>
              <a:rPr lang="en-US" sz="1200" spc="-60">
                <a:effectLst/>
              </a:rPr>
              <a:t> </a:t>
            </a:r>
            <a:r>
              <a:rPr lang="en-US" sz="1200">
                <a:effectLst/>
              </a:rPr>
              <a:t>providers</a:t>
            </a:r>
            <a:r>
              <a:rPr lang="en-US" sz="1200" spc="-65">
                <a:effectLst/>
              </a:rPr>
              <a:t> </a:t>
            </a:r>
            <a:r>
              <a:rPr lang="en-US" sz="1200">
                <a:effectLst/>
              </a:rPr>
              <a:t>with</a:t>
            </a:r>
            <a:r>
              <a:rPr lang="en-US" sz="1200" spc="-65">
                <a:effectLst/>
              </a:rPr>
              <a:t> </a:t>
            </a:r>
            <a:r>
              <a:rPr lang="en-US" sz="1200">
                <a:effectLst/>
              </a:rPr>
              <a:t>continuous</a:t>
            </a:r>
            <a:r>
              <a:rPr lang="en-US" sz="1200" spc="-60">
                <a:effectLst/>
              </a:rPr>
              <a:t> </a:t>
            </a:r>
            <a:r>
              <a:rPr lang="en-US" sz="1200">
                <a:effectLst/>
              </a:rPr>
              <a:t>chest</a:t>
            </a:r>
            <a:r>
              <a:rPr lang="en-US" sz="1200" spc="-65">
                <a:effectLst/>
              </a:rPr>
              <a:t> </a:t>
            </a:r>
            <a:r>
              <a:rPr lang="en-US" sz="1200">
                <a:effectLst/>
              </a:rPr>
              <a:t>compressions</a:t>
            </a:r>
          </a:p>
          <a:p>
            <a:pPr marL="0" marR="0" indent="-228600">
              <a:lnSpc>
                <a:spcPct val="90000"/>
              </a:lnSpc>
              <a:spcBef>
                <a:spcPts val="0"/>
              </a:spcBef>
              <a:spcAft>
                <a:spcPts val="0"/>
              </a:spcAft>
              <a:buFont typeface="Arial" panose="020B0604020202020204" pitchFamily="34" charset="0"/>
              <a:buChar char="•"/>
            </a:pPr>
            <a:r>
              <a:rPr lang="en-US" sz="1200">
                <a:effectLst/>
              </a:rPr>
              <a:t> </a:t>
            </a:r>
          </a:p>
          <a:p>
            <a:pPr marL="1122045" marR="0" indent="-228600">
              <a:lnSpc>
                <a:spcPct val="90000"/>
              </a:lnSpc>
              <a:spcBef>
                <a:spcPts val="695"/>
              </a:spcBef>
              <a:spcAft>
                <a:spcPts val="0"/>
              </a:spcAft>
              <a:buFont typeface="Arial" panose="020B0604020202020204" pitchFamily="34" charset="0"/>
              <a:buChar char="•"/>
            </a:pPr>
            <a:r>
              <a:rPr lang="en-US" sz="1200" b="1" i="1" spc="-30">
                <a:effectLst/>
              </a:rPr>
              <a:t>Shock</a:t>
            </a:r>
            <a:r>
              <a:rPr lang="en-US" sz="1200" b="1" i="1" spc="-35">
                <a:effectLst/>
              </a:rPr>
              <a:t> </a:t>
            </a:r>
            <a:r>
              <a:rPr lang="en-US" sz="1200" b="1" i="1" spc="-10">
                <a:effectLst/>
              </a:rPr>
              <a:t>Energy</a:t>
            </a:r>
            <a:endParaRPr lang="en-US" sz="1200" b="1" i="1">
              <a:effectLst/>
            </a:endParaRPr>
          </a:p>
          <a:p>
            <a:pPr marL="1143000" marR="0" lvl="2" indent="-228600">
              <a:lnSpc>
                <a:spcPct val="90000"/>
              </a:lnSpc>
              <a:spcBef>
                <a:spcPts val="490"/>
              </a:spcBef>
              <a:spcAft>
                <a:spcPts val="0"/>
              </a:spcAft>
              <a:buClr>
                <a:srgbClr val="231F20"/>
              </a:buClr>
              <a:buSzPts val="1000"/>
              <a:buFont typeface="Arial" panose="020B0604020202020204" pitchFamily="34" charset="0"/>
              <a:buChar char="•"/>
              <a:tabLst>
                <a:tab pos="1579880" algn="l"/>
              </a:tabLst>
            </a:pPr>
            <a:r>
              <a:rPr lang="en-US" sz="1200">
                <a:effectLst/>
              </a:rPr>
              <a:t>First</a:t>
            </a:r>
            <a:r>
              <a:rPr lang="en-US" sz="1200" spc="-10">
                <a:effectLst/>
              </a:rPr>
              <a:t> </a:t>
            </a:r>
            <a:r>
              <a:rPr lang="en-US" sz="1200">
                <a:effectLst/>
              </a:rPr>
              <a:t>shock:</a:t>
            </a:r>
            <a:r>
              <a:rPr lang="en-US" sz="1200" spc="-10">
                <a:effectLst/>
              </a:rPr>
              <a:t> </a:t>
            </a:r>
            <a:r>
              <a:rPr lang="en-US" sz="1200">
                <a:effectLst/>
              </a:rPr>
              <a:t>2</a:t>
            </a:r>
            <a:r>
              <a:rPr lang="en-US" sz="1200" spc="-10">
                <a:effectLst/>
              </a:rPr>
              <a:t> </a:t>
            </a:r>
            <a:r>
              <a:rPr lang="en-US" sz="1200" spc="-20">
                <a:effectLst/>
              </a:rPr>
              <a:t>J/kg</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Second</a:t>
            </a:r>
            <a:r>
              <a:rPr lang="en-US" sz="1200" spc="-55">
                <a:effectLst/>
              </a:rPr>
              <a:t> </a:t>
            </a:r>
            <a:r>
              <a:rPr lang="en-US" sz="1200">
                <a:effectLst/>
              </a:rPr>
              <a:t>shock:</a:t>
            </a:r>
            <a:r>
              <a:rPr lang="en-US" sz="1200" spc="-50">
                <a:effectLst/>
              </a:rPr>
              <a:t> </a:t>
            </a:r>
            <a:r>
              <a:rPr lang="en-US" sz="1200">
                <a:effectLst/>
              </a:rPr>
              <a:t>4</a:t>
            </a:r>
            <a:r>
              <a:rPr lang="en-US" sz="1200" spc="-50">
                <a:effectLst/>
              </a:rPr>
              <a:t> </a:t>
            </a:r>
            <a:r>
              <a:rPr lang="en-US" sz="1200" spc="-20">
                <a:effectLst/>
              </a:rPr>
              <a:t>J/kg</a:t>
            </a:r>
            <a:endParaRPr lang="en-US" sz="1200">
              <a:effectLst/>
            </a:endParaRPr>
          </a:p>
          <a:p>
            <a:pPr marL="1143000" marR="0" lvl="2" indent="-228600">
              <a:lnSpc>
                <a:spcPct val="90000"/>
              </a:lnSpc>
              <a:spcBef>
                <a:spcPts val="0"/>
              </a:spcBef>
              <a:spcAft>
                <a:spcPts val="0"/>
              </a:spcAft>
              <a:buClr>
                <a:srgbClr val="231F20"/>
              </a:buClr>
              <a:buSzPts val="1000"/>
              <a:buFont typeface="Arial" panose="020B0604020202020204" pitchFamily="34" charset="0"/>
              <a:buChar char="•"/>
              <a:tabLst>
                <a:tab pos="1579880" algn="l"/>
              </a:tabLst>
            </a:pPr>
            <a:r>
              <a:rPr lang="en-US" sz="1200">
                <a:effectLst/>
              </a:rPr>
              <a:t>Subsequent</a:t>
            </a:r>
            <a:r>
              <a:rPr lang="en-US" sz="1200" spc="-55">
                <a:effectLst/>
              </a:rPr>
              <a:t> </a:t>
            </a:r>
            <a:r>
              <a:rPr lang="en-US" sz="1200">
                <a:effectLst/>
              </a:rPr>
              <a:t>shocks:</a:t>
            </a:r>
            <a:r>
              <a:rPr lang="en-US" sz="1200" spc="-50">
                <a:effectLst/>
              </a:rPr>
              <a:t> </a:t>
            </a:r>
            <a:r>
              <a:rPr lang="en-US" sz="1200">
                <a:effectLst/>
              </a:rPr>
              <a:t>³</a:t>
            </a:r>
            <a:r>
              <a:rPr lang="en-US" sz="1200" spc="-60">
                <a:effectLst/>
              </a:rPr>
              <a:t> </a:t>
            </a:r>
            <a:r>
              <a:rPr lang="en-US" sz="1200">
                <a:effectLst/>
              </a:rPr>
              <a:t>4</a:t>
            </a:r>
            <a:r>
              <a:rPr lang="en-US" sz="1200" spc="-50">
                <a:effectLst/>
              </a:rPr>
              <a:t> </a:t>
            </a:r>
            <a:r>
              <a:rPr lang="en-US" sz="1200" spc="-20">
                <a:effectLst/>
              </a:rPr>
              <a:t>J/kg</a:t>
            </a:r>
            <a:endParaRPr lang="en-US" sz="1200">
              <a:effectLst/>
            </a:endParaRPr>
          </a:p>
          <a:p>
            <a:pPr marL="1143000" marR="0" lvl="2" indent="-228600">
              <a:lnSpc>
                <a:spcPct val="90000"/>
              </a:lnSpc>
              <a:spcBef>
                <a:spcPts val="60"/>
              </a:spcBef>
              <a:spcAft>
                <a:spcPts val="0"/>
              </a:spcAft>
              <a:buClr>
                <a:srgbClr val="231F20"/>
              </a:buClr>
              <a:buSzPts val="1000"/>
              <a:buFont typeface="Arial" panose="020B0604020202020204" pitchFamily="34" charset="0"/>
              <a:buChar char="•"/>
              <a:tabLst>
                <a:tab pos="1579880" algn="l"/>
              </a:tabLst>
            </a:pPr>
            <a:r>
              <a:rPr lang="en-US" sz="1200">
                <a:effectLst/>
              </a:rPr>
              <a:t>Maximum</a:t>
            </a:r>
            <a:r>
              <a:rPr lang="en-US" sz="1200" spc="-60">
                <a:effectLst/>
              </a:rPr>
              <a:t> </a:t>
            </a:r>
            <a:r>
              <a:rPr lang="en-US" sz="1200">
                <a:effectLst/>
              </a:rPr>
              <a:t>dose</a:t>
            </a:r>
            <a:r>
              <a:rPr lang="en-US" sz="1200" spc="-60">
                <a:effectLst/>
              </a:rPr>
              <a:t> </a:t>
            </a:r>
            <a:r>
              <a:rPr lang="en-US" sz="1200">
                <a:effectLst/>
              </a:rPr>
              <a:t>of</a:t>
            </a:r>
            <a:r>
              <a:rPr lang="en-US" sz="1200" spc="-55">
                <a:effectLst/>
              </a:rPr>
              <a:t> </a:t>
            </a:r>
            <a:r>
              <a:rPr lang="en-US" sz="1200">
                <a:effectLst/>
              </a:rPr>
              <a:t>the</a:t>
            </a:r>
            <a:r>
              <a:rPr lang="en-US" sz="1200" spc="-60">
                <a:effectLst/>
              </a:rPr>
              <a:t> </a:t>
            </a:r>
            <a:r>
              <a:rPr lang="en-US" sz="1200">
                <a:effectLst/>
              </a:rPr>
              <a:t>shock:</a:t>
            </a:r>
            <a:r>
              <a:rPr lang="en-US" sz="1200" spc="-55">
                <a:effectLst/>
              </a:rPr>
              <a:t> </a:t>
            </a:r>
            <a:r>
              <a:rPr lang="en-US" sz="1200">
                <a:effectLst/>
              </a:rPr>
              <a:t>10</a:t>
            </a:r>
            <a:r>
              <a:rPr lang="en-US" sz="1200" spc="-60">
                <a:effectLst/>
              </a:rPr>
              <a:t> </a:t>
            </a:r>
            <a:r>
              <a:rPr lang="en-US" sz="1200">
                <a:effectLst/>
              </a:rPr>
              <a:t>J/kg</a:t>
            </a:r>
            <a:r>
              <a:rPr lang="en-US" sz="1200" spc="-60">
                <a:effectLst/>
              </a:rPr>
              <a:t> </a:t>
            </a:r>
            <a:r>
              <a:rPr lang="en-US" sz="1200">
                <a:effectLst/>
              </a:rPr>
              <a:t>or</a:t>
            </a:r>
            <a:r>
              <a:rPr lang="en-US" sz="1200" spc="-55">
                <a:effectLst/>
              </a:rPr>
              <a:t> </a:t>
            </a:r>
            <a:r>
              <a:rPr lang="en-US" sz="1200">
                <a:effectLst/>
              </a:rPr>
              <a:t>adult</a:t>
            </a:r>
            <a:r>
              <a:rPr lang="en-US" sz="1200" spc="-60">
                <a:effectLst/>
              </a:rPr>
              <a:t> </a:t>
            </a:r>
            <a:r>
              <a:rPr lang="en-US" sz="1200" spc="-20">
                <a:effectLst/>
              </a:rPr>
              <a:t>dose</a:t>
            </a:r>
            <a:endParaRPr lang="en-US" sz="1200">
              <a:effectLst/>
            </a:endParaRPr>
          </a:p>
          <a:p>
            <a:pPr marL="0" marR="0" indent="-228600">
              <a:lnSpc>
                <a:spcPct val="90000"/>
              </a:lnSpc>
              <a:spcBef>
                <a:spcPts val="0"/>
              </a:spcBef>
              <a:spcAft>
                <a:spcPts val="0"/>
              </a:spcAft>
              <a:buFont typeface="Arial" panose="020B0604020202020204" pitchFamily="34" charset="0"/>
              <a:buChar char="•"/>
            </a:pPr>
            <a:r>
              <a:rPr lang="en-US" sz="1200">
                <a:effectLst/>
              </a:rPr>
              <a:t> </a:t>
            </a:r>
          </a:p>
          <a:p>
            <a:pPr marL="1122045" marR="0" indent="-228600">
              <a:lnSpc>
                <a:spcPct val="90000"/>
              </a:lnSpc>
              <a:spcBef>
                <a:spcPts val="775"/>
              </a:spcBef>
              <a:spcAft>
                <a:spcPts val="0"/>
              </a:spcAft>
              <a:buFont typeface="Arial" panose="020B0604020202020204" pitchFamily="34" charset="0"/>
              <a:buChar char="•"/>
            </a:pPr>
            <a:r>
              <a:rPr lang="en-US" sz="1200" b="1" i="1" spc="-10">
                <a:effectLst/>
              </a:rPr>
              <a:t>Return</a:t>
            </a:r>
            <a:r>
              <a:rPr lang="en-US" sz="1200" b="1" i="1" spc="-20">
                <a:effectLst/>
              </a:rPr>
              <a:t> </a:t>
            </a:r>
            <a:r>
              <a:rPr lang="en-US" sz="1200" b="1" i="1" spc="-10">
                <a:effectLst/>
              </a:rPr>
              <a:t>of</a:t>
            </a:r>
            <a:r>
              <a:rPr lang="en-US" sz="1200" b="1" i="1" spc="-15">
                <a:effectLst/>
              </a:rPr>
              <a:t> </a:t>
            </a:r>
            <a:r>
              <a:rPr lang="en-US" sz="1200" b="1" i="1" spc="-10">
                <a:effectLst/>
              </a:rPr>
              <a:t>Spontaneous</a:t>
            </a:r>
            <a:r>
              <a:rPr lang="en-US" sz="1200" b="1" i="1" spc="-15">
                <a:effectLst/>
              </a:rPr>
              <a:t> </a:t>
            </a:r>
            <a:r>
              <a:rPr lang="en-US" sz="1200" b="1" i="1" spc="-10">
                <a:effectLst/>
              </a:rPr>
              <a:t>Circulation</a:t>
            </a:r>
            <a:endParaRPr lang="en-US" sz="1200" b="1" i="1">
              <a:effectLst/>
            </a:endParaRPr>
          </a:p>
          <a:p>
            <a:pPr marL="1143000" marR="0" lvl="2" indent="-228600">
              <a:lnSpc>
                <a:spcPct val="90000"/>
              </a:lnSpc>
              <a:spcBef>
                <a:spcPts val="490"/>
              </a:spcBef>
              <a:spcAft>
                <a:spcPts val="0"/>
              </a:spcAft>
              <a:buClr>
                <a:srgbClr val="231F20"/>
              </a:buClr>
              <a:buSzPts val="1000"/>
              <a:buFont typeface="Arial" panose="020B0604020202020204" pitchFamily="34" charset="0"/>
              <a:buChar char="•"/>
              <a:tabLst>
                <a:tab pos="1579880" algn="l"/>
              </a:tabLst>
            </a:pPr>
            <a:r>
              <a:rPr lang="en-US" sz="1200">
                <a:effectLst/>
              </a:rPr>
              <a:t>Return</a:t>
            </a:r>
            <a:r>
              <a:rPr lang="en-US" sz="1200" spc="-25">
                <a:effectLst/>
              </a:rPr>
              <a:t> </a:t>
            </a:r>
            <a:r>
              <a:rPr lang="en-US" sz="1200">
                <a:effectLst/>
              </a:rPr>
              <a:t>of</a:t>
            </a:r>
            <a:r>
              <a:rPr lang="en-US" sz="1200" spc="-20">
                <a:effectLst/>
              </a:rPr>
              <a:t> </a:t>
            </a:r>
            <a:r>
              <a:rPr lang="en-US" sz="1200">
                <a:effectLst/>
              </a:rPr>
              <a:t>pulse</a:t>
            </a:r>
            <a:r>
              <a:rPr lang="en-US" sz="1200" spc="-20">
                <a:effectLst/>
              </a:rPr>
              <a:t> </a:t>
            </a:r>
            <a:r>
              <a:rPr lang="en-US" sz="1200">
                <a:effectLst/>
              </a:rPr>
              <a:t>and</a:t>
            </a:r>
            <a:r>
              <a:rPr lang="en-US" sz="1200" spc="-25">
                <a:effectLst/>
              </a:rPr>
              <a:t> </a:t>
            </a:r>
            <a:r>
              <a:rPr lang="en-US" sz="1200">
                <a:effectLst/>
              </a:rPr>
              <a:t>blood</a:t>
            </a:r>
            <a:r>
              <a:rPr lang="en-US" sz="1200" spc="-20">
                <a:effectLst/>
              </a:rPr>
              <a:t> </a:t>
            </a:r>
            <a:r>
              <a:rPr lang="en-US" sz="1200" spc="-10">
                <a:effectLst/>
              </a:rPr>
              <a:t>pressure</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spc="-10">
                <a:effectLst/>
              </a:rPr>
              <a:t>Spontaneous</a:t>
            </a:r>
            <a:r>
              <a:rPr lang="en-US" sz="1200" spc="15">
                <a:effectLst/>
              </a:rPr>
              <a:t> </a:t>
            </a:r>
            <a:r>
              <a:rPr lang="en-US" sz="1200" spc="-10">
                <a:effectLst/>
              </a:rPr>
              <a:t>arterial</a:t>
            </a:r>
            <a:r>
              <a:rPr lang="en-US" sz="1200" spc="15">
                <a:effectLst/>
              </a:rPr>
              <a:t> </a:t>
            </a:r>
            <a:r>
              <a:rPr lang="en-US" sz="1200" spc="-10">
                <a:effectLst/>
              </a:rPr>
              <a:t>pressure</a:t>
            </a:r>
            <a:r>
              <a:rPr lang="en-US" sz="1200" spc="15">
                <a:effectLst/>
              </a:rPr>
              <a:t> </a:t>
            </a:r>
            <a:r>
              <a:rPr lang="en-US" sz="1200" spc="-10">
                <a:effectLst/>
              </a:rPr>
              <a:t>waves</a:t>
            </a:r>
            <a:r>
              <a:rPr lang="en-US" sz="1200" spc="15">
                <a:effectLst/>
              </a:rPr>
              <a:t> </a:t>
            </a:r>
            <a:r>
              <a:rPr lang="en-US" sz="1200" spc="-10">
                <a:effectLst/>
              </a:rPr>
              <a:t>with</a:t>
            </a:r>
            <a:r>
              <a:rPr lang="en-US" sz="1200" spc="20">
                <a:effectLst/>
              </a:rPr>
              <a:t> </a:t>
            </a:r>
            <a:r>
              <a:rPr lang="en-US" sz="1200" spc="-10">
                <a:effectLst/>
              </a:rPr>
              <a:t>intra-arterial</a:t>
            </a:r>
            <a:r>
              <a:rPr lang="en-US" sz="1200" spc="15">
                <a:effectLst/>
              </a:rPr>
              <a:t> </a:t>
            </a:r>
            <a:r>
              <a:rPr lang="en-US" sz="1200" spc="-10">
                <a:effectLst/>
              </a:rPr>
              <a:t>monitoring</a:t>
            </a:r>
            <a:endParaRPr lang="en-US" sz="1200">
              <a:effectLst/>
            </a:endParaRPr>
          </a:p>
        </p:txBody>
      </p:sp>
    </p:spTree>
    <p:extLst>
      <p:ext uri="{BB962C8B-B14F-4D97-AF65-F5344CB8AC3E}">
        <p14:creationId xmlns:p14="http://schemas.microsoft.com/office/powerpoint/2010/main" val="113485110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C4927C-2611-EBA2-1B6E-931404FB3B52}"/>
              </a:ext>
            </a:extLst>
          </p:cNvPr>
          <p:cNvSpPr txBox="1"/>
          <p:nvPr/>
        </p:nvSpPr>
        <p:spPr>
          <a:xfrm>
            <a:off x="838200" y="1929384"/>
            <a:ext cx="10515600" cy="4251960"/>
          </a:xfrm>
          <a:prstGeom prst="rect">
            <a:avLst/>
          </a:prstGeom>
        </p:spPr>
        <p:txBody>
          <a:bodyPr vert="horz" lIns="91440" tIns="45720" rIns="91440" bIns="45720" rtlCol="0">
            <a:normAutofit/>
          </a:bodyPr>
          <a:lstStyle/>
          <a:p>
            <a:pPr marL="1122045" marR="0" indent="-228600">
              <a:lnSpc>
                <a:spcPct val="90000"/>
              </a:lnSpc>
              <a:spcBef>
                <a:spcPts val="770"/>
              </a:spcBef>
              <a:spcAft>
                <a:spcPts val="0"/>
              </a:spcAft>
              <a:buFont typeface="Arial" panose="020B0604020202020204" pitchFamily="34" charset="0"/>
              <a:buChar char="•"/>
            </a:pPr>
            <a:r>
              <a:rPr lang="en-US" sz="1200" b="1" i="1" spc="-10">
                <a:effectLst/>
              </a:rPr>
              <a:t>Advanced</a:t>
            </a:r>
            <a:r>
              <a:rPr lang="en-US" sz="1200" b="1" i="1" spc="-20">
                <a:effectLst/>
              </a:rPr>
              <a:t> </a:t>
            </a:r>
            <a:r>
              <a:rPr lang="en-US" sz="1200" b="1" i="1" spc="-10">
                <a:effectLst/>
              </a:rPr>
              <a:t>Airway</a:t>
            </a:r>
            <a:endParaRPr lang="en-US" sz="1200" b="1" i="1">
              <a:effectLst/>
            </a:endParaRPr>
          </a:p>
          <a:p>
            <a:pPr marL="1143000" marR="0" lvl="2" indent="-228600">
              <a:lnSpc>
                <a:spcPct val="90000"/>
              </a:lnSpc>
              <a:spcBef>
                <a:spcPts val="495"/>
              </a:spcBef>
              <a:spcAft>
                <a:spcPts val="0"/>
              </a:spcAft>
              <a:buClr>
                <a:srgbClr val="231F20"/>
              </a:buClr>
              <a:buSzPts val="1000"/>
              <a:buFont typeface="Arial" panose="020B0604020202020204" pitchFamily="34" charset="0"/>
              <a:buChar char="•"/>
              <a:tabLst>
                <a:tab pos="1579880" algn="l"/>
              </a:tabLst>
            </a:pPr>
            <a:r>
              <a:rPr lang="en-US" sz="1200">
                <a:effectLst/>
              </a:rPr>
              <a:t>Supraglottic</a:t>
            </a:r>
            <a:r>
              <a:rPr lang="en-US" sz="1200" spc="-50">
                <a:effectLst/>
              </a:rPr>
              <a:t> </a:t>
            </a:r>
            <a:r>
              <a:rPr lang="en-US" sz="1200">
                <a:effectLst/>
              </a:rPr>
              <a:t>advanced</a:t>
            </a:r>
            <a:r>
              <a:rPr lang="en-US" sz="1200" spc="-45">
                <a:effectLst/>
              </a:rPr>
              <a:t> </a:t>
            </a:r>
            <a:r>
              <a:rPr lang="en-US" sz="1200">
                <a:effectLst/>
              </a:rPr>
              <a:t>airway</a:t>
            </a:r>
            <a:r>
              <a:rPr lang="en-US" sz="1200" spc="-45">
                <a:effectLst/>
              </a:rPr>
              <a:t> </a:t>
            </a:r>
            <a:r>
              <a:rPr lang="en-US" sz="1200">
                <a:effectLst/>
              </a:rPr>
              <a:t>or</a:t>
            </a:r>
            <a:r>
              <a:rPr lang="en-US" sz="1200" spc="-45">
                <a:effectLst/>
              </a:rPr>
              <a:t> </a:t>
            </a:r>
            <a:r>
              <a:rPr lang="en-US" sz="1200">
                <a:effectLst/>
              </a:rPr>
              <a:t>ET</a:t>
            </a:r>
            <a:r>
              <a:rPr lang="en-US" sz="1200" spc="-45">
                <a:effectLst/>
              </a:rPr>
              <a:t> </a:t>
            </a:r>
            <a:r>
              <a:rPr lang="en-US" sz="1200" spc="-10">
                <a:effectLst/>
              </a:rPr>
              <a:t>intubation</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Waveform</a:t>
            </a:r>
            <a:r>
              <a:rPr lang="en-US" sz="1200" spc="-25">
                <a:effectLst/>
              </a:rPr>
              <a:t> </a:t>
            </a:r>
            <a:r>
              <a:rPr lang="en-US" sz="1200">
                <a:effectLst/>
              </a:rPr>
              <a:t>capnography</a:t>
            </a:r>
            <a:r>
              <a:rPr lang="en-US" sz="1200" spc="-25">
                <a:effectLst/>
              </a:rPr>
              <a:t> </a:t>
            </a:r>
            <a:r>
              <a:rPr lang="en-US" sz="1200">
                <a:effectLst/>
              </a:rPr>
              <a:t>to</a:t>
            </a:r>
            <a:r>
              <a:rPr lang="en-US" sz="1200" spc="-20">
                <a:effectLst/>
              </a:rPr>
              <a:t> </a:t>
            </a:r>
            <a:r>
              <a:rPr lang="en-US" sz="1200">
                <a:effectLst/>
              </a:rPr>
              <a:t>confirm</a:t>
            </a:r>
            <a:r>
              <a:rPr lang="en-US" sz="1200" spc="-25">
                <a:effectLst/>
              </a:rPr>
              <a:t> </a:t>
            </a:r>
            <a:r>
              <a:rPr lang="en-US" sz="1200">
                <a:effectLst/>
              </a:rPr>
              <a:t>and</a:t>
            </a:r>
            <a:r>
              <a:rPr lang="en-US" sz="1200" spc="-20">
                <a:effectLst/>
              </a:rPr>
              <a:t> </a:t>
            </a:r>
            <a:r>
              <a:rPr lang="en-US" sz="1200">
                <a:effectLst/>
              </a:rPr>
              <a:t>monitor</a:t>
            </a:r>
            <a:r>
              <a:rPr lang="en-US" sz="1200" spc="-25">
                <a:effectLst/>
              </a:rPr>
              <a:t> </a:t>
            </a:r>
            <a:r>
              <a:rPr lang="en-US" sz="1200">
                <a:effectLst/>
              </a:rPr>
              <a:t>ET</a:t>
            </a:r>
            <a:r>
              <a:rPr lang="en-US" sz="1200" spc="-25">
                <a:effectLst/>
              </a:rPr>
              <a:t> </a:t>
            </a:r>
            <a:r>
              <a:rPr lang="en-US" sz="1200">
                <a:effectLst/>
              </a:rPr>
              <a:t>tube</a:t>
            </a:r>
            <a:r>
              <a:rPr lang="en-US" sz="1200" spc="-20">
                <a:effectLst/>
              </a:rPr>
              <a:t> </a:t>
            </a:r>
            <a:r>
              <a:rPr lang="en-US" sz="1200" spc="-10">
                <a:effectLst/>
              </a:rPr>
              <a:t>placement</a:t>
            </a:r>
            <a:endParaRPr lang="en-US" sz="1200">
              <a:effectLst/>
            </a:endParaRPr>
          </a:p>
          <a:p>
            <a:pPr marL="1143000" marR="2004695" lvl="2" indent="-228600">
              <a:lnSpc>
                <a:spcPct val="90000"/>
              </a:lnSpc>
              <a:spcBef>
                <a:spcPts val="60"/>
              </a:spcBef>
              <a:spcAft>
                <a:spcPts val="0"/>
              </a:spcAft>
              <a:buClr>
                <a:srgbClr val="231F20"/>
              </a:buClr>
              <a:buSzPts val="1000"/>
              <a:buFont typeface="Arial" panose="020B0604020202020204" pitchFamily="34" charset="0"/>
              <a:buChar char="•"/>
              <a:tabLst>
                <a:tab pos="1579880" algn="l"/>
              </a:tabLst>
            </a:pPr>
            <a:r>
              <a:rPr lang="en-US" sz="1200">
                <a:effectLst/>
              </a:rPr>
              <a:t>Once</a:t>
            </a:r>
            <a:r>
              <a:rPr lang="en-US" sz="1200" spc="-10">
                <a:effectLst/>
              </a:rPr>
              <a:t> </a:t>
            </a:r>
            <a:r>
              <a:rPr lang="en-US" sz="1200">
                <a:effectLst/>
              </a:rPr>
              <a:t>advanced</a:t>
            </a:r>
            <a:r>
              <a:rPr lang="en-US" sz="1200" spc="-10">
                <a:effectLst/>
              </a:rPr>
              <a:t> </a:t>
            </a:r>
            <a:r>
              <a:rPr lang="en-US" sz="1200">
                <a:effectLst/>
              </a:rPr>
              <a:t>airway</a:t>
            </a:r>
            <a:r>
              <a:rPr lang="en-US" sz="1200" spc="-10">
                <a:effectLst/>
              </a:rPr>
              <a:t> </a:t>
            </a:r>
            <a:r>
              <a:rPr lang="en-US" sz="1200">
                <a:effectLst/>
              </a:rPr>
              <a:t>in</a:t>
            </a:r>
            <a:r>
              <a:rPr lang="en-US" sz="1200" spc="-10">
                <a:effectLst/>
              </a:rPr>
              <a:t> </a:t>
            </a:r>
            <a:r>
              <a:rPr lang="en-US" sz="1200">
                <a:effectLst/>
              </a:rPr>
              <a:t>place,</a:t>
            </a:r>
            <a:r>
              <a:rPr lang="en-US" sz="1200" spc="-10">
                <a:effectLst/>
              </a:rPr>
              <a:t> </a:t>
            </a:r>
            <a:r>
              <a:rPr lang="en-US" sz="1200">
                <a:effectLst/>
              </a:rPr>
              <a:t>give</a:t>
            </a:r>
            <a:r>
              <a:rPr lang="en-US" sz="1200" spc="-10">
                <a:effectLst/>
              </a:rPr>
              <a:t> </a:t>
            </a:r>
            <a:r>
              <a:rPr lang="en-US" sz="1200">
                <a:effectLst/>
              </a:rPr>
              <a:t>one</a:t>
            </a:r>
            <a:r>
              <a:rPr lang="en-US" sz="1200" spc="-10">
                <a:effectLst/>
              </a:rPr>
              <a:t> </a:t>
            </a:r>
            <a:r>
              <a:rPr lang="en-US" sz="1200">
                <a:effectLst/>
              </a:rPr>
              <a:t>breath</a:t>
            </a:r>
            <a:r>
              <a:rPr lang="en-US" sz="1200" spc="-10">
                <a:effectLst/>
              </a:rPr>
              <a:t> </a:t>
            </a:r>
            <a:r>
              <a:rPr lang="en-US" sz="1200">
                <a:effectLst/>
              </a:rPr>
              <a:t>every</a:t>
            </a:r>
            <a:r>
              <a:rPr lang="en-US" sz="1200" spc="-10">
                <a:effectLst/>
              </a:rPr>
              <a:t> </a:t>
            </a:r>
            <a:r>
              <a:rPr lang="en-US" sz="1200">
                <a:effectLst/>
              </a:rPr>
              <a:t>2</a:t>
            </a:r>
            <a:r>
              <a:rPr lang="en-US" sz="1200" spc="-10">
                <a:effectLst/>
              </a:rPr>
              <a:t> </a:t>
            </a:r>
            <a:r>
              <a:rPr lang="en-US" sz="1200">
                <a:effectLst/>
              </a:rPr>
              <a:t>to</a:t>
            </a:r>
            <a:r>
              <a:rPr lang="en-US" sz="1200" spc="-10">
                <a:effectLst/>
              </a:rPr>
              <a:t> </a:t>
            </a:r>
            <a:r>
              <a:rPr lang="en-US" sz="1200">
                <a:effectLst/>
              </a:rPr>
              <a:t>3</a:t>
            </a:r>
            <a:r>
              <a:rPr lang="en-US" sz="1200" spc="-10">
                <a:effectLst/>
              </a:rPr>
              <a:t> </a:t>
            </a:r>
            <a:r>
              <a:rPr lang="en-US" sz="1200">
                <a:effectLst/>
              </a:rPr>
              <a:t>seconds (20</a:t>
            </a:r>
            <a:r>
              <a:rPr lang="en-US" sz="1200" spc="-55">
                <a:effectLst/>
              </a:rPr>
              <a:t> </a:t>
            </a:r>
            <a:r>
              <a:rPr lang="en-US" sz="1200">
                <a:effectLst/>
              </a:rPr>
              <a:t>to</a:t>
            </a:r>
            <a:r>
              <a:rPr lang="en-US" sz="1200" spc="-55">
                <a:effectLst/>
              </a:rPr>
              <a:t> </a:t>
            </a:r>
            <a:r>
              <a:rPr lang="en-US" sz="1200">
                <a:effectLst/>
              </a:rPr>
              <a:t>30</a:t>
            </a:r>
            <a:r>
              <a:rPr lang="en-US" sz="1200" spc="-55">
                <a:effectLst/>
              </a:rPr>
              <a:t> </a:t>
            </a:r>
            <a:r>
              <a:rPr lang="en-US" sz="1200">
                <a:effectLst/>
              </a:rPr>
              <a:t>breaths</a:t>
            </a:r>
            <a:r>
              <a:rPr lang="en-US" sz="1200" spc="-55">
                <a:effectLst/>
              </a:rPr>
              <a:t> </a:t>
            </a:r>
            <a:r>
              <a:rPr lang="en-US" sz="1200">
                <a:effectLst/>
              </a:rPr>
              <a:t>per</a:t>
            </a:r>
            <a:r>
              <a:rPr lang="en-US" sz="1200" spc="-55">
                <a:effectLst/>
              </a:rPr>
              <a:t> </a:t>
            </a:r>
            <a:r>
              <a:rPr lang="en-US" sz="1200">
                <a:effectLst/>
              </a:rPr>
              <a:t>minute)</a:t>
            </a:r>
          </a:p>
          <a:p>
            <a:pPr marL="0" marR="0" indent="-228600">
              <a:lnSpc>
                <a:spcPct val="90000"/>
              </a:lnSpc>
              <a:spcBef>
                <a:spcPts val="0"/>
              </a:spcBef>
              <a:spcAft>
                <a:spcPts val="0"/>
              </a:spcAft>
              <a:buFont typeface="Arial" panose="020B0604020202020204" pitchFamily="34" charset="0"/>
              <a:buChar char="•"/>
            </a:pPr>
            <a:r>
              <a:rPr lang="en-US" sz="1200">
                <a:effectLst/>
              </a:rPr>
              <a:t> </a:t>
            </a:r>
          </a:p>
          <a:p>
            <a:pPr marL="1122045" marR="0" indent="-228600">
              <a:lnSpc>
                <a:spcPct val="90000"/>
              </a:lnSpc>
              <a:spcBef>
                <a:spcPts val="700"/>
              </a:spcBef>
              <a:spcAft>
                <a:spcPts val="0"/>
              </a:spcAft>
              <a:buFont typeface="Arial" panose="020B0604020202020204" pitchFamily="34" charset="0"/>
              <a:buChar char="•"/>
            </a:pPr>
            <a:r>
              <a:rPr lang="en-US" sz="1200" b="1" i="1" spc="-20">
                <a:effectLst/>
              </a:rPr>
              <a:t>Drug</a:t>
            </a:r>
            <a:r>
              <a:rPr lang="en-US" sz="1200" b="1" i="1" spc="-25">
                <a:effectLst/>
              </a:rPr>
              <a:t> </a:t>
            </a:r>
            <a:r>
              <a:rPr lang="en-US" sz="1200" b="1" i="1" spc="-10">
                <a:effectLst/>
              </a:rPr>
              <a:t>Therapy</a:t>
            </a:r>
            <a:endParaRPr lang="en-US" sz="1200" b="1" i="1">
              <a:effectLst/>
            </a:endParaRPr>
          </a:p>
          <a:p>
            <a:pPr marL="1143000" marR="824230" lvl="2" indent="-228600">
              <a:lnSpc>
                <a:spcPct val="90000"/>
              </a:lnSpc>
              <a:spcBef>
                <a:spcPts val="495"/>
              </a:spcBef>
              <a:spcAft>
                <a:spcPts val="0"/>
              </a:spcAft>
              <a:buClr>
                <a:srgbClr val="231F20"/>
              </a:buClr>
              <a:buSzPts val="1000"/>
              <a:buFont typeface="Arial" panose="020B0604020202020204" pitchFamily="34" charset="0"/>
              <a:buChar char="•"/>
              <a:tabLst>
                <a:tab pos="1579880" algn="l"/>
              </a:tabLst>
            </a:pPr>
            <a:r>
              <a:rPr lang="en-US" sz="1200">
                <a:effectLst/>
              </a:rPr>
              <a:t>Epinephrine</a:t>
            </a:r>
            <a:r>
              <a:rPr lang="en-US" sz="1200" spc="-65">
                <a:effectLst/>
              </a:rPr>
              <a:t> </a:t>
            </a:r>
            <a:r>
              <a:rPr lang="en-US" sz="1200">
                <a:effectLst/>
              </a:rPr>
              <a:t>IV/IO</a:t>
            </a:r>
            <a:r>
              <a:rPr lang="en-US" sz="1200" spc="-60">
                <a:effectLst/>
              </a:rPr>
              <a:t> </a:t>
            </a:r>
            <a:r>
              <a:rPr lang="en-US" sz="1200">
                <a:effectLst/>
              </a:rPr>
              <a:t>dose:</a:t>
            </a:r>
            <a:r>
              <a:rPr lang="en-US" sz="1200" spc="-60">
                <a:effectLst/>
              </a:rPr>
              <a:t> </a:t>
            </a:r>
            <a:r>
              <a:rPr lang="en-US" sz="1200">
                <a:effectLst/>
              </a:rPr>
              <a:t>0.01</a:t>
            </a:r>
            <a:r>
              <a:rPr lang="en-US" sz="1200" spc="-60">
                <a:effectLst/>
              </a:rPr>
              <a:t> </a:t>
            </a:r>
            <a:r>
              <a:rPr lang="en-US" sz="1200">
                <a:effectLst/>
              </a:rPr>
              <a:t>mg/kg</a:t>
            </a:r>
            <a:r>
              <a:rPr lang="en-US" sz="1200" spc="-60">
                <a:effectLst/>
              </a:rPr>
              <a:t> </a:t>
            </a:r>
            <a:r>
              <a:rPr lang="en-US" sz="1200">
                <a:effectLst/>
              </a:rPr>
              <a:t>(Repeat</a:t>
            </a:r>
            <a:r>
              <a:rPr lang="en-US" sz="1200" spc="-60">
                <a:effectLst/>
              </a:rPr>
              <a:t> </a:t>
            </a:r>
            <a:r>
              <a:rPr lang="en-US" sz="1200">
                <a:effectLst/>
              </a:rPr>
              <a:t>every</a:t>
            </a:r>
            <a:r>
              <a:rPr lang="en-US" sz="1200" spc="-60">
                <a:effectLst/>
              </a:rPr>
              <a:t> </a:t>
            </a:r>
            <a:r>
              <a:rPr lang="en-US" sz="1200">
                <a:effectLst/>
              </a:rPr>
              <a:t>3</a:t>
            </a:r>
            <a:r>
              <a:rPr lang="en-US" sz="1200" spc="-60">
                <a:effectLst/>
              </a:rPr>
              <a:t> </a:t>
            </a:r>
            <a:r>
              <a:rPr lang="en-US" sz="1200">
                <a:effectLst/>
              </a:rPr>
              <a:t>to</a:t>
            </a:r>
            <a:r>
              <a:rPr lang="en-US" sz="1200" spc="-60">
                <a:effectLst/>
              </a:rPr>
              <a:t> </a:t>
            </a:r>
            <a:r>
              <a:rPr lang="en-US" sz="1200">
                <a:effectLst/>
              </a:rPr>
              <a:t>5</a:t>
            </a:r>
            <a:r>
              <a:rPr lang="en-US" sz="1200" spc="-60">
                <a:effectLst/>
              </a:rPr>
              <a:t> </a:t>
            </a:r>
            <a:r>
              <a:rPr lang="en-US" sz="1200">
                <a:effectLst/>
              </a:rPr>
              <a:t>minutes;</a:t>
            </a:r>
            <a:r>
              <a:rPr lang="en-US" sz="1200" spc="-60">
                <a:effectLst/>
              </a:rPr>
              <a:t> </a:t>
            </a:r>
            <a:r>
              <a:rPr lang="en-US" sz="1200">
                <a:effectLst/>
              </a:rPr>
              <a:t>if</a:t>
            </a:r>
            <a:r>
              <a:rPr lang="en-US" sz="1200" spc="-60">
                <a:effectLst/>
              </a:rPr>
              <a:t> </a:t>
            </a:r>
            <a:r>
              <a:rPr lang="en-US" sz="1200">
                <a:effectLst/>
              </a:rPr>
              <a:t>no</a:t>
            </a:r>
            <a:r>
              <a:rPr lang="en-US" sz="1200" spc="-60">
                <a:effectLst/>
              </a:rPr>
              <a:t> </a:t>
            </a:r>
            <a:r>
              <a:rPr lang="en-US" sz="1200">
                <a:effectLst/>
              </a:rPr>
              <a:t>IO/IV</a:t>
            </a:r>
            <a:r>
              <a:rPr lang="en-US" sz="1200" spc="-60">
                <a:effectLst/>
              </a:rPr>
              <a:t> </a:t>
            </a:r>
            <a:r>
              <a:rPr lang="en-US" sz="1200">
                <a:effectLst/>
              </a:rPr>
              <a:t>access,</a:t>
            </a:r>
            <a:r>
              <a:rPr lang="en-US" sz="1200" spc="-60">
                <a:effectLst/>
              </a:rPr>
              <a:t> </a:t>
            </a:r>
            <a:r>
              <a:rPr lang="en-US" sz="1200">
                <a:effectLst/>
              </a:rPr>
              <a:t>may give an endotracheal dose of 0.1 mg/kg.)</a:t>
            </a:r>
          </a:p>
          <a:p>
            <a:pPr marL="1143000" marR="824230" lvl="2" indent="-228600">
              <a:lnSpc>
                <a:spcPct val="90000"/>
              </a:lnSpc>
              <a:spcBef>
                <a:spcPts val="0"/>
              </a:spcBef>
              <a:spcAft>
                <a:spcPts val="0"/>
              </a:spcAft>
              <a:buClr>
                <a:srgbClr val="231F20"/>
              </a:buClr>
              <a:buSzPts val="1000"/>
              <a:buFont typeface="Arial" panose="020B0604020202020204" pitchFamily="34" charset="0"/>
              <a:buChar char="•"/>
              <a:tabLst>
                <a:tab pos="1579880" algn="l"/>
              </a:tabLst>
            </a:pPr>
            <a:r>
              <a:rPr lang="en-US" sz="1200">
                <a:effectLst/>
              </a:rPr>
              <a:t>Amiodarone</a:t>
            </a:r>
            <a:r>
              <a:rPr lang="en-US" sz="1200" spc="-40">
                <a:effectLst/>
              </a:rPr>
              <a:t> </a:t>
            </a:r>
            <a:r>
              <a:rPr lang="en-US" sz="1200">
                <a:effectLst/>
              </a:rPr>
              <a:t>IV/IO</a:t>
            </a:r>
            <a:r>
              <a:rPr lang="en-US" sz="1200" spc="-40">
                <a:effectLst/>
              </a:rPr>
              <a:t> </a:t>
            </a:r>
            <a:r>
              <a:rPr lang="en-US" sz="1200">
                <a:effectLst/>
              </a:rPr>
              <a:t>dose:</a:t>
            </a:r>
            <a:r>
              <a:rPr lang="en-US" sz="1200" spc="-40">
                <a:effectLst/>
              </a:rPr>
              <a:t> </a:t>
            </a:r>
            <a:r>
              <a:rPr lang="en-US" sz="1200">
                <a:effectLst/>
              </a:rPr>
              <a:t>5</a:t>
            </a:r>
            <a:r>
              <a:rPr lang="en-US" sz="1200" spc="-40">
                <a:effectLst/>
              </a:rPr>
              <a:t> </a:t>
            </a:r>
            <a:r>
              <a:rPr lang="en-US" sz="1200">
                <a:effectLst/>
              </a:rPr>
              <a:t>mg/kg</a:t>
            </a:r>
            <a:r>
              <a:rPr lang="en-US" sz="1200" spc="-40">
                <a:effectLst/>
              </a:rPr>
              <a:t> </a:t>
            </a:r>
            <a:r>
              <a:rPr lang="en-US" sz="1200">
                <a:effectLst/>
              </a:rPr>
              <a:t>bolus</a:t>
            </a:r>
            <a:r>
              <a:rPr lang="en-US" sz="1200" spc="-40">
                <a:effectLst/>
              </a:rPr>
              <a:t> </a:t>
            </a:r>
            <a:r>
              <a:rPr lang="en-US" sz="1200">
                <a:effectLst/>
              </a:rPr>
              <a:t>during</a:t>
            </a:r>
            <a:r>
              <a:rPr lang="en-US" sz="1200" spc="-40">
                <a:effectLst/>
              </a:rPr>
              <a:t> </a:t>
            </a:r>
            <a:r>
              <a:rPr lang="en-US" sz="1200">
                <a:effectLst/>
              </a:rPr>
              <a:t>cardiac</a:t>
            </a:r>
            <a:r>
              <a:rPr lang="en-US" sz="1200" spc="-40">
                <a:effectLst/>
              </a:rPr>
              <a:t> </a:t>
            </a:r>
            <a:r>
              <a:rPr lang="en-US" sz="1200">
                <a:effectLst/>
              </a:rPr>
              <a:t>arrest</a:t>
            </a:r>
            <a:r>
              <a:rPr lang="en-US" sz="1200" spc="-40">
                <a:effectLst/>
              </a:rPr>
              <a:t> </a:t>
            </a:r>
            <a:r>
              <a:rPr lang="en-US" sz="1200">
                <a:effectLst/>
              </a:rPr>
              <a:t>(May</a:t>
            </a:r>
            <a:r>
              <a:rPr lang="en-US" sz="1200" spc="-40">
                <a:effectLst/>
              </a:rPr>
              <a:t> </a:t>
            </a:r>
            <a:r>
              <a:rPr lang="en-US" sz="1200">
                <a:effectLst/>
              </a:rPr>
              <a:t>repeat</a:t>
            </a:r>
            <a:r>
              <a:rPr lang="en-US" sz="1200" spc="-40">
                <a:effectLst/>
              </a:rPr>
              <a:t> </a:t>
            </a:r>
            <a:r>
              <a:rPr lang="en-US" sz="1200">
                <a:effectLst/>
              </a:rPr>
              <a:t>up</a:t>
            </a:r>
            <a:r>
              <a:rPr lang="en-US" sz="1200" spc="-40">
                <a:effectLst/>
              </a:rPr>
              <a:t> </a:t>
            </a:r>
            <a:r>
              <a:rPr lang="en-US" sz="1200">
                <a:effectLst/>
              </a:rPr>
              <a:t>to</a:t>
            </a:r>
            <a:r>
              <a:rPr lang="en-US" sz="1200" spc="-40">
                <a:effectLst/>
              </a:rPr>
              <a:t> </a:t>
            </a:r>
            <a:r>
              <a:rPr lang="en-US" sz="1200">
                <a:effectLst/>
              </a:rPr>
              <a:t>two</a:t>
            </a:r>
            <a:r>
              <a:rPr lang="en-US" sz="1200" spc="-40">
                <a:effectLst/>
              </a:rPr>
              <a:t> </a:t>
            </a:r>
            <a:r>
              <a:rPr lang="en-US" sz="1200">
                <a:effectLst/>
              </a:rPr>
              <a:t>times for refractory</a:t>
            </a:r>
            <a:r>
              <a:rPr lang="en-US" sz="1200" spc="-20">
                <a:effectLst/>
              </a:rPr>
              <a:t> </a:t>
            </a:r>
            <a:r>
              <a:rPr lang="en-US" sz="1200">
                <a:effectLst/>
              </a:rPr>
              <a:t>VF/pulseless</a:t>
            </a:r>
            <a:r>
              <a:rPr lang="en-US" sz="1200" spc="-20">
                <a:effectLst/>
              </a:rPr>
              <a:t> </a:t>
            </a:r>
            <a:r>
              <a:rPr lang="en-US" sz="1200">
                <a:effectLst/>
              </a:rPr>
              <a:t>VT.)</a:t>
            </a:r>
          </a:p>
          <a:p>
            <a:pPr marL="0" marR="0" indent="-228600">
              <a:lnSpc>
                <a:spcPct val="90000"/>
              </a:lnSpc>
              <a:spcBef>
                <a:spcPts val="0"/>
              </a:spcBef>
              <a:spcAft>
                <a:spcPts val="0"/>
              </a:spcAft>
              <a:buFont typeface="Arial" panose="020B0604020202020204" pitchFamily="34" charset="0"/>
              <a:buChar char="•"/>
            </a:pPr>
            <a:r>
              <a:rPr lang="en-US" sz="1200">
                <a:effectLst/>
              </a:rPr>
              <a:t> </a:t>
            </a:r>
          </a:p>
          <a:p>
            <a:pPr marL="1122045" marR="0" indent="-228600">
              <a:lnSpc>
                <a:spcPct val="90000"/>
              </a:lnSpc>
              <a:spcBef>
                <a:spcPts val="690"/>
              </a:spcBef>
              <a:spcAft>
                <a:spcPts val="0"/>
              </a:spcAft>
              <a:buFont typeface="Arial" panose="020B0604020202020204" pitchFamily="34" charset="0"/>
              <a:buChar char="•"/>
            </a:pPr>
            <a:r>
              <a:rPr lang="en-US" sz="1200" b="1" i="1" spc="-30">
                <a:effectLst/>
              </a:rPr>
              <a:t>Reversible</a:t>
            </a:r>
            <a:r>
              <a:rPr lang="en-US" sz="1200" b="1" i="1" spc="-10">
                <a:effectLst/>
              </a:rPr>
              <a:t> Causes</a:t>
            </a:r>
            <a:endParaRPr lang="en-US" sz="1200" b="1" i="1">
              <a:effectLst/>
            </a:endParaRPr>
          </a:p>
          <a:p>
            <a:pPr marL="1143000" marR="0" lvl="2" indent="-228600">
              <a:lnSpc>
                <a:spcPct val="90000"/>
              </a:lnSpc>
              <a:spcBef>
                <a:spcPts val="490"/>
              </a:spcBef>
              <a:spcAft>
                <a:spcPts val="0"/>
              </a:spcAft>
              <a:buClr>
                <a:srgbClr val="231F20"/>
              </a:buClr>
              <a:buSzPts val="1000"/>
              <a:buFont typeface="Arial" panose="020B0604020202020204" pitchFamily="34" charset="0"/>
              <a:buChar char="•"/>
              <a:tabLst>
                <a:tab pos="1579880" algn="l"/>
              </a:tabLst>
            </a:pPr>
            <a:r>
              <a:rPr lang="en-US" sz="1200" spc="-10">
                <a:effectLst/>
              </a:rPr>
              <a:t>Hypovolemia</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spc="-10">
                <a:effectLst/>
              </a:rPr>
              <a:t>Hypoxia</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H+</a:t>
            </a:r>
            <a:r>
              <a:rPr lang="en-US" sz="1200" spc="-10">
                <a:effectLst/>
              </a:rPr>
              <a:t> (acidosis)</a:t>
            </a:r>
            <a:endParaRPr lang="en-US" sz="1200">
              <a:effectLst/>
            </a:endParaRPr>
          </a:p>
          <a:p>
            <a:pPr marL="1143000" marR="0" lvl="2" indent="-228600">
              <a:lnSpc>
                <a:spcPct val="90000"/>
              </a:lnSpc>
              <a:spcBef>
                <a:spcPts val="60"/>
              </a:spcBef>
              <a:spcAft>
                <a:spcPts val="0"/>
              </a:spcAft>
              <a:buClr>
                <a:srgbClr val="231F20"/>
              </a:buClr>
              <a:buSzPts val="1000"/>
              <a:buFont typeface="Arial" panose="020B0604020202020204" pitchFamily="34" charset="0"/>
              <a:buChar char="•"/>
              <a:tabLst>
                <a:tab pos="1579880" algn="l"/>
              </a:tabLst>
            </a:pPr>
            <a:r>
              <a:rPr lang="en-US" sz="1200" spc="-10">
                <a:effectLst/>
              </a:rPr>
              <a:t>Hypothermia</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spc="-10">
                <a:effectLst/>
              </a:rPr>
              <a:t>Hypo-/hyperkalemia</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spc="-10">
                <a:effectLst/>
              </a:rPr>
              <a:t>Hypoglycemia</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Tamponade,</a:t>
            </a:r>
            <a:r>
              <a:rPr lang="en-US" sz="1200" spc="-30">
                <a:effectLst/>
              </a:rPr>
              <a:t> </a:t>
            </a:r>
            <a:r>
              <a:rPr lang="en-US" sz="1200" spc="-10">
                <a:effectLst/>
              </a:rPr>
              <a:t>cardiac</a:t>
            </a:r>
            <a:endParaRPr lang="en-US" sz="1200">
              <a:effectLst/>
            </a:endParaRPr>
          </a:p>
          <a:p>
            <a:pPr marL="1143000" marR="0" lvl="2" indent="-228600">
              <a:lnSpc>
                <a:spcPct val="90000"/>
              </a:lnSpc>
              <a:spcBef>
                <a:spcPts val="60"/>
              </a:spcBef>
              <a:spcAft>
                <a:spcPts val="0"/>
              </a:spcAft>
              <a:buClr>
                <a:srgbClr val="231F20"/>
              </a:buClr>
              <a:buSzPts val="1000"/>
              <a:buFont typeface="Arial" panose="020B0604020202020204" pitchFamily="34" charset="0"/>
              <a:buChar char="•"/>
              <a:tabLst>
                <a:tab pos="1579880" algn="l"/>
              </a:tabLst>
            </a:pPr>
            <a:r>
              <a:rPr lang="en-US" sz="1200" spc="-10">
                <a:effectLst/>
              </a:rPr>
              <a:t>Toxins</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spc="-10">
                <a:effectLst/>
              </a:rPr>
              <a:t>Tension</a:t>
            </a:r>
            <a:r>
              <a:rPr lang="en-US" sz="1200" spc="-45">
                <a:effectLst/>
              </a:rPr>
              <a:t> </a:t>
            </a:r>
            <a:r>
              <a:rPr lang="en-US" sz="1200" spc="-10">
                <a:effectLst/>
              </a:rPr>
              <a:t>pneumothorax</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Thrombosis,</a:t>
            </a:r>
            <a:r>
              <a:rPr lang="en-US" sz="1200" spc="-60">
                <a:effectLst/>
              </a:rPr>
              <a:t> </a:t>
            </a:r>
            <a:r>
              <a:rPr lang="en-US" sz="1200" spc="-10">
                <a:effectLst/>
              </a:rPr>
              <a:t>pulmonary</a:t>
            </a:r>
            <a:endParaRPr lang="en-US" sz="1200">
              <a:effectLst/>
            </a:endParaRPr>
          </a:p>
          <a:p>
            <a:pPr marL="1143000" marR="0" lvl="2" indent="-228600">
              <a:lnSpc>
                <a:spcPct val="90000"/>
              </a:lnSpc>
              <a:spcBef>
                <a:spcPts val="65"/>
              </a:spcBef>
              <a:spcAft>
                <a:spcPts val="0"/>
              </a:spcAft>
              <a:buClr>
                <a:srgbClr val="231F20"/>
              </a:buClr>
              <a:buSzPts val="1000"/>
              <a:buFont typeface="Arial" panose="020B0604020202020204" pitchFamily="34" charset="0"/>
              <a:buChar char="•"/>
              <a:tabLst>
                <a:tab pos="1579880" algn="l"/>
              </a:tabLst>
            </a:pPr>
            <a:r>
              <a:rPr lang="en-US" sz="1200">
                <a:effectLst/>
              </a:rPr>
              <a:t>Thrombosis,</a:t>
            </a:r>
            <a:r>
              <a:rPr lang="en-US" sz="1200" spc="-60">
                <a:effectLst/>
              </a:rPr>
              <a:t> </a:t>
            </a:r>
            <a:r>
              <a:rPr lang="en-US" sz="1200" spc="-10">
                <a:effectLst/>
              </a:rPr>
              <a:t>coronary</a:t>
            </a:r>
            <a:endParaRPr lang="en-US" sz="1200">
              <a:effectLst/>
            </a:endParaRPr>
          </a:p>
          <a:p>
            <a:pPr marL="1143000" marR="0" lvl="2" indent="-228600">
              <a:lnSpc>
                <a:spcPct val="90000"/>
              </a:lnSpc>
              <a:spcBef>
                <a:spcPts val="60"/>
              </a:spcBef>
              <a:spcAft>
                <a:spcPts val="0"/>
              </a:spcAft>
              <a:buClr>
                <a:srgbClr val="231F20"/>
              </a:buClr>
              <a:buSzPts val="1000"/>
              <a:buFont typeface="Arial" panose="020B0604020202020204" pitchFamily="34" charset="0"/>
              <a:buChar char="•"/>
              <a:tabLst>
                <a:tab pos="1579880" algn="l"/>
              </a:tabLst>
            </a:pPr>
            <a:r>
              <a:rPr lang="en-US" sz="1200" spc="-10">
                <a:effectLst/>
              </a:rPr>
              <a:t>Trauma</a:t>
            </a:r>
            <a:endParaRPr lang="en-US" sz="1200">
              <a:effectLst/>
            </a:endParaRPr>
          </a:p>
        </p:txBody>
      </p:sp>
    </p:spTree>
    <p:extLst>
      <p:ext uri="{BB962C8B-B14F-4D97-AF65-F5344CB8AC3E}">
        <p14:creationId xmlns:p14="http://schemas.microsoft.com/office/powerpoint/2010/main" val="123782072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anchor="ctr">
            <a:normAutofit/>
          </a:bodyPr>
          <a:lstStyle/>
          <a:p>
            <a:r>
              <a:rPr lang="en-US" dirty="0"/>
              <a:t>2019 American Heart Association Focused Update on Pediatric Advanced Life Support</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106FB8E-6129-A3CA-F6D5-B4F292D27E3B}"/>
              </a:ext>
            </a:extLst>
          </p:cNvPr>
          <p:cNvGraphicFramePr>
            <a:graphicFrameLocks noGrp="1"/>
          </p:cNvGraphicFramePr>
          <p:nvPr>
            <p:ph idx="1"/>
            <p:extLst>
              <p:ext uri="{D42A27DB-BD31-4B8C-83A1-F6EECF244321}">
                <p14:modId xmlns:p14="http://schemas.microsoft.com/office/powerpoint/2010/main" val="4074382673"/>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046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2800">
                <a:solidFill>
                  <a:srgbClr val="FFFFFF"/>
                </a:solidFill>
              </a:rPr>
              <a:t>2019 American Heart Association Focused Update on Pediatric Advanced Life Support</a:t>
            </a:r>
          </a:p>
        </p:txBody>
      </p:sp>
      <p:graphicFrame>
        <p:nvGraphicFramePr>
          <p:cNvPr id="5" name="Content Placeholder 2">
            <a:extLst>
              <a:ext uri="{FF2B5EF4-FFF2-40B4-BE49-F238E27FC236}">
                <a16:creationId xmlns:a16="http://schemas.microsoft.com/office/drawing/2014/main" id="{613647E9-2BB7-1FCC-EAE1-9DC27D439D77}"/>
              </a:ext>
            </a:extLst>
          </p:cNvPr>
          <p:cNvGraphicFramePr>
            <a:graphicFrameLocks noGrp="1"/>
          </p:cNvGraphicFramePr>
          <p:nvPr>
            <p:ph idx="1"/>
            <p:extLst>
              <p:ext uri="{D42A27DB-BD31-4B8C-83A1-F6EECF244321}">
                <p14:modId xmlns:p14="http://schemas.microsoft.com/office/powerpoint/2010/main" val="153316401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08684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5125AE-A00A-4F7C-0972-3B822E3488B1}"/>
              </a:ext>
            </a:extLst>
          </p:cNvPr>
          <p:cNvSpPr txBox="1"/>
          <p:nvPr/>
        </p:nvSpPr>
        <p:spPr>
          <a:xfrm>
            <a:off x="838200" y="1929384"/>
            <a:ext cx="10515600" cy="4251960"/>
          </a:xfrm>
          <a:prstGeom prst="rect">
            <a:avLst/>
          </a:prstGeom>
        </p:spPr>
        <p:txBody>
          <a:bodyPr vert="horz" lIns="91440" tIns="45720" rIns="91440" bIns="45720" rtlCol="0">
            <a:normAutofit/>
          </a:bodyPr>
          <a:lstStyle/>
          <a:p>
            <a:pPr marL="342900" marR="777875" lvl="0" indent="-228600">
              <a:lnSpc>
                <a:spcPct val="90000"/>
              </a:lnSpc>
              <a:spcBef>
                <a:spcPts val="480"/>
              </a:spcBef>
              <a:spcAft>
                <a:spcPts val="0"/>
              </a:spcAft>
              <a:buClr>
                <a:srgbClr val="231F20"/>
              </a:buClr>
              <a:buSzPts val="1000"/>
              <a:buFont typeface="Arial" panose="020B0604020202020204" pitchFamily="34" charset="0"/>
              <a:buChar char="•"/>
              <a:tabLst>
                <a:tab pos="1581785" algn="l"/>
                <a:tab pos="1582420" algn="l"/>
              </a:tabLst>
            </a:pPr>
            <a:r>
              <a:rPr lang="en-US" sz="1200" spc="-10">
                <a:effectLst/>
              </a:rPr>
              <a:t>Your</a:t>
            </a:r>
            <a:r>
              <a:rPr lang="en-US" sz="1200" spc="-35">
                <a:effectLst/>
              </a:rPr>
              <a:t> </a:t>
            </a:r>
            <a:r>
              <a:rPr lang="en-US" sz="1200" spc="-10">
                <a:effectLst/>
              </a:rPr>
              <a:t>team</a:t>
            </a:r>
            <a:r>
              <a:rPr lang="en-US" sz="1200" spc="-35">
                <a:effectLst/>
              </a:rPr>
              <a:t> </a:t>
            </a:r>
            <a:r>
              <a:rPr lang="en-US" sz="1200" spc="-10">
                <a:effectLst/>
              </a:rPr>
              <a:t>responds</a:t>
            </a:r>
            <a:r>
              <a:rPr lang="en-US" sz="1200" spc="-35">
                <a:effectLst/>
              </a:rPr>
              <a:t> </a:t>
            </a:r>
            <a:r>
              <a:rPr lang="en-US" sz="1200" spc="-10">
                <a:effectLst/>
              </a:rPr>
              <a:t>to</a:t>
            </a:r>
            <a:r>
              <a:rPr lang="en-US" sz="1200" spc="-35">
                <a:effectLst/>
              </a:rPr>
              <a:t> </a:t>
            </a:r>
            <a:r>
              <a:rPr lang="en-US" sz="1200" spc="-10">
                <a:effectLst/>
              </a:rPr>
              <a:t>a</a:t>
            </a:r>
            <a:r>
              <a:rPr lang="en-US" sz="1200" spc="-35">
                <a:effectLst/>
              </a:rPr>
              <a:t> </a:t>
            </a:r>
            <a:r>
              <a:rPr lang="en-US" sz="1200" spc="-10">
                <a:effectLst/>
              </a:rPr>
              <a:t>car</a:t>
            </a:r>
            <a:r>
              <a:rPr lang="en-US" sz="1200" spc="-35">
                <a:effectLst/>
              </a:rPr>
              <a:t> </a:t>
            </a:r>
            <a:r>
              <a:rPr lang="en-US" sz="1200" spc="-10">
                <a:effectLst/>
              </a:rPr>
              <a:t>accident</a:t>
            </a:r>
            <a:r>
              <a:rPr lang="en-US" sz="1200" spc="-35">
                <a:effectLst/>
              </a:rPr>
              <a:t> </a:t>
            </a:r>
            <a:r>
              <a:rPr lang="en-US" sz="1200" spc="-10">
                <a:effectLst/>
              </a:rPr>
              <a:t>where</a:t>
            </a:r>
            <a:r>
              <a:rPr lang="en-US" sz="1200" spc="-35">
                <a:effectLst/>
              </a:rPr>
              <a:t> </a:t>
            </a:r>
            <a:r>
              <a:rPr lang="en-US" sz="1200" spc="-10">
                <a:effectLst/>
              </a:rPr>
              <a:t>a</a:t>
            </a:r>
            <a:r>
              <a:rPr lang="en-US" sz="1200" spc="-35">
                <a:effectLst/>
              </a:rPr>
              <a:t> </a:t>
            </a:r>
            <a:r>
              <a:rPr lang="en-US" sz="1200" spc="-10">
                <a:effectLst/>
              </a:rPr>
              <a:t>14-year-old</a:t>
            </a:r>
            <a:r>
              <a:rPr lang="en-US" sz="1200" spc="-35">
                <a:effectLst/>
              </a:rPr>
              <a:t> </a:t>
            </a:r>
            <a:r>
              <a:rPr lang="en-US" sz="1200" spc="-10">
                <a:effectLst/>
              </a:rPr>
              <a:t>is</a:t>
            </a:r>
            <a:r>
              <a:rPr lang="en-US" sz="1200" spc="-35">
                <a:effectLst/>
              </a:rPr>
              <a:t> </a:t>
            </a:r>
            <a:r>
              <a:rPr lang="en-US" sz="1200" spc="-10">
                <a:effectLst/>
              </a:rPr>
              <a:t>found</a:t>
            </a:r>
            <a:r>
              <a:rPr lang="en-US" sz="1200" spc="-35">
                <a:effectLst/>
              </a:rPr>
              <a:t> </a:t>
            </a:r>
            <a:r>
              <a:rPr lang="en-US" sz="1200" spc="-10">
                <a:effectLst/>
              </a:rPr>
              <a:t>in</a:t>
            </a:r>
            <a:r>
              <a:rPr lang="en-US" sz="1200" spc="-35">
                <a:effectLst/>
              </a:rPr>
              <a:t> </a:t>
            </a:r>
            <a:r>
              <a:rPr lang="en-US" sz="1200" spc="-10">
                <a:effectLst/>
              </a:rPr>
              <a:t>cardiac</a:t>
            </a:r>
            <a:r>
              <a:rPr lang="en-US" sz="1200" spc="-35">
                <a:effectLst/>
              </a:rPr>
              <a:t> </a:t>
            </a:r>
            <a:r>
              <a:rPr lang="en-US" sz="1200" spc="-10">
                <a:effectLst/>
              </a:rPr>
              <a:t>arrest.</a:t>
            </a:r>
            <a:r>
              <a:rPr lang="en-US" sz="1200" spc="-105">
                <a:effectLst/>
              </a:rPr>
              <a:t> </a:t>
            </a:r>
            <a:r>
              <a:rPr lang="en-US" sz="1200" spc="-10">
                <a:effectLst/>
              </a:rPr>
              <a:t>Which</a:t>
            </a:r>
            <a:r>
              <a:rPr lang="en-US" sz="1200" spc="-35">
                <a:effectLst/>
              </a:rPr>
              <a:t> </a:t>
            </a:r>
            <a:r>
              <a:rPr lang="en-US" sz="1200" spc="-10">
                <a:effectLst/>
              </a:rPr>
              <a:t>is </a:t>
            </a:r>
            <a:r>
              <a:rPr lang="en-US" sz="1200" spc="-20">
                <a:effectLst/>
              </a:rPr>
              <a:t>a potentially reversible cause?</a:t>
            </a:r>
          </a:p>
          <a:p>
            <a:pPr marL="742950" marR="0" lvl="1" indent="-228600">
              <a:lnSpc>
                <a:spcPct val="90000"/>
              </a:lnSpc>
              <a:spcBef>
                <a:spcPts val="490"/>
              </a:spcBef>
              <a:spcAft>
                <a:spcPts val="0"/>
              </a:spcAft>
              <a:buClr>
                <a:srgbClr val="231F20"/>
              </a:buClr>
              <a:buSzPts val="1000"/>
              <a:buFont typeface="Arial" panose="020B0604020202020204" pitchFamily="34" charset="0"/>
              <a:buChar char="•"/>
              <a:tabLst>
                <a:tab pos="1811020" algn="l"/>
              </a:tabLst>
            </a:pPr>
            <a:r>
              <a:rPr lang="en-US" sz="1200" spc="-25">
                <a:effectLst/>
              </a:rPr>
              <a:t>Aortic </a:t>
            </a:r>
            <a:r>
              <a:rPr lang="en-US" sz="1200" spc="-10">
                <a:effectLst/>
              </a:rPr>
              <a:t>dissection</a:t>
            </a:r>
            <a:endParaRPr lang="en-US" sz="12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11020" algn="l"/>
              </a:tabLst>
            </a:pPr>
            <a:r>
              <a:rPr lang="en-US" sz="1200" spc="-20">
                <a:effectLst/>
              </a:rPr>
              <a:t>Traumatic</a:t>
            </a:r>
            <a:r>
              <a:rPr lang="en-US" sz="1200" spc="-15">
                <a:effectLst/>
              </a:rPr>
              <a:t> </a:t>
            </a:r>
            <a:r>
              <a:rPr lang="en-US" sz="1200" spc="-20">
                <a:effectLst/>
              </a:rPr>
              <a:t>brain</a:t>
            </a:r>
            <a:r>
              <a:rPr lang="en-US" sz="1200" spc="-10">
                <a:effectLst/>
              </a:rPr>
              <a:t> </a:t>
            </a:r>
            <a:r>
              <a:rPr lang="en-US" sz="1200" spc="-20">
                <a:effectLst/>
              </a:rPr>
              <a:t>injury</a:t>
            </a: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11020" algn="l"/>
              </a:tabLst>
            </a:pPr>
            <a:r>
              <a:rPr lang="en-US" sz="1200" spc="-25">
                <a:effectLst/>
              </a:rPr>
              <a:t>Tension</a:t>
            </a:r>
            <a:r>
              <a:rPr lang="en-US" sz="1200" spc="-20">
                <a:effectLst/>
              </a:rPr>
              <a:t> </a:t>
            </a:r>
            <a:r>
              <a:rPr lang="en-US" sz="1200" spc="-10">
                <a:effectLst/>
              </a:rPr>
              <a:t>pneumothorax</a:t>
            </a:r>
            <a:endParaRPr lang="en-US" sz="1200" spc="-20">
              <a:effectLst/>
            </a:endParaRPr>
          </a:p>
          <a:p>
            <a:pPr marL="742950" marR="0" lvl="1" indent="-228600">
              <a:lnSpc>
                <a:spcPct val="90000"/>
              </a:lnSpc>
              <a:spcBef>
                <a:spcPts val="160"/>
              </a:spcBef>
              <a:spcAft>
                <a:spcPts val="0"/>
              </a:spcAft>
              <a:buClr>
                <a:srgbClr val="231F20"/>
              </a:buClr>
              <a:buSzPts val="1000"/>
              <a:buFont typeface="Arial" panose="020B0604020202020204" pitchFamily="34" charset="0"/>
              <a:buChar char="•"/>
              <a:tabLst>
                <a:tab pos="1811020" algn="l"/>
              </a:tabLst>
            </a:pPr>
            <a:r>
              <a:rPr lang="en-US" sz="1200" spc="-10">
                <a:effectLst/>
              </a:rPr>
              <a:t>Spinal</a:t>
            </a:r>
            <a:r>
              <a:rPr lang="en-US" sz="1200" spc="-60">
                <a:effectLst/>
              </a:rPr>
              <a:t> </a:t>
            </a:r>
            <a:r>
              <a:rPr lang="en-US" sz="1200" spc="-10">
                <a:effectLst/>
              </a:rPr>
              <a:t>cord</a:t>
            </a:r>
            <a:r>
              <a:rPr lang="en-US" sz="1200" spc="-55">
                <a:effectLst/>
              </a:rPr>
              <a:t> </a:t>
            </a:r>
            <a:r>
              <a:rPr lang="en-US" sz="1200" spc="-10">
                <a:effectLst/>
              </a:rPr>
              <a:t>rupture</a:t>
            </a:r>
            <a:endParaRPr lang="en-US" sz="1200" spc="-20">
              <a:effectLst/>
            </a:endParaRPr>
          </a:p>
          <a:p>
            <a:pPr marL="342900" marR="0" lvl="0" indent="-228600">
              <a:lnSpc>
                <a:spcPct val="90000"/>
              </a:lnSpc>
              <a:spcBef>
                <a:spcPts val="965"/>
              </a:spcBef>
              <a:spcAft>
                <a:spcPts val="0"/>
              </a:spcAft>
              <a:buClr>
                <a:srgbClr val="231F20"/>
              </a:buClr>
              <a:buSzPts val="1000"/>
              <a:buFont typeface="Arial" panose="020B0604020202020204" pitchFamily="34" charset="0"/>
              <a:buChar char="•"/>
              <a:tabLst>
                <a:tab pos="1581785" algn="l"/>
                <a:tab pos="1582420" algn="l"/>
              </a:tabLst>
            </a:pPr>
            <a:r>
              <a:rPr lang="en-US" sz="1200" spc="-10">
                <a:effectLst/>
              </a:rPr>
              <a:t>Which</a:t>
            </a:r>
            <a:r>
              <a:rPr lang="en-US" sz="1200" spc="-60">
                <a:effectLst/>
              </a:rPr>
              <a:t> </a:t>
            </a:r>
            <a:r>
              <a:rPr lang="en-US" sz="1200" spc="-10">
                <a:effectLst/>
              </a:rPr>
              <a:t>of</a:t>
            </a:r>
            <a:r>
              <a:rPr lang="en-US" sz="1200" spc="-55">
                <a:effectLst/>
              </a:rPr>
              <a:t> </a:t>
            </a:r>
            <a:r>
              <a:rPr lang="en-US" sz="1200" spc="-10">
                <a:effectLst/>
              </a:rPr>
              <a:t>the</a:t>
            </a:r>
            <a:r>
              <a:rPr lang="en-US" sz="1200" spc="-60">
                <a:effectLst/>
              </a:rPr>
              <a:t> </a:t>
            </a:r>
            <a:r>
              <a:rPr lang="en-US" sz="1200" spc="-10">
                <a:effectLst/>
              </a:rPr>
              <a:t>following</a:t>
            </a:r>
            <a:r>
              <a:rPr lang="en-US" sz="1200" spc="-55">
                <a:effectLst/>
              </a:rPr>
              <a:t> </a:t>
            </a:r>
            <a:r>
              <a:rPr lang="en-US" sz="1200" spc="-10">
                <a:effectLst/>
              </a:rPr>
              <a:t>are</a:t>
            </a:r>
            <a:r>
              <a:rPr lang="en-US" sz="1200" spc="-60">
                <a:effectLst/>
              </a:rPr>
              <a:t> </a:t>
            </a:r>
            <a:r>
              <a:rPr lang="en-US" sz="1200" spc="-10">
                <a:effectLst/>
              </a:rPr>
              <a:t>reversible</a:t>
            </a:r>
            <a:r>
              <a:rPr lang="en-US" sz="1200" spc="-55">
                <a:effectLst/>
              </a:rPr>
              <a:t> </a:t>
            </a:r>
            <a:r>
              <a:rPr lang="en-US" sz="1200" spc="-10">
                <a:effectLst/>
              </a:rPr>
              <a:t>causes</a:t>
            </a:r>
            <a:r>
              <a:rPr lang="en-US" sz="1200" spc="-55">
                <a:effectLst/>
              </a:rPr>
              <a:t> </a:t>
            </a:r>
            <a:r>
              <a:rPr lang="en-US" sz="1200" spc="-10">
                <a:effectLst/>
              </a:rPr>
              <a:t>of</a:t>
            </a:r>
            <a:r>
              <a:rPr lang="en-US" sz="1200" spc="-60">
                <a:effectLst/>
              </a:rPr>
              <a:t> </a:t>
            </a:r>
            <a:r>
              <a:rPr lang="en-US" sz="1200" spc="-10">
                <a:effectLst/>
              </a:rPr>
              <a:t>cardiac</a:t>
            </a:r>
            <a:r>
              <a:rPr lang="en-US" sz="1200" spc="-55">
                <a:effectLst/>
              </a:rPr>
              <a:t> </a:t>
            </a:r>
            <a:r>
              <a:rPr lang="en-US" sz="1200" spc="-10">
                <a:effectLst/>
              </a:rPr>
              <a:t>arrest?</a:t>
            </a:r>
            <a:endParaRPr lang="en-US" sz="1200" spc="-20">
              <a:effectLst/>
            </a:endParaRPr>
          </a:p>
          <a:p>
            <a:pPr marL="742950" marR="0" lvl="1" indent="-228600">
              <a:lnSpc>
                <a:spcPct val="90000"/>
              </a:lnSpc>
              <a:spcBef>
                <a:spcPts val="465"/>
              </a:spcBef>
              <a:spcAft>
                <a:spcPts val="0"/>
              </a:spcAft>
              <a:buClr>
                <a:srgbClr val="231F20"/>
              </a:buClr>
              <a:buSzPts val="1000"/>
              <a:buFont typeface="Arial" panose="020B0604020202020204" pitchFamily="34" charset="0"/>
              <a:buChar char="•"/>
              <a:tabLst>
                <a:tab pos="1811020" algn="l"/>
              </a:tabLst>
            </a:pPr>
            <a:r>
              <a:rPr lang="en-US" sz="1200" spc="-10">
                <a:effectLst/>
              </a:rPr>
              <a:t>Hyperthermia</a:t>
            </a:r>
            <a:endParaRPr lang="en-US" sz="1200" spc="-20">
              <a:effectLst/>
            </a:endParaRPr>
          </a:p>
          <a:p>
            <a:pPr marL="742950" marR="0" lvl="1" indent="-228600">
              <a:lnSpc>
                <a:spcPct val="90000"/>
              </a:lnSpc>
              <a:spcBef>
                <a:spcPts val="65"/>
              </a:spcBef>
              <a:spcAft>
                <a:spcPts val="0"/>
              </a:spcAft>
              <a:buClr>
                <a:srgbClr val="231F20"/>
              </a:buClr>
              <a:buSzPts val="1000"/>
              <a:buFont typeface="Arial" panose="020B0604020202020204" pitchFamily="34" charset="0"/>
              <a:buChar char="•"/>
              <a:tabLst>
                <a:tab pos="1811020" algn="l"/>
              </a:tabLst>
            </a:pPr>
            <a:r>
              <a:rPr lang="en-US" sz="1200" spc="-10">
                <a:effectLst/>
              </a:rPr>
              <a:t>Hypoxia</a:t>
            </a:r>
            <a:endParaRPr lang="en-US" sz="1200" spc="-20">
              <a:effectLst/>
            </a:endParaRPr>
          </a:p>
          <a:p>
            <a:pPr marL="742950" marR="0" lvl="1" indent="-228600">
              <a:lnSpc>
                <a:spcPct val="90000"/>
              </a:lnSpc>
              <a:spcBef>
                <a:spcPts val="60"/>
              </a:spcBef>
              <a:spcAft>
                <a:spcPts val="0"/>
              </a:spcAft>
              <a:buClr>
                <a:srgbClr val="231F20"/>
              </a:buClr>
              <a:buSzPts val="1000"/>
              <a:buFont typeface="Arial" panose="020B0604020202020204" pitchFamily="34" charset="0"/>
              <a:buChar char="•"/>
              <a:tabLst>
                <a:tab pos="1811020" algn="l"/>
              </a:tabLst>
            </a:pPr>
            <a:r>
              <a:rPr lang="en-US" sz="1200" spc="-10">
                <a:effectLst/>
              </a:rPr>
              <a:t>Tetanus</a:t>
            </a:r>
            <a:endParaRPr lang="en-US" sz="12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11020" algn="l"/>
              </a:tabLst>
            </a:pPr>
            <a:r>
              <a:rPr lang="en-US" sz="1200" spc="-10">
                <a:effectLst/>
              </a:rPr>
              <a:t>Theophylline</a:t>
            </a:r>
            <a:r>
              <a:rPr lang="en-US" sz="1200" spc="-45">
                <a:effectLst/>
              </a:rPr>
              <a:t> </a:t>
            </a:r>
            <a:r>
              <a:rPr lang="en-US" sz="1200" spc="-10">
                <a:effectLst/>
              </a:rPr>
              <a:t>overdose</a:t>
            </a:r>
            <a:endParaRPr lang="en-US" sz="1200" spc="-20">
              <a:effectLst/>
            </a:endParaRPr>
          </a:p>
          <a:p>
            <a:pPr marL="0" marR="0" indent="-228600">
              <a:lnSpc>
                <a:spcPct val="90000"/>
              </a:lnSpc>
              <a:spcBef>
                <a:spcPts val="0"/>
              </a:spcBef>
              <a:spcAft>
                <a:spcPts val="0"/>
              </a:spcAft>
              <a:buFont typeface="Arial" panose="020B0604020202020204" pitchFamily="34" charset="0"/>
              <a:buChar char="•"/>
            </a:pPr>
            <a:r>
              <a:rPr lang="en-US" sz="1200">
                <a:effectLst/>
              </a:rPr>
              <a:t> </a:t>
            </a:r>
          </a:p>
          <a:p>
            <a:pPr marL="0" marR="0" indent="-228600">
              <a:lnSpc>
                <a:spcPct val="90000"/>
              </a:lnSpc>
              <a:spcBef>
                <a:spcPts val="0"/>
              </a:spcBef>
              <a:spcAft>
                <a:spcPts val="0"/>
              </a:spcAft>
              <a:buFont typeface="Arial" panose="020B0604020202020204" pitchFamily="34" charset="0"/>
              <a:buChar char="•"/>
            </a:pPr>
            <a:r>
              <a:rPr lang="en-US" sz="1200">
                <a:effectLst/>
              </a:rPr>
              <a:t> </a:t>
            </a:r>
          </a:p>
          <a:p>
            <a:pPr marL="1124585" marR="0" indent="-228600">
              <a:lnSpc>
                <a:spcPct val="90000"/>
              </a:lnSpc>
              <a:spcBef>
                <a:spcPts val="0"/>
              </a:spcBef>
              <a:spcAft>
                <a:spcPts val="0"/>
              </a:spcAft>
              <a:buFont typeface="Arial" panose="020B0604020202020204" pitchFamily="34" charset="0"/>
              <a:buChar char="•"/>
            </a:pPr>
            <a:r>
              <a:rPr lang="en-US" sz="1200" b="1" spc="-10">
                <a:effectLst/>
              </a:rPr>
              <a:t>ANSWERS</a:t>
            </a:r>
            <a:endParaRPr lang="en-US" sz="1200" b="1">
              <a:effectLst/>
            </a:endParaRPr>
          </a:p>
          <a:p>
            <a:pPr marL="1353185" marR="0" indent="-228600">
              <a:lnSpc>
                <a:spcPct val="90000"/>
              </a:lnSpc>
              <a:spcBef>
                <a:spcPts val="420"/>
              </a:spcBef>
              <a:spcAft>
                <a:spcPts val="0"/>
              </a:spcAft>
              <a:buFont typeface="Arial" panose="020B0604020202020204" pitchFamily="34" charset="0"/>
              <a:buChar char="•"/>
              <a:tabLst>
                <a:tab pos="1581785" algn="l"/>
              </a:tabLst>
            </a:pPr>
            <a:r>
              <a:rPr lang="en-US" sz="1200" spc="-25">
                <a:effectLst/>
              </a:rPr>
              <a:t>1.</a:t>
            </a:r>
            <a:r>
              <a:rPr lang="en-US" sz="1200">
                <a:effectLst/>
              </a:rPr>
              <a:t>	</a:t>
            </a:r>
            <a:r>
              <a:rPr lang="en-US" sz="1200" spc="-50">
                <a:effectLst/>
              </a:rPr>
              <a:t>C</a:t>
            </a:r>
            <a:endParaRPr lang="en-US" sz="1200">
              <a:effectLst/>
            </a:endParaRPr>
          </a:p>
          <a:p>
            <a:pPr marL="1581785" marR="725805" indent="-228600">
              <a:lnSpc>
                <a:spcPct val="90000"/>
              </a:lnSpc>
              <a:spcBef>
                <a:spcPts val="65"/>
              </a:spcBef>
              <a:spcAft>
                <a:spcPts val="0"/>
              </a:spcAft>
              <a:buFont typeface="Arial" panose="020B0604020202020204" pitchFamily="34" charset="0"/>
              <a:buChar char="•"/>
            </a:pPr>
            <a:r>
              <a:rPr lang="en-US" sz="1200" spc="-10">
                <a:effectLst/>
              </a:rPr>
              <a:t>Remember</a:t>
            </a:r>
            <a:r>
              <a:rPr lang="en-US" sz="1200" spc="-50">
                <a:effectLst/>
              </a:rPr>
              <a:t> </a:t>
            </a:r>
            <a:r>
              <a:rPr lang="en-US" sz="1200" spc="-10">
                <a:effectLst/>
              </a:rPr>
              <a:t>the</a:t>
            </a:r>
            <a:r>
              <a:rPr lang="en-US" sz="1200" spc="-50">
                <a:effectLst/>
              </a:rPr>
              <a:t> </a:t>
            </a:r>
            <a:r>
              <a:rPr lang="en-US" sz="1200" spc="-10">
                <a:effectLst/>
              </a:rPr>
              <a:t>H’s</a:t>
            </a:r>
            <a:r>
              <a:rPr lang="en-US" sz="1200" spc="-50">
                <a:effectLst/>
              </a:rPr>
              <a:t> </a:t>
            </a:r>
            <a:r>
              <a:rPr lang="en-US" sz="1200" spc="-10">
                <a:effectLst/>
              </a:rPr>
              <a:t>&amp;</a:t>
            </a:r>
            <a:r>
              <a:rPr lang="en-US" sz="1200" spc="-85">
                <a:effectLst/>
              </a:rPr>
              <a:t> </a:t>
            </a:r>
            <a:r>
              <a:rPr lang="en-US" sz="1200" spc="-10">
                <a:effectLst/>
              </a:rPr>
              <a:t>T’s</a:t>
            </a:r>
            <a:r>
              <a:rPr lang="en-US" sz="1200" spc="-50">
                <a:effectLst/>
              </a:rPr>
              <a:t> </a:t>
            </a:r>
            <a:r>
              <a:rPr lang="en-US" sz="1200" spc="-10">
                <a:effectLst/>
              </a:rPr>
              <a:t>when</a:t>
            </a:r>
            <a:r>
              <a:rPr lang="en-US" sz="1200" spc="-50">
                <a:effectLst/>
              </a:rPr>
              <a:t> </a:t>
            </a:r>
            <a:r>
              <a:rPr lang="en-US" sz="1200" spc="-10">
                <a:effectLst/>
              </a:rPr>
              <a:t>evaluating</a:t>
            </a:r>
            <a:r>
              <a:rPr lang="en-US" sz="1200" spc="-50">
                <a:effectLst/>
              </a:rPr>
              <a:t> </a:t>
            </a:r>
            <a:r>
              <a:rPr lang="en-US" sz="1200" spc="-10">
                <a:effectLst/>
              </a:rPr>
              <a:t>cardiac</a:t>
            </a:r>
            <a:r>
              <a:rPr lang="en-US" sz="1200" spc="-50">
                <a:effectLst/>
              </a:rPr>
              <a:t> </a:t>
            </a:r>
            <a:r>
              <a:rPr lang="en-US" sz="1200" spc="-10">
                <a:effectLst/>
              </a:rPr>
              <a:t>arrest</a:t>
            </a:r>
            <a:r>
              <a:rPr lang="en-US" sz="1200" spc="-50">
                <a:effectLst/>
              </a:rPr>
              <a:t> </a:t>
            </a:r>
            <a:r>
              <a:rPr lang="en-US" sz="1200" spc="-10">
                <a:effectLst/>
              </a:rPr>
              <a:t>individuals.</a:t>
            </a:r>
            <a:r>
              <a:rPr lang="en-US" sz="1200" spc="-50">
                <a:effectLst/>
              </a:rPr>
              <a:t> </a:t>
            </a:r>
            <a:r>
              <a:rPr lang="en-US" sz="1200" spc="-10">
                <a:effectLst/>
              </a:rPr>
              <a:t>A</a:t>
            </a:r>
            <a:r>
              <a:rPr lang="en-US" sz="1200" spc="-50">
                <a:effectLst/>
              </a:rPr>
              <a:t> </a:t>
            </a:r>
            <a:r>
              <a:rPr lang="en-US" sz="1200" spc="-10">
                <a:effectLst/>
              </a:rPr>
              <a:t>tension</a:t>
            </a:r>
            <a:r>
              <a:rPr lang="en-US" sz="1200" spc="-50">
                <a:effectLst/>
              </a:rPr>
              <a:t> </a:t>
            </a:r>
            <a:r>
              <a:rPr lang="en-US" sz="1200" spc="-10">
                <a:effectLst/>
              </a:rPr>
              <a:t>pneumothorax </a:t>
            </a:r>
            <a:r>
              <a:rPr lang="en-US" sz="1200" spc="-20">
                <a:effectLst/>
              </a:rPr>
              <a:t>can</a:t>
            </a:r>
            <a:r>
              <a:rPr lang="en-US" sz="1200" spc="-35">
                <a:effectLst/>
              </a:rPr>
              <a:t> </a:t>
            </a:r>
            <a:r>
              <a:rPr lang="en-US" sz="1200" spc="-20">
                <a:effectLst/>
              </a:rPr>
              <a:t>be</a:t>
            </a:r>
            <a:r>
              <a:rPr lang="en-US" sz="1200" spc="-35">
                <a:effectLst/>
              </a:rPr>
              <a:t> </a:t>
            </a:r>
            <a:r>
              <a:rPr lang="en-US" sz="1200" spc="-20">
                <a:effectLst/>
              </a:rPr>
              <a:t>initially</a:t>
            </a:r>
            <a:r>
              <a:rPr lang="en-US" sz="1200" spc="-35">
                <a:effectLst/>
              </a:rPr>
              <a:t> </a:t>
            </a:r>
            <a:r>
              <a:rPr lang="en-US" sz="1200" spc="-20">
                <a:effectLst/>
              </a:rPr>
              <a:t>treated</a:t>
            </a:r>
            <a:r>
              <a:rPr lang="en-US" sz="1200" spc="-35">
                <a:effectLst/>
              </a:rPr>
              <a:t> </a:t>
            </a:r>
            <a:r>
              <a:rPr lang="en-US" sz="1200" spc="-20">
                <a:effectLst/>
              </a:rPr>
              <a:t>with</a:t>
            </a:r>
            <a:r>
              <a:rPr lang="en-US" sz="1200" spc="-35">
                <a:effectLst/>
              </a:rPr>
              <a:t> </a:t>
            </a:r>
            <a:r>
              <a:rPr lang="en-US" sz="1200" spc="-20">
                <a:effectLst/>
              </a:rPr>
              <a:t>needle</a:t>
            </a:r>
            <a:r>
              <a:rPr lang="en-US" sz="1200" spc="-35">
                <a:effectLst/>
              </a:rPr>
              <a:t> </a:t>
            </a:r>
            <a:r>
              <a:rPr lang="en-US" sz="1200" spc="-20">
                <a:effectLst/>
              </a:rPr>
              <a:t>decompression</a:t>
            </a:r>
            <a:r>
              <a:rPr lang="en-US" sz="1200" spc="-35">
                <a:effectLst/>
              </a:rPr>
              <a:t> </a:t>
            </a:r>
            <a:r>
              <a:rPr lang="en-US" sz="1200" spc="-20">
                <a:effectLst/>
              </a:rPr>
              <a:t>and</a:t>
            </a:r>
            <a:r>
              <a:rPr lang="en-US" sz="1200" spc="-35">
                <a:effectLst/>
              </a:rPr>
              <a:t> </a:t>
            </a:r>
            <a:r>
              <a:rPr lang="en-US" sz="1200" spc="-20">
                <a:effectLst/>
              </a:rPr>
              <a:t>subsequent</a:t>
            </a:r>
            <a:r>
              <a:rPr lang="en-US" sz="1200" spc="-35">
                <a:effectLst/>
              </a:rPr>
              <a:t> </a:t>
            </a:r>
            <a:r>
              <a:rPr lang="en-US" sz="1200" spc="-20">
                <a:effectLst/>
              </a:rPr>
              <a:t>chest</a:t>
            </a:r>
            <a:r>
              <a:rPr lang="en-US" sz="1200" spc="-35">
                <a:effectLst/>
              </a:rPr>
              <a:t> </a:t>
            </a:r>
            <a:r>
              <a:rPr lang="en-US" sz="1200" spc="-20">
                <a:effectLst/>
              </a:rPr>
              <a:t>tube</a:t>
            </a:r>
            <a:r>
              <a:rPr lang="en-US" sz="1200" spc="-35">
                <a:effectLst/>
              </a:rPr>
              <a:t> </a:t>
            </a:r>
            <a:r>
              <a:rPr lang="en-US" sz="1200" spc="-20">
                <a:effectLst/>
              </a:rPr>
              <a:t>placement.</a:t>
            </a:r>
            <a:endParaRPr lang="en-US" sz="1200">
              <a:effectLst/>
            </a:endParaRPr>
          </a:p>
          <a:p>
            <a:pPr marL="1581785" marR="0" indent="-228600">
              <a:lnSpc>
                <a:spcPct val="90000"/>
              </a:lnSpc>
              <a:spcBef>
                <a:spcPts val="0"/>
              </a:spcBef>
              <a:spcAft>
                <a:spcPts val="0"/>
              </a:spcAft>
              <a:buFont typeface="Arial" panose="020B0604020202020204" pitchFamily="34" charset="0"/>
              <a:buChar char="•"/>
            </a:pPr>
            <a:r>
              <a:rPr lang="en-US" sz="1200" spc="-10">
                <a:effectLst/>
              </a:rPr>
              <a:t>The</a:t>
            </a:r>
            <a:r>
              <a:rPr lang="en-US" sz="1200" spc="-50">
                <a:effectLst/>
              </a:rPr>
              <a:t> </a:t>
            </a:r>
            <a:r>
              <a:rPr lang="en-US" sz="1200" spc="-10">
                <a:effectLst/>
              </a:rPr>
              <a:t>other</a:t>
            </a:r>
            <a:r>
              <a:rPr lang="en-US" sz="1200" spc="-45">
                <a:effectLst/>
              </a:rPr>
              <a:t> </a:t>
            </a:r>
            <a:r>
              <a:rPr lang="en-US" sz="1200" spc="-10">
                <a:effectLst/>
              </a:rPr>
              <a:t>injuries</a:t>
            </a:r>
            <a:r>
              <a:rPr lang="en-US" sz="1200" spc="-45">
                <a:effectLst/>
              </a:rPr>
              <a:t> </a:t>
            </a:r>
            <a:r>
              <a:rPr lang="en-US" sz="1200" spc="-10">
                <a:effectLst/>
              </a:rPr>
              <a:t>are</a:t>
            </a:r>
            <a:r>
              <a:rPr lang="en-US" sz="1200" spc="-45">
                <a:effectLst/>
              </a:rPr>
              <a:t> </a:t>
            </a:r>
            <a:r>
              <a:rPr lang="en-US" sz="1200" spc="-10">
                <a:effectLst/>
              </a:rPr>
              <a:t>not</a:t>
            </a:r>
            <a:r>
              <a:rPr lang="en-US" sz="1200" spc="-45">
                <a:effectLst/>
              </a:rPr>
              <a:t> </a:t>
            </a:r>
            <a:r>
              <a:rPr lang="en-US" sz="1200" spc="-10">
                <a:effectLst/>
              </a:rPr>
              <a:t>reversible.</a:t>
            </a:r>
            <a:endParaRPr lang="en-US" sz="1200">
              <a:effectLst/>
            </a:endParaRPr>
          </a:p>
          <a:p>
            <a:pPr marL="1353185" marR="0" indent="-228600">
              <a:lnSpc>
                <a:spcPct val="90000"/>
              </a:lnSpc>
              <a:spcBef>
                <a:spcPts val="915"/>
              </a:spcBef>
              <a:spcAft>
                <a:spcPts val="0"/>
              </a:spcAft>
              <a:buFont typeface="Arial" panose="020B0604020202020204" pitchFamily="34" charset="0"/>
              <a:buChar char="•"/>
              <a:tabLst>
                <a:tab pos="1581785" algn="l"/>
              </a:tabLst>
            </a:pPr>
            <a:r>
              <a:rPr lang="en-US" sz="1200" spc="-25">
                <a:effectLst/>
              </a:rPr>
              <a:t>2.</a:t>
            </a:r>
            <a:r>
              <a:rPr lang="en-US" sz="1200">
                <a:effectLst/>
              </a:rPr>
              <a:t>	</a:t>
            </a:r>
            <a:r>
              <a:rPr lang="en-US" sz="1200" spc="-50">
                <a:effectLst/>
              </a:rPr>
              <a:t>B</a:t>
            </a:r>
            <a:endParaRPr lang="en-US" sz="1200">
              <a:effectLst/>
            </a:endParaRPr>
          </a:p>
          <a:p>
            <a:pPr marL="1581785" marR="785495" indent="-228600">
              <a:lnSpc>
                <a:spcPct val="90000"/>
              </a:lnSpc>
              <a:spcBef>
                <a:spcPts val="65"/>
              </a:spcBef>
              <a:spcAft>
                <a:spcPts val="0"/>
              </a:spcAft>
              <a:buFont typeface="Arial" panose="020B0604020202020204" pitchFamily="34" charset="0"/>
              <a:buChar char="•"/>
            </a:pPr>
            <a:r>
              <a:rPr lang="en-US" sz="1200" spc="-10">
                <a:effectLst/>
              </a:rPr>
              <a:t>Hypoxia</a:t>
            </a:r>
            <a:r>
              <a:rPr lang="en-US" sz="1200" spc="-40">
                <a:effectLst/>
              </a:rPr>
              <a:t> </a:t>
            </a:r>
            <a:r>
              <a:rPr lang="en-US" sz="1200" spc="-10">
                <a:effectLst/>
              </a:rPr>
              <a:t>is</a:t>
            </a:r>
            <a:r>
              <a:rPr lang="en-US" sz="1200" spc="-40">
                <a:effectLst/>
              </a:rPr>
              <a:t> </a:t>
            </a:r>
            <a:r>
              <a:rPr lang="en-US" sz="1200" spc="-10">
                <a:effectLst/>
              </a:rPr>
              <a:t>a</a:t>
            </a:r>
            <a:r>
              <a:rPr lang="en-US" sz="1200" spc="-40">
                <a:effectLst/>
              </a:rPr>
              <a:t> </a:t>
            </a:r>
            <a:r>
              <a:rPr lang="en-US" sz="1200" spc="-10">
                <a:effectLst/>
              </a:rPr>
              <a:t>common</a:t>
            </a:r>
            <a:r>
              <a:rPr lang="en-US" sz="1200" spc="-40">
                <a:effectLst/>
              </a:rPr>
              <a:t> </a:t>
            </a:r>
            <a:r>
              <a:rPr lang="en-US" sz="1200" spc="-10">
                <a:effectLst/>
              </a:rPr>
              <a:t>precipitating</a:t>
            </a:r>
            <a:r>
              <a:rPr lang="en-US" sz="1200" spc="-40">
                <a:effectLst/>
              </a:rPr>
              <a:t> </a:t>
            </a:r>
            <a:r>
              <a:rPr lang="en-US" sz="1200" spc="-10">
                <a:effectLst/>
              </a:rPr>
              <a:t>factor</a:t>
            </a:r>
            <a:r>
              <a:rPr lang="en-US" sz="1200" spc="-40">
                <a:effectLst/>
              </a:rPr>
              <a:t> </a:t>
            </a:r>
            <a:r>
              <a:rPr lang="en-US" sz="1200" spc="-10">
                <a:effectLst/>
              </a:rPr>
              <a:t>for</a:t>
            </a:r>
            <a:r>
              <a:rPr lang="en-US" sz="1200" spc="-40">
                <a:effectLst/>
              </a:rPr>
              <a:t> </a:t>
            </a:r>
            <a:r>
              <a:rPr lang="en-US" sz="1200" spc="-10">
                <a:effectLst/>
              </a:rPr>
              <a:t>pediatric</a:t>
            </a:r>
            <a:r>
              <a:rPr lang="en-US" sz="1200" spc="-40">
                <a:effectLst/>
              </a:rPr>
              <a:t> </a:t>
            </a:r>
            <a:r>
              <a:rPr lang="en-US" sz="1200" spc="-10">
                <a:effectLst/>
              </a:rPr>
              <a:t>cardiac</a:t>
            </a:r>
            <a:r>
              <a:rPr lang="en-US" sz="1200" spc="-40">
                <a:effectLst/>
              </a:rPr>
              <a:t> </a:t>
            </a:r>
            <a:r>
              <a:rPr lang="en-US" sz="1200" spc="-10">
                <a:effectLst/>
              </a:rPr>
              <a:t>arrest</a:t>
            </a:r>
            <a:r>
              <a:rPr lang="en-US" sz="1200" spc="-40">
                <a:effectLst/>
              </a:rPr>
              <a:t> </a:t>
            </a:r>
            <a:r>
              <a:rPr lang="en-US" sz="1200" spc="-10">
                <a:effectLst/>
              </a:rPr>
              <a:t>scenarios. </a:t>
            </a:r>
            <a:r>
              <a:rPr lang="en-US" sz="1200">
                <a:effectLst/>
              </a:rPr>
              <a:t>Hypothermia, toxins, trauma, and tamponade are additional causes.</a:t>
            </a:r>
          </a:p>
        </p:txBody>
      </p:sp>
    </p:spTree>
    <p:extLst>
      <p:ext uri="{BB962C8B-B14F-4D97-AF65-F5344CB8AC3E}">
        <p14:creationId xmlns:p14="http://schemas.microsoft.com/office/powerpoint/2010/main" val="30781975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2E76-6A48-BF13-1628-5624269C38F2}"/>
              </a:ext>
            </a:extLst>
          </p:cNvPr>
          <p:cNvSpPr>
            <a:spLocks noGrp="1"/>
          </p:cNvSpPr>
          <p:nvPr>
            <p:ph type="title"/>
          </p:nvPr>
        </p:nvSpPr>
        <p:spPr/>
        <p:txBody>
          <a:bodyPr/>
          <a:lstStyle/>
          <a:p>
            <a:r>
              <a:rPr lang="en-US" dirty="0"/>
              <a:t>YOUTUBE PEDI CODES</a:t>
            </a:r>
          </a:p>
        </p:txBody>
      </p:sp>
      <p:pic>
        <p:nvPicPr>
          <p:cNvPr id="4" name="Online Media 3" descr="The perfect pediatric code">
            <a:hlinkClick r:id="" action="ppaction://media"/>
            <a:extLst>
              <a:ext uri="{FF2B5EF4-FFF2-40B4-BE49-F238E27FC236}">
                <a16:creationId xmlns:a16="http://schemas.microsoft.com/office/drawing/2014/main" id="{D1DDC7B8-5041-0D69-E36A-FFE4E2A0DF1A}"/>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69148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2E76-6A48-BF13-1628-5624269C38F2}"/>
              </a:ext>
            </a:extLst>
          </p:cNvPr>
          <p:cNvSpPr>
            <a:spLocks noGrp="1"/>
          </p:cNvSpPr>
          <p:nvPr>
            <p:ph type="title"/>
          </p:nvPr>
        </p:nvSpPr>
        <p:spPr/>
        <p:txBody>
          <a:bodyPr>
            <a:normAutofit/>
          </a:bodyPr>
          <a:lstStyle/>
          <a:p>
            <a:r>
              <a:rPr lang="en-US" sz="3600" dirty="0"/>
              <a:t>https://</a:t>
            </a:r>
            <a:r>
              <a:rPr lang="en-US" sz="3600" dirty="0" err="1"/>
              <a:t>www.youtube.com</a:t>
            </a:r>
            <a:r>
              <a:rPr lang="en-US" sz="3600" dirty="0"/>
              <a:t>/</a:t>
            </a:r>
            <a:r>
              <a:rPr lang="en-US" sz="3600" dirty="0" err="1"/>
              <a:t>watch?v</a:t>
            </a:r>
            <a:r>
              <a:rPr lang="en-US" sz="3600" dirty="0"/>
              <a:t>=J3csLGObf-Y</a:t>
            </a:r>
          </a:p>
        </p:txBody>
      </p:sp>
      <p:pic>
        <p:nvPicPr>
          <p:cNvPr id="6" name="Online Media 5" descr="Ideal First 5 Min of a Code">
            <a:hlinkClick r:id="" action="ppaction://media"/>
            <a:extLst>
              <a:ext uri="{FF2B5EF4-FFF2-40B4-BE49-F238E27FC236}">
                <a16:creationId xmlns:a16="http://schemas.microsoft.com/office/drawing/2014/main" id="{93932987-981C-1C25-054F-F3E0CBD3115C}"/>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213512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733427" y="609599"/>
            <a:ext cx="3686174" cy="1322888"/>
          </a:xfrm>
        </p:spPr>
        <p:txBody>
          <a:bodyPr>
            <a:normAutofit/>
          </a:bodyPr>
          <a:lstStyle/>
          <a:p>
            <a:r>
              <a:rPr lang="en-US" sz="3700"/>
              <a:t>BLS CHILD CPR: </a:t>
            </a:r>
            <a:br>
              <a:rPr lang="en-US" sz="3700"/>
            </a:br>
            <a:r>
              <a:rPr lang="en-US" sz="3700"/>
              <a:t>1 YEAR-PUBERTY</a:t>
            </a:r>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733427" y="2194101"/>
            <a:ext cx="3543298" cy="3973337"/>
          </a:xfrm>
        </p:spPr>
        <p:txBody>
          <a:bodyPr>
            <a:normAutofit/>
          </a:bodyPr>
          <a:lstStyle/>
          <a:p>
            <a:pPr marL="0" indent="0">
              <a:buNone/>
            </a:pPr>
            <a:r>
              <a:rPr lang="en-US" sz="2000" dirty="0"/>
              <a:t>ONE RESCUER CPR</a:t>
            </a:r>
          </a:p>
          <a:p>
            <a:pPr marL="342900" indent="-342900">
              <a:buFont typeface="+mj-lt"/>
              <a:buAutoNum type="alphaLcPeriod"/>
            </a:pPr>
            <a:r>
              <a:rPr lang="en-US" sz="1800" dirty="0">
                <a:effectLst/>
                <a:latin typeface="Times" pitchFamily="2" charset="0"/>
              </a:rPr>
              <a:t>Begin CPR by doing 30 compressions followed by two breaths. </a:t>
            </a:r>
          </a:p>
          <a:p>
            <a:pPr>
              <a:buFont typeface="+mj-lt"/>
              <a:buAutoNum type="alphaLcPeriod"/>
            </a:pPr>
            <a:r>
              <a:rPr lang="en-US" sz="1800" dirty="0">
                <a:effectLst/>
                <a:latin typeface="Times" pitchFamily="2" charset="0"/>
              </a:rPr>
              <a:t>Perform CPR for about two minutes (usually about five cycles of 30 compressions and two breaths) </a:t>
            </a:r>
          </a:p>
          <a:p>
            <a:pPr>
              <a:buFont typeface="+mj-lt"/>
              <a:buAutoNum type="alphaLcPeriod"/>
            </a:pPr>
            <a:r>
              <a:rPr lang="en-US" sz="1800" dirty="0">
                <a:effectLst/>
                <a:latin typeface="Times" pitchFamily="2" charset="0"/>
              </a:rPr>
              <a:t>Get or apply an AED if one is available</a:t>
            </a:r>
          </a:p>
          <a:p>
            <a:pPr>
              <a:buFont typeface="+mj-lt"/>
              <a:buAutoNum type="alphaLcPeriod"/>
            </a:pPr>
            <a:r>
              <a:rPr lang="en-US" sz="1800" dirty="0">
                <a:effectLst/>
                <a:latin typeface="Times" pitchFamily="2" charset="0"/>
              </a:rPr>
              <a:t>Follow AED prompts and continue CPR until the child’s condition normalizes. </a:t>
            </a:r>
          </a:p>
          <a:p>
            <a:pPr marL="0" indent="0">
              <a:buNone/>
            </a:pPr>
            <a:endParaRPr lang="en-US" sz="1050" dirty="0">
              <a:effectLst/>
              <a:latin typeface="Times" pitchFamily="2" charset="0"/>
            </a:endParaRPr>
          </a:p>
          <a:p>
            <a:pPr marL="0" indent="0">
              <a:buNone/>
            </a:pPr>
            <a:endParaRPr lang="en-US" sz="1400" dirty="0">
              <a:effectLst/>
              <a:latin typeface="Times" pitchFamily="2" charset="0"/>
            </a:endParaRPr>
          </a:p>
          <a:p>
            <a:pPr marL="0" indent="0">
              <a:buNone/>
            </a:pPr>
            <a:endParaRPr lang="en-US" sz="2000" dirty="0"/>
          </a:p>
        </p:txBody>
      </p:sp>
      <p:pic>
        <p:nvPicPr>
          <p:cNvPr id="7" name="Picture 6">
            <a:extLst>
              <a:ext uri="{FF2B5EF4-FFF2-40B4-BE49-F238E27FC236}">
                <a16:creationId xmlns:a16="http://schemas.microsoft.com/office/drawing/2014/main" id="{AFD4F108-404B-AA7B-F729-40C007EFF7D8}"/>
              </a:ext>
            </a:extLst>
          </p:cNvPr>
          <p:cNvPicPr>
            <a:picLocks noChangeAspect="1"/>
          </p:cNvPicPr>
          <p:nvPr/>
        </p:nvPicPr>
        <p:blipFill>
          <a:blip r:embed="rId2"/>
          <a:stretch>
            <a:fillRect/>
          </a:stretch>
        </p:blipFill>
        <p:spPr>
          <a:xfrm rot="5400000">
            <a:off x="4774535" y="2190638"/>
            <a:ext cx="4710330" cy="2476721"/>
          </a:xfrm>
          <a:prstGeom prst="rect">
            <a:avLst/>
          </a:prstGeom>
        </p:spPr>
      </p:pic>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3"/>
          <a:srcRect l="22028" r="25178"/>
          <a:stretch/>
        </p:blipFill>
        <p:spPr>
          <a:xfrm>
            <a:off x="8673211" y="1073835"/>
            <a:ext cx="2480552" cy="4710330"/>
          </a:xfrm>
          <a:prstGeom prst="rect">
            <a:avLst/>
          </a:prstGeom>
        </p:spPr>
      </p:pic>
    </p:spTree>
    <p:extLst>
      <p:ext uri="{BB962C8B-B14F-4D97-AF65-F5344CB8AC3E}">
        <p14:creationId xmlns:p14="http://schemas.microsoft.com/office/powerpoint/2010/main" val="106273741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2E76-6A48-BF13-1628-5624269C38F2}"/>
              </a:ext>
            </a:extLst>
          </p:cNvPr>
          <p:cNvSpPr>
            <a:spLocks noGrp="1"/>
          </p:cNvSpPr>
          <p:nvPr>
            <p:ph type="title"/>
          </p:nvPr>
        </p:nvSpPr>
        <p:spPr/>
        <p:txBody>
          <a:bodyPr>
            <a:normAutofit/>
          </a:bodyPr>
          <a:lstStyle/>
          <a:p>
            <a:r>
              <a:rPr lang="en-US" sz="3600" dirty="0"/>
              <a:t>https://</a:t>
            </a:r>
            <a:r>
              <a:rPr lang="en-US" sz="3600" dirty="0" err="1"/>
              <a:t>www.youtube.com</a:t>
            </a:r>
            <a:r>
              <a:rPr lang="en-US" sz="3600" dirty="0"/>
              <a:t>/</a:t>
            </a:r>
            <a:r>
              <a:rPr lang="en-US" sz="3600" dirty="0" err="1"/>
              <a:t>watch?v</a:t>
            </a:r>
            <a:r>
              <a:rPr lang="en-US" sz="3600" dirty="0"/>
              <a:t>=</a:t>
            </a:r>
            <a:r>
              <a:rPr lang="en-US" sz="3600" dirty="0" err="1"/>
              <a:t>ohydtbrZmQc</a:t>
            </a:r>
            <a:endParaRPr lang="en-US" sz="3600" dirty="0"/>
          </a:p>
        </p:txBody>
      </p:sp>
      <p:pic>
        <p:nvPicPr>
          <p:cNvPr id="6" name="Online Media 5" descr="High-quality CPR and in-hospital peds resuscitation">
            <a:hlinkClick r:id="" action="ppaction://media"/>
            <a:extLst>
              <a:ext uri="{FF2B5EF4-FFF2-40B4-BE49-F238E27FC236}">
                <a16:creationId xmlns:a16="http://schemas.microsoft.com/office/drawing/2014/main" id="{6070D5E6-C9DF-0FDE-7369-793412F57FC9}"/>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5777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2E76-6A48-BF13-1628-5624269C38F2}"/>
              </a:ext>
            </a:extLst>
          </p:cNvPr>
          <p:cNvSpPr>
            <a:spLocks noGrp="1"/>
          </p:cNvSpPr>
          <p:nvPr>
            <p:ph type="title"/>
          </p:nvPr>
        </p:nvSpPr>
        <p:spPr/>
        <p:txBody>
          <a:bodyPr>
            <a:normAutofit/>
          </a:bodyPr>
          <a:lstStyle/>
          <a:p>
            <a:r>
              <a:rPr lang="en-US" sz="3600" dirty="0"/>
              <a:t>https://</a:t>
            </a:r>
            <a:r>
              <a:rPr lang="en-US" sz="3600" dirty="0" err="1"/>
              <a:t>www.youtube.com</a:t>
            </a:r>
            <a:r>
              <a:rPr lang="en-US" sz="3600" dirty="0"/>
              <a:t>/</a:t>
            </a:r>
            <a:r>
              <a:rPr lang="en-US" sz="3600" dirty="0" err="1"/>
              <a:t>watch?v</a:t>
            </a:r>
            <a:r>
              <a:rPr lang="en-US" sz="3600" dirty="0"/>
              <a:t>=T-nc9vIqu4E</a:t>
            </a:r>
          </a:p>
        </p:txBody>
      </p:sp>
      <p:pic>
        <p:nvPicPr>
          <p:cNvPr id="5" name="Online Media 4" descr="Pediatric Resuscitation: The EMS to ED Hand-off">
            <a:hlinkClick r:id="" action="ppaction://media"/>
            <a:extLst>
              <a:ext uri="{FF2B5EF4-FFF2-40B4-BE49-F238E27FC236}">
                <a16:creationId xmlns:a16="http://schemas.microsoft.com/office/drawing/2014/main" id="{8580B0F7-60D2-375F-75EF-64A440F7CEDE}"/>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24514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9B85E50-F37A-9282-5EBD-09A7D99D676D}"/>
              </a:ext>
            </a:extLst>
          </p:cNvPr>
          <p:cNvSpPr>
            <a:spLocks noGrp="1"/>
          </p:cNvSpPr>
          <p:nvPr>
            <p:ph type="title"/>
          </p:nvPr>
        </p:nvSpPr>
        <p:spPr>
          <a:xfrm>
            <a:off x="630936" y="640080"/>
            <a:ext cx="4818888" cy="1481328"/>
          </a:xfrm>
        </p:spPr>
        <p:txBody>
          <a:bodyPr anchor="b">
            <a:normAutofit/>
          </a:bodyPr>
          <a:lstStyle/>
          <a:p>
            <a:r>
              <a:rPr lang="en-US" sz="5400"/>
              <a:t>EKG COMPLEXES</a:t>
            </a:r>
          </a:p>
        </p:txBody>
      </p:sp>
      <p:sp>
        <p:nvSpPr>
          <p:cNvPr id="4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5CB4A1-5B36-B910-B756-93767BB8D5ED}"/>
              </a:ext>
            </a:extLst>
          </p:cNvPr>
          <p:cNvSpPr>
            <a:spLocks noGrp="1"/>
          </p:cNvSpPr>
          <p:nvPr>
            <p:ph idx="1"/>
          </p:nvPr>
        </p:nvSpPr>
        <p:spPr>
          <a:xfrm>
            <a:off x="630936" y="2660904"/>
            <a:ext cx="4818888" cy="3547872"/>
          </a:xfrm>
        </p:spPr>
        <p:txBody>
          <a:bodyPr anchor="t">
            <a:normAutofit/>
          </a:bodyPr>
          <a:lstStyle/>
          <a:p>
            <a:pPr marL="0" indent="0">
              <a:buNone/>
            </a:pPr>
            <a:endParaRPr lang="en-US" sz="2200"/>
          </a:p>
        </p:txBody>
      </p:sp>
      <p:grpSp>
        <p:nvGrpSpPr>
          <p:cNvPr id="5" name="Group 4">
            <a:extLst>
              <a:ext uri="{FF2B5EF4-FFF2-40B4-BE49-F238E27FC236}">
                <a16:creationId xmlns:a16="http://schemas.microsoft.com/office/drawing/2014/main" id="{E2316E1F-064E-9EC6-C93A-F0FBA6A5680A}"/>
              </a:ext>
            </a:extLst>
          </p:cNvPr>
          <p:cNvGrpSpPr>
            <a:grpSpLocks noChangeAspect="1"/>
          </p:cNvGrpSpPr>
          <p:nvPr/>
        </p:nvGrpSpPr>
        <p:grpSpPr bwMode="auto">
          <a:xfrm>
            <a:off x="6215368" y="640079"/>
            <a:ext cx="5226330" cy="5577843"/>
            <a:chOff x="6429" y="-250"/>
            <a:chExt cx="4401" cy="4697"/>
          </a:xfrm>
        </p:grpSpPr>
        <p:sp>
          <p:nvSpPr>
            <p:cNvPr id="7" name="docshape105">
              <a:extLst>
                <a:ext uri="{FF2B5EF4-FFF2-40B4-BE49-F238E27FC236}">
                  <a16:creationId xmlns:a16="http://schemas.microsoft.com/office/drawing/2014/main" id="{4A86CEEA-CB61-5799-A72D-CE490E3102DA}"/>
                </a:ext>
              </a:extLst>
            </p:cNvPr>
            <p:cNvSpPr>
              <a:spLocks noChangeAspect="1" noEditPoints="1" noChangeArrowheads="1" noChangeShapeType="1" noTextEdit="1"/>
            </p:cNvSpPr>
            <p:nvPr/>
          </p:nvSpPr>
          <p:spPr bwMode="auto">
            <a:xfrm>
              <a:off x="6429" y="2312"/>
              <a:ext cx="1771" cy="768"/>
            </a:xfrm>
            <a:prstGeom prst="rect">
              <a:avLst/>
            </a:prstGeom>
            <a:solidFill>
              <a:srgbClr val="E31F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 name="docshape106">
              <a:extLst>
                <a:ext uri="{FF2B5EF4-FFF2-40B4-BE49-F238E27FC236}">
                  <a16:creationId xmlns:a16="http://schemas.microsoft.com/office/drawing/2014/main" id="{3CC244EB-C9F9-8A41-FCA2-8B2C3534B351}"/>
                </a:ext>
              </a:extLst>
            </p:cNvPr>
            <p:cNvSpPr>
              <a:spLocks noChangeAspect="1" noEditPoints="1" noChangeArrowheads="1" noChangeShapeType="1" noTextEdit="1"/>
            </p:cNvSpPr>
            <p:nvPr/>
          </p:nvSpPr>
          <p:spPr bwMode="auto">
            <a:xfrm>
              <a:off x="8162" y="2298"/>
              <a:ext cx="964" cy="784"/>
            </a:xfrm>
            <a:custGeom>
              <a:avLst/>
              <a:gdLst>
                <a:gd name="T0" fmla="*/ 250 w 964"/>
                <a:gd name="T1" fmla="*/ 2299 h 784"/>
                <a:gd name="T2" fmla="*/ 247 w 964"/>
                <a:gd name="T3" fmla="*/ 2299 h 784"/>
                <a:gd name="T4" fmla="*/ 0 w 964"/>
                <a:gd name="T5" fmla="*/ 2691 h 784"/>
                <a:gd name="T6" fmla="*/ 247 w 964"/>
                <a:gd name="T7" fmla="*/ 3082 h 784"/>
                <a:gd name="T8" fmla="*/ 250 w 964"/>
                <a:gd name="T9" fmla="*/ 3082 h 784"/>
                <a:gd name="T10" fmla="*/ 250 w 964"/>
                <a:gd name="T11" fmla="*/ 2843 h 784"/>
                <a:gd name="T12" fmla="*/ 963 w 964"/>
                <a:gd name="T13" fmla="*/ 2843 h 784"/>
                <a:gd name="T14" fmla="*/ 963 w 964"/>
                <a:gd name="T15" fmla="*/ 2538 h 784"/>
                <a:gd name="T16" fmla="*/ 250 w 964"/>
                <a:gd name="T17" fmla="*/ 2538 h 784"/>
                <a:gd name="T18" fmla="*/ 250 w 964"/>
                <a:gd name="T19" fmla="*/ 2299 h 7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4" h="784">
                  <a:moveTo>
                    <a:pt x="250" y="0"/>
                  </a:moveTo>
                  <a:lnTo>
                    <a:pt x="247" y="0"/>
                  </a:lnTo>
                  <a:lnTo>
                    <a:pt x="0" y="392"/>
                  </a:lnTo>
                  <a:lnTo>
                    <a:pt x="247" y="783"/>
                  </a:lnTo>
                  <a:lnTo>
                    <a:pt x="250" y="783"/>
                  </a:lnTo>
                  <a:lnTo>
                    <a:pt x="250" y="544"/>
                  </a:lnTo>
                  <a:lnTo>
                    <a:pt x="963" y="544"/>
                  </a:lnTo>
                  <a:lnTo>
                    <a:pt x="963" y="239"/>
                  </a:lnTo>
                  <a:lnTo>
                    <a:pt x="250" y="239"/>
                  </a:lnTo>
                  <a:lnTo>
                    <a:pt x="250"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docshape107">
              <a:extLst>
                <a:ext uri="{FF2B5EF4-FFF2-40B4-BE49-F238E27FC236}">
                  <a16:creationId xmlns:a16="http://schemas.microsoft.com/office/drawing/2014/main" id="{DA92ADA1-FA34-F38B-21FB-B72FD551A07B}"/>
                </a:ext>
              </a:extLst>
            </p:cNvPr>
            <p:cNvSpPr>
              <a:spLocks noChangeAspect="1" noEditPoints="1" noChangeArrowheads="1" noChangeShapeType="1" noTextEdit="1"/>
            </p:cNvSpPr>
            <p:nvPr/>
          </p:nvSpPr>
          <p:spPr bwMode="auto">
            <a:xfrm>
              <a:off x="8162" y="2298"/>
              <a:ext cx="964" cy="784"/>
            </a:xfrm>
            <a:custGeom>
              <a:avLst/>
              <a:gdLst>
                <a:gd name="T0" fmla="*/ 250 w 964"/>
                <a:gd name="T1" fmla="*/ 2299 h 784"/>
                <a:gd name="T2" fmla="*/ 250 w 964"/>
                <a:gd name="T3" fmla="*/ 2538 h 784"/>
                <a:gd name="T4" fmla="*/ 963 w 964"/>
                <a:gd name="T5" fmla="*/ 2538 h 784"/>
                <a:gd name="T6" fmla="*/ 963 w 964"/>
                <a:gd name="T7" fmla="*/ 2843 h 784"/>
                <a:gd name="T8" fmla="*/ 250 w 964"/>
                <a:gd name="T9" fmla="*/ 2843 h 784"/>
                <a:gd name="T10" fmla="*/ 250 w 964"/>
                <a:gd name="T11" fmla="*/ 3082 h 784"/>
                <a:gd name="T12" fmla="*/ 247 w 964"/>
                <a:gd name="T13" fmla="*/ 3082 h 784"/>
                <a:gd name="T14" fmla="*/ 0 w 964"/>
                <a:gd name="T15" fmla="*/ 2691 h 784"/>
                <a:gd name="T16" fmla="*/ 247 w 964"/>
                <a:gd name="T17" fmla="*/ 2299 h 784"/>
                <a:gd name="T18" fmla="*/ 250 w 964"/>
                <a:gd name="T19" fmla="*/ 2299 h 7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4" h="784">
                  <a:moveTo>
                    <a:pt x="250" y="0"/>
                  </a:moveTo>
                  <a:lnTo>
                    <a:pt x="250" y="239"/>
                  </a:lnTo>
                  <a:lnTo>
                    <a:pt x="963" y="239"/>
                  </a:lnTo>
                  <a:lnTo>
                    <a:pt x="963" y="544"/>
                  </a:lnTo>
                  <a:lnTo>
                    <a:pt x="250" y="544"/>
                  </a:lnTo>
                  <a:lnTo>
                    <a:pt x="250" y="783"/>
                  </a:lnTo>
                  <a:lnTo>
                    <a:pt x="247" y="783"/>
                  </a:lnTo>
                  <a:lnTo>
                    <a:pt x="0" y="392"/>
                  </a:lnTo>
                  <a:lnTo>
                    <a:pt x="247" y="0"/>
                  </a:lnTo>
                  <a:lnTo>
                    <a:pt x="250" y="0"/>
                  </a:lnTo>
                  <a:close/>
                </a:path>
              </a:pathLst>
            </a:custGeom>
            <a:noFill/>
            <a:ln w="2108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 name="docshape108">
              <a:extLst>
                <a:ext uri="{FF2B5EF4-FFF2-40B4-BE49-F238E27FC236}">
                  <a16:creationId xmlns:a16="http://schemas.microsoft.com/office/drawing/2014/main" id="{26A3EA33-6EC0-91F5-BDFA-D328842D5640}"/>
                </a:ext>
              </a:extLst>
            </p:cNvPr>
            <p:cNvSpPr>
              <a:spLocks noChangeAspect="1" noEditPoints="1" noChangeArrowheads="1" noChangeShapeType="1" noTextEdit="1"/>
            </p:cNvSpPr>
            <p:nvPr/>
          </p:nvSpPr>
          <p:spPr bwMode="auto">
            <a:xfrm>
              <a:off x="9059" y="3679"/>
              <a:ext cx="1771" cy="768"/>
            </a:xfrm>
            <a:prstGeom prst="rect">
              <a:avLst/>
            </a:prstGeom>
            <a:solidFill>
              <a:srgbClr val="E31F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docshape109">
              <a:extLst>
                <a:ext uri="{FF2B5EF4-FFF2-40B4-BE49-F238E27FC236}">
                  <a16:creationId xmlns:a16="http://schemas.microsoft.com/office/drawing/2014/main" id="{5301839E-91B7-201E-2130-B057A1023C5F}"/>
                </a:ext>
              </a:extLst>
            </p:cNvPr>
            <p:cNvSpPr>
              <a:spLocks noChangeAspect="1" noEditPoints="1" noChangeArrowheads="1" noChangeShapeType="1" noTextEdit="1"/>
            </p:cNvSpPr>
            <p:nvPr/>
          </p:nvSpPr>
          <p:spPr bwMode="auto">
            <a:xfrm>
              <a:off x="9547" y="3021"/>
              <a:ext cx="784" cy="715"/>
            </a:xfrm>
            <a:custGeom>
              <a:avLst/>
              <a:gdLst>
                <a:gd name="T0" fmla="*/ 544 w 784"/>
                <a:gd name="T1" fmla="*/ 3022 h 715"/>
                <a:gd name="T2" fmla="*/ 240 w 784"/>
                <a:gd name="T3" fmla="*/ 3022 h 715"/>
                <a:gd name="T4" fmla="*/ 240 w 784"/>
                <a:gd name="T5" fmla="*/ 3486 h 715"/>
                <a:gd name="T6" fmla="*/ 0 w 784"/>
                <a:gd name="T7" fmla="*/ 3486 h 715"/>
                <a:gd name="T8" fmla="*/ 0 w 784"/>
                <a:gd name="T9" fmla="*/ 3489 h 715"/>
                <a:gd name="T10" fmla="*/ 392 w 784"/>
                <a:gd name="T11" fmla="*/ 3736 h 715"/>
                <a:gd name="T12" fmla="*/ 784 w 784"/>
                <a:gd name="T13" fmla="*/ 3489 h 715"/>
                <a:gd name="T14" fmla="*/ 784 w 784"/>
                <a:gd name="T15" fmla="*/ 3486 h 715"/>
                <a:gd name="T16" fmla="*/ 544 w 784"/>
                <a:gd name="T17" fmla="*/ 3486 h 715"/>
                <a:gd name="T18" fmla="*/ 544 w 784"/>
                <a:gd name="T19" fmla="*/ 3022 h 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4" h="715">
                  <a:moveTo>
                    <a:pt x="544" y="0"/>
                  </a:moveTo>
                  <a:lnTo>
                    <a:pt x="240" y="0"/>
                  </a:lnTo>
                  <a:lnTo>
                    <a:pt x="240" y="464"/>
                  </a:lnTo>
                  <a:lnTo>
                    <a:pt x="0" y="464"/>
                  </a:lnTo>
                  <a:lnTo>
                    <a:pt x="0" y="467"/>
                  </a:lnTo>
                  <a:lnTo>
                    <a:pt x="392" y="714"/>
                  </a:lnTo>
                  <a:lnTo>
                    <a:pt x="784" y="467"/>
                  </a:lnTo>
                  <a:lnTo>
                    <a:pt x="784" y="464"/>
                  </a:lnTo>
                  <a:lnTo>
                    <a:pt x="544" y="464"/>
                  </a:lnTo>
                  <a:lnTo>
                    <a:pt x="54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110">
              <a:extLst>
                <a:ext uri="{FF2B5EF4-FFF2-40B4-BE49-F238E27FC236}">
                  <a16:creationId xmlns:a16="http://schemas.microsoft.com/office/drawing/2014/main" id="{39804B46-19C1-9F6E-598F-AA631BC8C17D}"/>
                </a:ext>
              </a:extLst>
            </p:cNvPr>
            <p:cNvSpPr>
              <a:spLocks noChangeAspect="1" noEditPoints="1" noChangeArrowheads="1" noChangeShapeType="1" noTextEdit="1"/>
            </p:cNvSpPr>
            <p:nvPr/>
          </p:nvSpPr>
          <p:spPr bwMode="auto">
            <a:xfrm>
              <a:off x="9547" y="3021"/>
              <a:ext cx="784" cy="715"/>
            </a:xfrm>
            <a:custGeom>
              <a:avLst/>
              <a:gdLst>
                <a:gd name="T0" fmla="*/ 0 w 784"/>
                <a:gd name="T1" fmla="*/ 3486 h 715"/>
                <a:gd name="T2" fmla="*/ 240 w 784"/>
                <a:gd name="T3" fmla="*/ 3486 h 715"/>
                <a:gd name="T4" fmla="*/ 240 w 784"/>
                <a:gd name="T5" fmla="*/ 3022 h 715"/>
                <a:gd name="T6" fmla="*/ 544 w 784"/>
                <a:gd name="T7" fmla="*/ 3022 h 715"/>
                <a:gd name="T8" fmla="*/ 544 w 784"/>
                <a:gd name="T9" fmla="*/ 3486 h 715"/>
                <a:gd name="T10" fmla="*/ 784 w 784"/>
                <a:gd name="T11" fmla="*/ 3486 h 715"/>
                <a:gd name="T12" fmla="*/ 784 w 784"/>
                <a:gd name="T13" fmla="*/ 3489 h 715"/>
                <a:gd name="T14" fmla="*/ 392 w 784"/>
                <a:gd name="T15" fmla="*/ 3736 h 715"/>
                <a:gd name="T16" fmla="*/ 0 w 784"/>
                <a:gd name="T17" fmla="*/ 3489 h 715"/>
                <a:gd name="T18" fmla="*/ 0 w 784"/>
                <a:gd name="T19" fmla="*/ 3486 h 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4" h="715">
                  <a:moveTo>
                    <a:pt x="0" y="464"/>
                  </a:moveTo>
                  <a:lnTo>
                    <a:pt x="240" y="464"/>
                  </a:lnTo>
                  <a:lnTo>
                    <a:pt x="240" y="0"/>
                  </a:lnTo>
                  <a:lnTo>
                    <a:pt x="544" y="0"/>
                  </a:lnTo>
                  <a:lnTo>
                    <a:pt x="544" y="464"/>
                  </a:lnTo>
                  <a:lnTo>
                    <a:pt x="784" y="464"/>
                  </a:lnTo>
                  <a:lnTo>
                    <a:pt x="784" y="467"/>
                  </a:lnTo>
                  <a:lnTo>
                    <a:pt x="392" y="714"/>
                  </a:lnTo>
                  <a:lnTo>
                    <a:pt x="0" y="467"/>
                  </a:lnTo>
                  <a:lnTo>
                    <a:pt x="0" y="464"/>
                  </a:lnTo>
                  <a:close/>
                </a:path>
              </a:pathLst>
            </a:custGeom>
            <a:noFill/>
            <a:ln w="2108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3" name="docshape111">
              <a:extLst>
                <a:ext uri="{FF2B5EF4-FFF2-40B4-BE49-F238E27FC236}">
                  <a16:creationId xmlns:a16="http://schemas.microsoft.com/office/drawing/2014/main" id="{34383231-E494-F1C1-0BB1-4A5D8DDA7D8A}"/>
                </a:ext>
              </a:extLst>
            </p:cNvPr>
            <p:cNvSpPr>
              <a:spLocks noChangeAspect="1" noEditPoints="1" noChangeArrowheads="1" noChangeShapeType="1" noTextEdit="1"/>
            </p:cNvSpPr>
            <p:nvPr/>
          </p:nvSpPr>
          <p:spPr bwMode="auto">
            <a:xfrm>
              <a:off x="9059" y="2315"/>
              <a:ext cx="1771" cy="768"/>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 name="docshape112">
              <a:extLst>
                <a:ext uri="{FF2B5EF4-FFF2-40B4-BE49-F238E27FC236}">
                  <a16:creationId xmlns:a16="http://schemas.microsoft.com/office/drawing/2014/main" id="{ECA0A901-A64F-D601-F7F4-177B4F415F96}"/>
                </a:ext>
              </a:extLst>
            </p:cNvPr>
            <p:cNvSpPr>
              <a:spLocks noChangeAspect="1" noEditPoints="1" noChangeArrowheads="1" noChangeShapeType="1" noTextEdit="1"/>
            </p:cNvSpPr>
            <p:nvPr/>
          </p:nvSpPr>
          <p:spPr bwMode="auto">
            <a:xfrm>
              <a:off x="9059" y="2315"/>
              <a:ext cx="1771" cy="768"/>
            </a:xfrm>
            <a:prstGeom prst="rect">
              <a:avLst/>
            </a:prstGeom>
            <a:noFill/>
            <a:ln w="1855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5" name="docshape113">
              <a:extLst>
                <a:ext uri="{FF2B5EF4-FFF2-40B4-BE49-F238E27FC236}">
                  <a16:creationId xmlns:a16="http://schemas.microsoft.com/office/drawing/2014/main" id="{285018D1-9732-60C0-A900-97F8BCF00007}"/>
                </a:ext>
              </a:extLst>
            </p:cNvPr>
            <p:cNvSpPr>
              <a:spLocks noChangeAspect="1" noEditPoints="1" noChangeArrowheads="1" noChangeShapeType="1" noTextEdit="1"/>
            </p:cNvSpPr>
            <p:nvPr/>
          </p:nvSpPr>
          <p:spPr bwMode="auto">
            <a:xfrm>
              <a:off x="9547" y="1657"/>
              <a:ext cx="784" cy="715"/>
            </a:xfrm>
            <a:custGeom>
              <a:avLst/>
              <a:gdLst>
                <a:gd name="T0" fmla="*/ 544 w 784"/>
                <a:gd name="T1" fmla="*/ 1657 h 715"/>
                <a:gd name="T2" fmla="*/ 240 w 784"/>
                <a:gd name="T3" fmla="*/ 1657 h 715"/>
                <a:gd name="T4" fmla="*/ 240 w 784"/>
                <a:gd name="T5" fmla="*/ 2121 h 715"/>
                <a:gd name="T6" fmla="*/ 0 w 784"/>
                <a:gd name="T7" fmla="*/ 2121 h 715"/>
                <a:gd name="T8" fmla="*/ 0 w 784"/>
                <a:gd name="T9" fmla="*/ 2124 h 715"/>
                <a:gd name="T10" fmla="*/ 392 w 784"/>
                <a:gd name="T11" fmla="*/ 2371 h 715"/>
                <a:gd name="T12" fmla="*/ 784 w 784"/>
                <a:gd name="T13" fmla="*/ 2124 h 715"/>
                <a:gd name="T14" fmla="*/ 784 w 784"/>
                <a:gd name="T15" fmla="*/ 2121 h 715"/>
                <a:gd name="T16" fmla="*/ 544 w 784"/>
                <a:gd name="T17" fmla="*/ 2121 h 715"/>
                <a:gd name="T18" fmla="*/ 544 w 784"/>
                <a:gd name="T19" fmla="*/ 1657 h 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4" h="715">
                  <a:moveTo>
                    <a:pt x="544" y="0"/>
                  </a:moveTo>
                  <a:lnTo>
                    <a:pt x="240" y="0"/>
                  </a:lnTo>
                  <a:lnTo>
                    <a:pt x="240" y="464"/>
                  </a:lnTo>
                  <a:lnTo>
                    <a:pt x="0" y="464"/>
                  </a:lnTo>
                  <a:lnTo>
                    <a:pt x="0" y="467"/>
                  </a:lnTo>
                  <a:lnTo>
                    <a:pt x="392" y="714"/>
                  </a:lnTo>
                  <a:lnTo>
                    <a:pt x="784" y="467"/>
                  </a:lnTo>
                  <a:lnTo>
                    <a:pt x="784" y="464"/>
                  </a:lnTo>
                  <a:lnTo>
                    <a:pt x="544" y="464"/>
                  </a:lnTo>
                  <a:lnTo>
                    <a:pt x="54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4">
              <a:extLst>
                <a:ext uri="{FF2B5EF4-FFF2-40B4-BE49-F238E27FC236}">
                  <a16:creationId xmlns:a16="http://schemas.microsoft.com/office/drawing/2014/main" id="{D3DB4E78-D93B-7675-6BB6-0B4EBB95E492}"/>
                </a:ext>
              </a:extLst>
            </p:cNvPr>
            <p:cNvSpPr>
              <a:spLocks noChangeAspect="1" noEditPoints="1" noChangeArrowheads="1" noChangeShapeType="1" noTextEdit="1"/>
            </p:cNvSpPr>
            <p:nvPr/>
          </p:nvSpPr>
          <p:spPr bwMode="auto">
            <a:xfrm>
              <a:off x="9547" y="1657"/>
              <a:ext cx="784" cy="715"/>
            </a:xfrm>
            <a:custGeom>
              <a:avLst/>
              <a:gdLst>
                <a:gd name="T0" fmla="*/ 0 w 784"/>
                <a:gd name="T1" fmla="*/ 2121 h 715"/>
                <a:gd name="T2" fmla="*/ 240 w 784"/>
                <a:gd name="T3" fmla="*/ 2121 h 715"/>
                <a:gd name="T4" fmla="*/ 240 w 784"/>
                <a:gd name="T5" fmla="*/ 1657 h 715"/>
                <a:gd name="T6" fmla="*/ 544 w 784"/>
                <a:gd name="T7" fmla="*/ 1657 h 715"/>
                <a:gd name="T8" fmla="*/ 544 w 784"/>
                <a:gd name="T9" fmla="*/ 2121 h 715"/>
                <a:gd name="T10" fmla="*/ 784 w 784"/>
                <a:gd name="T11" fmla="*/ 2121 h 715"/>
                <a:gd name="T12" fmla="*/ 784 w 784"/>
                <a:gd name="T13" fmla="*/ 2124 h 715"/>
                <a:gd name="T14" fmla="*/ 392 w 784"/>
                <a:gd name="T15" fmla="*/ 2371 h 715"/>
                <a:gd name="T16" fmla="*/ 0 w 784"/>
                <a:gd name="T17" fmla="*/ 2124 h 715"/>
                <a:gd name="T18" fmla="*/ 0 w 784"/>
                <a:gd name="T19" fmla="*/ 2121 h 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4" h="715">
                  <a:moveTo>
                    <a:pt x="0" y="464"/>
                  </a:moveTo>
                  <a:lnTo>
                    <a:pt x="240" y="464"/>
                  </a:lnTo>
                  <a:lnTo>
                    <a:pt x="240" y="0"/>
                  </a:lnTo>
                  <a:lnTo>
                    <a:pt x="544" y="0"/>
                  </a:lnTo>
                  <a:lnTo>
                    <a:pt x="544" y="464"/>
                  </a:lnTo>
                  <a:lnTo>
                    <a:pt x="784" y="464"/>
                  </a:lnTo>
                  <a:lnTo>
                    <a:pt x="784" y="467"/>
                  </a:lnTo>
                  <a:lnTo>
                    <a:pt x="392" y="714"/>
                  </a:lnTo>
                  <a:lnTo>
                    <a:pt x="0" y="467"/>
                  </a:lnTo>
                  <a:lnTo>
                    <a:pt x="0" y="464"/>
                  </a:lnTo>
                  <a:close/>
                </a:path>
              </a:pathLst>
            </a:custGeom>
            <a:noFill/>
            <a:ln w="2108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7" name="docshape115">
              <a:extLst>
                <a:ext uri="{FF2B5EF4-FFF2-40B4-BE49-F238E27FC236}">
                  <a16:creationId xmlns:a16="http://schemas.microsoft.com/office/drawing/2014/main" id="{5F53E2E9-2743-255C-C07F-EAD6E839A7EA}"/>
                </a:ext>
              </a:extLst>
            </p:cNvPr>
            <p:cNvSpPr>
              <a:spLocks noChangeAspect="1" noEditPoints="1" noChangeArrowheads="1" noChangeShapeType="1" noTextEdit="1"/>
            </p:cNvSpPr>
            <p:nvPr/>
          </p:nvSpPr>
          <p:spPr bwMode="auto">
            <a:xfrm>
              <a:off x="6429" y="967"/>
              <a:ext cx="1771" cy="768"/>
            </a:xfrm>
            <a:prstGeom prst="rect">
              <a:avLst/>
            </a:prstGeom>
            <a:solidFill>
              <a:srgbClr val="E31F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 name="docshape116">
              <a:extLst>
                <a:ext uri="{FF2B5EF4-FFF2-40B4-BE49-F238E27FC236}">
                  <a16:creationId xmlns:a16="http://schemas.microsoft.com/office/drawing/2014/main" id="{3CAA3273-E8C7-B1F8-5074-FCE3B586F97F}"/>
                </a:ext>
              </a:extLst>
            </p:cNvPr>
            <p:cNvSpPr>
              <a:spLocks noChangeAspect="1" noEditPoints="1" noChangeArrowheads="1" noChangeShapeType="1" noTextEdit="1"/>
            </p:cNvSpPr>
            <p:nvPr/>
          </p:nvSpPr>
          <p:spPr bwMode="auto">
            <a:xfrm>
              <a:off x="8162" y="953"/>
              <a:ext cx="964" cy="784"/>
            </a:xfrm>
            <a:custGeom>
              <a:avLst/>
              <a:gdLst>
                <a:gd name="T0" fmla="*/ 250 w 964"/>
                <a:gd name="T1" fmla="*/ 953 h 784"/>
                <a:gd name="T2" fmla="*/ 247 w 964"/>
                <a:gd name="T3" fmla="*/ 953 h 784"/>
                <a:gd name="T4" fmla="*/ 0 w 964"/>
                <a:gd name="T5" fmla="*/ 1345 h 784"/>
                <a:gd name="T6" fmla="*/ 247 w 964"/>
                <a:gd name="T7" fmla="*/ 1737 h 784"/>
                <a:gd name="T8" fmla="*/ 250 w 964"/>
                <a:gd name="T9" fmla="*/ 1737 h 784"/>
                <a:gd name="T10" fmla="*/ 250 w 964"/>
                <a:gd name="T11" fmla="*/ 1497 h 784"/>
                <a:gd name="T12" fmla="*/ 963 w 964"/>
                <a:gd name="T13" fmla="*/ 1497 h 784"/>
                <a:gd name="T14" fmla="*/ 963 w 964"/>
                <a:gd name="T15" fmla="*/ 1193 h 784"/>
                <a:gd name="T16" fmla="*/ 250 w 964"/>
                <a:gd name="T17" fmla="*/ 1193 h 784"/>
                <a:gd name="T18" fmla="*/ 250 w 964"/>
                <a:gd name="T19" fmla="*/ 953 h 7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4" h="784">
                  <a:moveTo>
                    <a:pt x="250" y="0"/>
                  </a:moveTo>
                  <a:lnTo>
                    <a:pt x="247" y="0"/>
                  </a:lnTo>
                  <a:lnTo>
                    <a:pt x="0" y="392"/>
                  </a:lnTo>
                  <a:lnTo>
                    <a:pt x="247" y="784"/>
                  </a:lnTo>
                  <a:lnTo>
                    <a:pt x="250" y="784"/>
                  </a:lnTo>
                  <a:lnTo>
                    <a:pt x="250" y="544"/>
                  </a:lnTo>
                  <a:lnTo>
                    <a:pt x="963" y="544"/>
                  </a:lnTo>
                  <a:lnTo>
                    <a:pt x="963" y="240"/>
                  </a:lnTo>
                  <a:lnTo>
                    <a:pt x="250" y="240"/>
                  </a:lnTo>
                  <a:lnTo>
                    <a:pt x="250"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17">
              <a:extLst>
                <a:ext uri="{FF2B5EF4-FFF2-40B4-BE49-F238E27FC236}">
                  <a16:creationId xmlns:a16="http://schemas.microsoft.com/office/drawing/2014/main" id="{AED5B4D8-84D4-E530-EA46-E5D0E1FEB39B}"/>
                </a:ext>
              </a:extLst>
            </p:cNvPr>
            <p:cNvSpPr>
              <a:spLocks noChangeAspect="1" noEditPoints="1" noChangeArrowheads="1" noChangeShapeType="1" noTextEdit="1"/>
            </p:cNvSpPr>
            <p:nvPr/>
          </p:nvSpPr>
          <p:spPr bwMode="auto">
            <a:xfrm>
              <a:off x="8162" y="953"/>
              <a:ext cx="964" cy="784"/>
            </a:xfrm>
            <a:custGeom>
              <a:avLst/>
              <a:gdLst>
                <a:gd name="T0" fmla="*/ 250 w 964"/>
                <a:gd name="T1" fmla="*/ 953 h 784"/>
                <a:gd name="T2" fmla="*/ 250 w 964"/>
                <a:gd name="T3" fmla="*/ 1193 h 784"/>
                <a:gd name="T4" fmla="*/ 963 w 964"/>
                <a:gd name="T5" fmla="*/ 1193 h 784"/>
                <a:gd name="T6" fmla="*/ 963 w 964"/>
                <a:gd name="T7" fmla="*/ 1497 h 784"/>
                <a:gd name="T8" fmla="*/ 250 w 964"/>
                <a:gd name="T9" fmla="*/ 1497 h 784"/>
                <a:gd name="T10" fmla="*/ 250 w 964"/>
                <a:gd name="T11" fmla="*/ 1737 h 784"/>
                <a:gd name="T12" fmla="*/ 247 w 964"/>
                <a:gd name="T13" fmla="*/ 1737 h 784"/>
                <a:gd name="T14" fmla="*/ 0 w 964"/>
                <a:gd name="T15" fmla="*/ 1345 h 784"/>
                <a:gd name="T16" fmla="*/ 247 w 964"/>
                <a:gd name="T17" fmla="*/ 953 h 784"/>
                <a:gd name="T18" fmla="*/ 250 w 964"/>
                <a:gd name="T19" fmla="*/ 953 h 7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4" h="784">
                  <a:moveTo>
                    <a:pt x="250" y="0"/>
                  </a:moveTo>
                  <a:lnTo>
                    <a:pt x="250" y="240"/>
                  </a:lnTo>
                  <a:lnTo>
                    <a:pt x="963" y="240"/>
                  </a:lnTo>
                  <a:lnTo>
                    <a:pt x="963" y="544"/>
                  </a:lnTo>
                  <a:lnTo>
                    <a:pt x="250" y="544"/>
                  </a:lnTo>
                  <a:lnTo>
                    <a:pt x="250" y="784"/>
                  </a:lnTo>
                  <a:lnTo>
                    <a:pt x="247" y="784"/>
                  </a:lnTo>
                  <a:lnTo>
                    <a:pt x="0" y="392"/>
                  </a:lnTo>
                  <a:lnTo>
                    <a:pt x="247" y="0"/>
                  </a:lnTo>
                  <a:lnTo>
                    <a:pt x="250" y="0"/>
                  </a:lnTo>
                  <a:close/>
                </a:path>
              </a:pathLst>
            </a:custGeom>
            <a:noFill/>
            <a:ln w="2108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 name="docshape118">
              <a:extLst>
                <a:ext uri="{FF2B5EF4-FFF2-40B4-BE49-F238E27FC236}">
                  <a16:creationId xmlns:a16="http://schemas.microsoft.com/office/drawing/2014/main" id="{EE854039-A37F-34D5-29FA-3E72FF632F99}"/>
                </a:ext>
              </a:extLst>
            </p:cNvPr>
            <p:cNvSpPr>
              <a:spLocks noChangeAspect="1" noEditPoints="1" noChangeArrowheads="1" noChangeShapeType="1" noTextEdit="1"/>
            </p:cNvSpPr>
            <p:nvPr/>
          </p:nvSpPr>
          <p:spPr bwMode="auto">
            <a:xfrm>
              <a:off x="9059" y="967"/>
              <a:ext cx="1771" cy="871"/>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 name="docshape119">
              <a:extLst>
                <a:ext uri="{FF2B5EF4-FFF2-40B4-BE49-F238E27FC236}">
                  <a16:creationId xmlns:a16="http://schemas.microsoft.com/office/drawing/2014/main" id="{88C9860E-6834-67A3-D61D-B8C367C8A5DF}"/>
                </a:ext>
              </a:extLst>
            </p:cNvPr>
            <p:cNvSpPr>
              <a:spLocks noChangeAspect="1" noEditPoints="1" noChangeArrowheads="1" noChangeShapeType="1" noTextEdit="1"/>
            </p:cNvSpPr>
            <p:nvPr/>
          </p:nvSpPr>
          <p:spPr bwMode="auto">
            <a:xfrm>
              <a:off x="9059" y="967"/>
              <a:ext cx="1771" cy="871"/>
            </a:xfrm>
            <a:prstGeom prst="rect">
              <a:avLst/>
            </a:prstGeom>
            <a:noFill/>
            <a:ln w="1855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2" name="docshape120">
              <a:extLst>
                <a:ext uri="{FF2B5EF4-FFF2-40B4-BE49-F238E27FC236}">
                  <a16:creationId xmlns:a16="http://schemas.microsoft.com/office/drawing/2014/main" id="{17B66696-6BB0-7FAA-4C40-8526917E86BC}"/>
                </a:ext>
              </a:extLst>
            </p:cNvPr>
            <p:cNvSpPr>
              <a:spLocks noChangeAspect="1" noEditPoints="1" noChangeArrowheads="1" noChangeShapeType="1" noTextEdit="1"/>
            </p:cNvSpPr>
            <p:nvPr/>
          </p:nvSpPr>
          <p:spPr bwMode="auto">
            <a:xfrm>
              <a:off x="6889" y="-2"/>
              <a:ext cx="836" cy="1037"/>
            </a:xfrm>
            <a:custGeom>
              <a:avLst/>
              <a:gdLst>
                <a:gd name="T0" fmla="*/ 835 w 836"/>
                <a:gd name="T1" fmla="*/ -1 h 1037"/>
                <a:gd name="T2" fmla="*/ 240 w 836"/>
                <a:gd name="T3" fmla="*/ -1 h 1037"/>
                <a:gd name="T4" fmla="*/ 240 w 836"/>
                <a:gd name="T5" fmla="*/ 303 h 1037"/>
                <a:gd name="T6" fmla="*/ 240 w 836"/>
                <a:gd name="T7" fmla="*/ 653 h 1037"/>
                <a:gd name="T8" fmla="*/ 240 w 836"/>
                <a:gd name="T9" fmla="*/ 653 h 1037"/>
                <a:gd name="T10" fmla="*/ 240 w 836"/>
                <a:gd name="T11" fmla="*/ 785 h 1037"/>
                <a:gd name="T12" fmla="*/ 0 w 836"/>
                <a:gd name="T13" fmla="*/ 785 h 1037"/>
                <a:gd name="T14" fmla="*/ 0 w 836"/>
                <a:gd name="T15" fmla="*/ 788 h 1037"/>
                <a:gd name="T16" fmla="*/ 392 w 836"/>
                <a:gd name="T17" fmla="*/ 1035 h 1037"/>
                <a:gd name="T18" fmla="*/ 784 w 836"/>
                <a:gd name="T19" fmla="*/ 788 h 1037"/>
                <a:gd name="T20" fmla="*/ 784 w 836"/>
                <a:gd name="T21" fmla="*/ 785 h 1037"/>
                <a:gd name="T22" fmla="*/ 544 w 836"/>
                <a:gd name="T23" fmla="*/ 785 h 1037"/>
                <a:gd name="T24" fmla="*/ 544 w 836"/>
                <a:gd name="T25" fmla="*/ 679 h 1037"/>
                <a:gd name="T26" fmla="*/ 544 w 836"/>
                <a:gd name="T27" fmla="*/ 679 h 1037"/>
                <a:gd name="T28" fmla="*/ 544 w 836"/>
                <a:gd name="T29" fmla="*/ 303 h 1037"/>
                <a:gd name="T30" fmla="*/ 835 w 836"/>
                <a:gd name="T31" fmla="*/ 303 h 1037"/>
                <a:gd name="T32" fmla="*/ 835 w 836"/>
                <a:gd name="T33" fmla="*/ -1 h 10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6" h="1037">
                  <a:moveTo>
                    <a:pt x="835" y="0"/>
                  </a:moveTo>
                  <a:lnTo>
                    <a:pt x="240" y="0"/>
                  </a:lnTo>
                  <a:lnTo>
                    <a:pt x="240" y="304"/>
                  </a:lnTo>
                  <a:lnTo>
                    <a:pt x="240" y="654"/>
                  </a:lnTo>
                  <a:lnTo>
                    <a:pt x="240" y="786"/>
                  </a:lnTo>
                  <a:lnTo>
                    <a:pt x="0" y="786"/>
                  </a:lnTo>
                  <a:lnTo>
                    <a:pt x="0" y="789"/>
                  </a:lnTo>
                  <a:lnTo>
                    <a:pt x="392" y="1036"/>
                  </a:lnTo>
                  <a:lnTo>
                    <a:pt x="784" y="789"/>
                  </a:lnTo>
                  <a:lnTo>
                    <a:pt x="784" y="786"/>
                  </a:lnTo>
                  <a:lnTo>
                    <a:pt x="544" y="786"/>
                  </a:lnTo>
                  <a:lnTo>
                    <a:pt x="544" y="680"/>
                  </a:lnTo>
                  <a:lnTo>
                    <a:pt x="544" y="304"/>
                  </a:lnTo>
                  <a:lnTo>
                    <a:pt x="835" y="304"/>
                  </a:lnTo>
                  <a:lnTo>
                    <a:pt x="835"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21">
              <a:extLst>
                <a:ext uri="{FF2B5EF4-FFF2-40B4-BE49-F238E27FC236}">
                  <a16:creationId xmlns:a16="http://schemas.microsoft.com/office/drawing/2014/main" id="{37D6C38F-128C-BB34-EEB1-815B75ECED7B}"/>
                </a:ext>
              </a:extLst>
            </p:cNvPr>
            <p:cNvSpPr>
              <a:spLocks noChangeAspect="1" noEditPoints="1" noChangeArrowheads="1" noChangeShapeType="1" noTextEdit="1"/>
            </p:cNvSpPr>
            <p:nvPr/>
          </p:nvSpPr>
          <p:spPr bwMode="auto">
            <a:xfrm>
              <a:off x="6889" y="652"/>
              <a:ext cx="784" cy="383"/>
            </a:xfrm>
            <a:custGeom>
              <a:avLst/>
              <a:gdLst>
                <a:gd name="T0" fmla="*/ 784 w 784"/>
                <a:gd name="T1" fmla="*/ 785 h 383"/>
                <a:gd name="T2" fmla="*/ 544 w 784"/>
                <a:gd name="T3" fmla="*/ 785 h 383"/>
                <a:gd name="T4" fmla="*/ 544 w 784"/>
                <a:gd name="T5" fmla="*/ 653 h 383"/>
                <a:gd name="T6" fmla="*/ 240 w 784"/>
                <a:gd name="T7" fmla="*/ 653 h 383"/>
                <a:gd name="T8" fmla="*/ 240 w 784"/>
                <a:gd name="T9" fmla="*/ 785 h 383"/>
                <a:gd name="T10" fmla="*/ 0 w 784"/>
                <a:gd name="T11" fmla="*/ 785 h 383"/>
                <a:gd name="T12" fmla="*/ 0 w 784"/>
                <a:gd name="T13" fmla="*/ 788 h 383"/>
                <a:gd name="T14" fmla="*/ 392 w 784"/>
                <a:gd name="T15" fmla="*/ 1035 h 383"/>
                <a:gd name="T16" fmla="*/ 784 w 784"/>
                <a:gd name="T17" fmla="*/ 788 h 383"/>
                <a:gd name="T18" fmla="*/ 784 w 784"/>
                <a:gd name="T19" fmla="*/ 785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4" h="383">
                  <a:moveTo>
                    <a:pt x="784" y="132"/>
                  </a:moveTo>
                  <a:lnTo>
                    <a:pt x="544" y="132"/>
                  </a:lnTo>
                  <a:lnTo>
                    <a:pt x="544" y="0"/>
                  </a:lnTo>
                  <a:lnTo>
                    <a:pt x="240" y="0"/>
                  </a:lnTo>
                  <a:lnTo>
                    <a:pt x="240" y="132"/>
                  </a:lnTo>
                  <a:lnTo>
                    <a:pt x="0" y="132"/>
                  </a:lnTo>
                  <a:lnTo>
                    <a:pt x="0" y="135"/>
                  </a:lnTo>
                  <a:lnTo>
                    <a:pt x="392" y="382"/>
                  </a:lnTo>
                  <a:lnTo>
                    <a:pt x="784" y="135"/>
                  </a:lnTo>
                  <a:lnTo>
                    <a:pt x="784" y="132"/>
                  </a:lnTo>
                  <a:close/>
                </a:path>
              </a:pathLst>
            </a:custGeom>
            <a:noFill/>
            <a:ln w="2108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4" name="docshape122">
              <a:extLst>
                <a:ext uri="{FF2B5EF4-FFF2-40B4-BE49-F238E27FC236}">
                  <a16:creationId xmlns:a16="http://schemas.microsoft.com/office/drawing/2014/main" id="{6BBA258D-4BBC-AE43-A514-C30AC2AFB270}"/>
                </a:ext>
              </a:extLst>
            </p:cNvPr>
            <p:cNvSpPr>
              <a:spLocks noChangeAspect="1" noEditPoints="1" noChangeArrowheads="1" noChangeShapeType="1" noTextEdit="1"/>
            </p:cNvSpPr>
            <p:nvPr/>
          </p:nvSpPr>
          <p:spPr bwMode="auto">
            <a:xfrm>
              <a:off x="7145" y="-2"/>
              <a:ext cx="2946" cy="787"/>
            </a:xfrm>
            <a:custGeom>
              <a:avLst/>
              <a:gdLst>
                <a:gd name="T0" fmla="*/ 272 w 2946"/>
                <a:gd name="T1" fmla="*/ 469 h 787"/>
                <a:gd name="T2" fmla="*/ 0 w 2946"/>
                <a:gd name="T3" fmla="*/ 469 h 787"/>
                <a:gd name="T4" fmla="*/ 0 w 2946"/>
                <a:gd name="T5" fmla="*/ 785 h 787"/>
                <a:gd name="T6" fmla="*/ 272 w 2946"/>
                <a:gd name="T7" fmla="*/ 785 h 787"/>
                <a:gd name="T8" fmla="*/ 272 w 2946"/>
                <a:gd name="T9" fmla="*/ 469 h 787"/>
                <a:gd name="T10" fmla="*/ 2945 w 2946"/>
                <a:gd name="T11" fmla="*/ -1 h 787"/>
                <a:gd name="T12" fmla="*/ 2350 w 2946"/>
                <a:gd name="T13" fmla="*/ -1 h 787"/>
                <a:gd name="T14" fmla="*/ 2350 w 2946"/>
                <a:gd name="T15" fmla="*/ 303 h 787"/>
                <a:gd name="T16" fmla="*/ 2641 w 2946"/>
                <a:gd name="T17" fmla="*/ 303 h 787"/>
                <a:gd name="T18" fmla="*/ 2641 w 2946"/>
                <a:gd name="T19" fmla="*/ 679 h 787"/>
                <a:gd name="T20" fmla="*/ 2945 w 2946"/>
                <a:gd name="T21" fmla="*/ 679 h 787"/>
                <a:gd name="T22" fmla="*/ 2945 w 2946"/>
                <a:gd name="T23" fmla="*/ 303 h 787"/>
                <a:gd name="T24" fmla="*/ 2945 w 2946"/>
                <a:gd name="T25" fmla="*/ -1 h 7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6" h="787">
                  <a:moveTo>
                    <a:pt x="272" y="470"/>
                  </a:moveTo>
                  <a:lnTo>
                    <a:pt x="0" y="470"/>
                  </a:lnTo>
                  <a:lnTo>
                    <a:pt x="0" y="786"/>
                  </a:lnTo>
                  <a:lnTo>
                    <a:pt x="272" y="786"/>
                  </a:lnTo>
                  <a:lnTo>
                    <a:pt x="272" y="470"/>
                  </a:lnTo>
                  <a:close/>
                  <a:moveTo>
                    <a:pt x="2945" y="0"/>
                  </a:moveTo>
                  <a:lnTo>
                    <a:pt x="2350" y="0"/>
                  </a:lnTo>
                  <a:lnTo>
                    <a:pt x="2350" y="304"/>
                  </a:lnTo>
                  <a:lnTo>
                    <a:pt x="2641" y="304"/>
                  </a:lnTo>
                  <a:lnTo>
                    <a:pt x="2641" y="680"/>
                  </a:lnTo>
                  <a:lnTo>
                    <a:pt x="2945" y="680"/>
                  </a:lnTo>
                  <a:lnTo>
                    <a:pt x="2945" y="304"/>
                  </a:lnTo>
                  <a:lnTo>
                    <a:pt x="2945"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 name="docshape123">
              <a:extLst>
                <a:ext uri="{FF2B5EF4-FFF2-40B4-BE49-F238E27FC236}">
                  <a16:creationId xmlns:a16="http://schemas.microsoft.com/office/drawing/2014/main" id="{B826F010-5A38-2942-CECD-8B174C34483B}"/>
                </a:ext>
              </a:extLst>
            </p:cNvPr>
            <p:cNvSpPr>
              <a:spLocks noChangeAspect="1" noEditPoints="1" noChangeArrowheads="1" noChangeShapeType="1" noTextEdit="1"/>
            </p:cNvSpPr>
            <p:nvPr/>
          </p:nvSpPr>
          <p:spPr bwMode="auto">
            <a:xfrm>
              <a:off x="8370" y="-2"/>
              <a:ext cx="1721" cy="680"/>
            </a:xfrm>
            <a:custGeom>
              <a:avLst/>
              <a:gdLst>
                <a:gd name="T0" fmla="*/ 106 w 1721"/>
                <a:gd name="T1" fmla="*/ -1 h 680"/>
                <a:gd name="T2" fmla="*/ 510 w 1721"/>
                <a:gd name="T3" fmla="*/ -1 h 680"/>
                <a:gd name="T4" fmla="*/ 0 w 1721"/>
                <a:gd name="T5" fmla="*/ -1 h 680"/>
                <a:gd name="T6" fmla="*/ 1417 w 1721"/>
                <a:gd name="T7" fmla="*/ -1 h 680"/>
                <a:gd name="T8" fmla="*/ 1721 w 1721"/>
                <a:gd name="T9" fmla="*/ -1 h 680"/>
                <a:gd name="T10" fmla="*/ 1721 w 1721"/>
                <a:gd name="T11" fmla="*/ 303 h 680"/>
                <a:gd name="T12" fmla="*/ 1721 w 1721"/>
                <a:gd name="T13" fmla="*/ 679 h 680"/>
                <a:gd name="T14" fmla="*/ 1417 w 1721"/>
                <a:gd name="T15" fmla="*/ 679 h 680"/>
                <a:gd name="T16" fmla="*/ 1417 w 1721"/>
                <a:gd name="T17" fmla="*/ 303 h 680"/>
                <a:gd name="T18" fmla="*/ 0 w 1721"/>
                <a:gd name="T19" fmla="*/ 303 h 680"/>
                <a:gd name="T20" fmla="*/ 510 w 1721"/>
                <a:gd name="T21" fmla="*/ 303 h 680"/>
                <a:gd name="T22" fmla="*/ 106 w 1721"/>
                <a:gd name="T23" fmla="*/ 303 h 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21" h="680">
                  <a:moveTo>
                    <a:pt x="106" y="0"/>
                  </a:moveTo>
                  <a:lnTo>
                    <a:pt x="510" y="0"/>
                  </a:lnTo>
                  <a:lnTo>
                    <a:pt x="0" y="0"/>
                  </a:lnTo>
                  <a:lnTo>
                    <a:pt x="1417" y="0"/>
                  </a:lnTo>
                  <a:lnTo>
                    <a:pt x="1721" y="0"/>
                  </a:lnTo>
                  <a:lnTo>
                    <a:pt x="1721" y="304"/>
                  </a:lnTo>
                  <a:lnTo>
                    <a:pt x="1721" y="680"/>
                  </a:lnTo>
                  <a:lnTo>
                    <a:pt x="1417" y="680"/>
                  </a:lnTo>
                  <a:lnTo>
                    <a:pt x="1417" y="304"/>
                  </a:lnTo>
                  <a:lnTo>
                    <a:pt x="0" y="304"/>
                  </a:lnTo>
                  <a:lnTo>
                    <a:pt x="510" y="304"/>
                  </a:lnTo>
                  <a:lnTo>
                    <a:pt x="106" y="304"/>
                  </a:lnTo>
                </a:path>
              </a:pathLst>
            </a:custGeom>
            <a:noFill/>
            <a:ln w="2108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6" name="docshape124">
              <a:extLst>
                <a:ext uri="{FF2B5EF4-FFF2-40B4-BE49-F238E27FC236}">
                  <a16:creationId xmlns:a16="http://schemas.microsoft.com/office/drawing/2014/main" id="{1D9CEC0D-DA37-23B6-DD04-E4A75559BF21}"/>
                </a:ext>
              </a:extLst>
            </p:cNvPr>
            <p:cNvSpPr>
              <a:spLocks noChangeAspect="1" noEditPoints="1" noChangeArrowheads="1" noChangeShapeType="1" noTextEdit="1"/>
            </p:cNvSpPr>
            <p:nvPr/>
          </p:nvSpPr>
          <p:spPr bwMode="auto">
            <a:xfrm>
              <a:off x="9547" y="652"/>
              <a:ext cx="784" cy="383"/>
            </a:xfrm>
            <a:custGeom>
              <a:avLst/>
              <a:gdLst>
                <a:gd name="T0" fmla="*/ 544 w 784"/>
                <a:gd name="T1" fmla="*/ 653 h 383"/>
                <a:gd name="T2" fmla="*/ 240 w 784"/>
                <a:gd name="T3" fmla="*/ 653 h 383"/>
                <a:gd name="T4" fmla="*/ 240 w 784"/>
                <a:gd name="T5" fmla="*/ 785 h 383"/>
                <a:gd name="T6" fmla="*/ 0 w 784"/>
                <a:gd name="T7" fmla="*/ 785 h 383"/>
                <a:gd name="T8" fmla="*/ 0 w 784"/>
                <a:gd name="T9" fmla="*/ 788 h 383"/>
                <a:gd name="T10" fmla="*/ 392 w 784"/>
                <a:gd name="T11" fmla="*/ 1035 h 383"/>
                <a:gd name="T12" fmla="*/ 784 w 784"/>
                <a:gd name="T13" fmla="*/ 788 h 383"/>
                <a:gd name="T14" fmla="*/ 784 w 784"/>
                <a:gd name="T15" fmla="*/ 785 h 383"/>
                <a:gd name="T16" fmla="*/ 544 w 784"/>
                <a:gd name="T17" fmla="*/ 785 h 383"/>
                <a:gd name="T18" fmla="*/ 544 w 784"/>
                <a:gd name="T19" fmla="*/ 653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4" h="383">
                  <a:moveTo>
                    <a:pt x="544" y="0"/>
                  </a:moveTo>
                  <a:lnTo>
                    <a:pt x="240" y="0"/>
                  </a:lnTo>
                  <a:lnTo>
                    <a:pt x="240" y="132"/>
                  </a:lnTo>
                  <a:lnTo>
                    <a:pt x="0" y="132"/>
                  </a:lnTo>
                  <a:lnTo>
                    <a:pt x="0" y="135"/>
                  </a:lnTo>
                  <a:lnTo>
                    <a:pt x="392" y="382"/>
                  </a:lnTo>
                  <a:lnTo>
                    <a:pt x="784" y="135"/>
                  </a:lnTo>
                  <a:lnTo>
                    <a:pt x="784" y="132"/>
                  </a:lnTo>
                  <a:lnTo>
                    <a:pt x="544" y="132"/>
                  </a:lnTo>
                  <a:lnTo>
                    <a:pt x="54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25">
              <a:extLst>
                <a:ext uri="{FF2B5EF4-FFF2-40B4-BE49-F238E27FC236}">
                  <a16:creationId xmlns:a16="http://schemas.microsoft.com/office/drawing/2014/main" id="{64B7CE1C-1521-C665-2EBC-D84916EBAF8A}"/>
                </a:ext>
              </a:extLst>
            </p:cNvPr>
            <p:cNvSpPr>
              <a:spLocks noChangeAspect="1" noEditPoints="1" noChangeArrowheads="1" noChangeShapeType="1" noTextEdit="1"/>
            </p:cNvSpPr>
            <p:nvPr/>
          </p:nvSpPr>
          <p:spPr bwMode="auto">
            <a:xfrm>
              <a:off x="9547" y="652"/>
              <a:ext cx="784" cy="383"/>
            </a:xfrm>
            <a:custGeom>
              <a:avLst/>
              <a:gdLst>
                <a:gd name="T0" fmla="*/ 0 w 784"/>
                <a:gd name="T1" fmla="*/ 785 h 383"/>
                <a:gd name="T2" fmla="*/ 240 w 784"/>
                <a:gd name="T3" fmla="*/ 785 h 383"/>
                <a:gd name="T4" fmla="*/ 240 w 784"/>
                <a:gd name="T5" fmla="*/ 653 h 383"/>
                <a:gd name="T6" fmla="*/ 544 w 784"/>
                <a:gd name="T7" fmla="*/ 653 h 383"/>
                <a:gd name="T8" fmla="*/ 544 w 784"/>
                <a:gd name="T9" fmla="*/ 785 h 383"/>
                <a:gd name="T10" fmla="*/ 784 w 784"/>
                <a:gd name="T11" fmla="*/ 785 h 383"/>
                <a:gd name="T12" fmla="*/ 784 w 784"/>
                <a:gd name="T13" fmla="*/ 788 h 383"/>
                <a:gd name="T14" fmla="*/ 392 w 784"/>
                <a:gd name="T15" fmla="*/ 1035 h 383"/>
                <a:gd name="T16" fmla="*/ 0 w 784"/>
                <a:gd name="T17" fmla="*/ 788 h 383"/>
                <a:gd name="T18" fmla="*/ 0 w 784"/>
                <a:gd name="T19" fmla="*/ 785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4" h="383">
                  <a:moveTo>
                    <a:pt x="0" y="132"/>
                  </a:moveTo>
                  <a:lnTo>
                    <a:pt x="240" y="132"/>
                  </a:lnTo>
                  <a:lnTo>
                    <a:pt x="240" y="0"/>
                  </a:lnTo>
                  <a:lnTo>
                    <a:pt x="544" y="0"/>
                  </a:lnTo>
                  <a:lnTo>
                    <a:pt x="544" y="132"/>
                  </a:lnTo>
                  <a:lnTo>
                    <a:pt x="784" y="132"/>
                  </a:lnTo>
                  <a:lnTo>
                    <a:pt x="784" y="135"/>
                  </a:lnTo>
                  <a:lnTo>
                    <a:pt x="392" y="382"/>
                  </a:lnTo>
                  <a:lnTo>
                    <a:pt x="0" y="135"/>
                  </a:lnTo>
                  <a:lnTo>
                    <a:pt x="0" y="132"/>
                  </a:lnTo>
                  <a:close/>
                </a:path>
              </a:pathLst>
            </a:custGeom>
            <a:noFill/>
            <a:ln w="21082">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8" name="docshape126">
              <a:extLst>
                <a:ext uri="{FF2B5EF4-FFF2-40B4-BE49-F238E27FC236}">
                  <a16:creationId xmlns:a16="http://schemas.microsoft.com/office/drawing/2014/main" id="{95E5C20E-EF79-6AF2-CC8C-11B766C4A6F4}"/>
                </a:ext>
              </a:extLst>
            </p:cNvPr>
            <p:cNvSpPr>
              <a:spLocks noChangeAspect="1" noEditPoints="1" noChangeArrowheads="1" noChangeShapeType="1" noTextEdit="1"/>
            </p:cNvSpPr>
            <p:nvPr/>
          </p:nvSpPr>
          <p:spPr bwMode="auto">
            <a:xfrm>
              <a:off x="9802" y="468"/>
              <a:ext cx="273" cy="317"/>
            </a:xfrm>
            <a:prstGeom prst="rect">
              <a:avLst/>
            </a:prstGeom>
            <a:solidFill>
              <a:srgbClr val="9D9FA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 name="docshape127">
              <a:extLst>
                <a:ext uri="{FF2B5EF4-FFF2-40B4-BE49-F238E27FC236}">
                  <a16:creationId xmlns:a16="http://schemas.microsoft.com/office/drawing/2014/main" id="{ADA46A9F-F48F-CAE3-2208-3AAEE0337A57}"/>
                </a:ext>
              </a:extLst>
            </p:cNvPr>
            <p:cNvSpPr>
              <a:spLocks noChangeAspect="1" noEditPoints="1" noChangeArrowheads="1" noChangeShapeType="1" noTextEdit="1"/>
            </p:cNvSpPr>
            <p:nvPr/>
          </p:nvSpPr>
          <p:spPr bwMode="auto">
            <a:xfrm>
              <a:off x="7725" y="-222"/>
              <a:ext cx="1771" cy="768"/>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 name="docshape128">
              <a:extLst>
                <a:ext uri="{FF2B5EF4-FFF2-40B4-BE49-F238E27FC236}">
                  <a16:creationId xmlns:a16="http://schemas.microsoft.com/office/drawing/2014/main" id="{22C5A7EB-AF4E-CF20-45B5-3E7FBF021C3C}"/>
                </a:ext>
              </a:extLst>
            </p:cNvPr>
            <p:cNvSpPr>
              <a:spLocks noChangeAspect="1" noEditPoints="1" noChangeArrowheads="1" noChangeShapeType="1" noTextEdit="1"/>
            </p:cNvSpPr>
            <p:nvPr/>
          </p:nvSpPr>
          <p:spPr bwMode="auto">
            <a:xfrm>
              <a:off x="7725" y="-222"/>
              <a:ext cx="1771" cy="768"/>
            </a:xfrm>
            <a:prstGeom prst="rect">
              <a:avLst/>
            </a:prstGeom>
            <a:noFill/>
            <a:ln w="1855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1" name="docshape129">
              <a:extLst>
                <a:ext uri="{FF2B5EF4-FFF2-40B4-BE49-F238E27FC236}">
                  <a16:creationId xmlns:a16="http://schemas.microsoft.com/office/drawing/2014/main" id="{BFDC41A8-CA98-B2D1-DED3-0335EDA90066}"/>
                </a:ext>
              </a:extLst>
            </p:cNvPr>
            <p:cNvSpPr txBox="1">
              <a:spLocks noChangeAspect="1" noEditPoints="1" noChangeArrowheads="1" noChangeShapeType="1" noTextEdit="1"/>
            </p:cNvSpPr>
            <p:nvPr/>
          </p:nvSpPr>
          <p:spPr bwMode="auto">
            <a:xfrm>
              <a:off x="7236" y="-250"/>
              <a:ext cx="31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1709928">
                <a:lnSpc>
                  <a:spcPts val="1543"/>
                </a:lnSpc>
                <a:spcAft>
                  <a:spcPts val="600"/>
                </a:spcAft>
              </a:pPr>
              <a:r>
                <a:rPr lang="en-US" sz="1403" b="1" kern="1200" spc="-47">
                  <a:solidFill>
                    <a:srgbClr val="939598"/>
                  </a:solidFill>
                  <a:latin typeface="Trebuchet MS" panose="020B0703020202090204" pitchFamily="34" charset="0"/>
                  <a:ea typeface="+mn-ea"/>
                  <a:cs typeface="+mn-cs"/>
                </a:rPr>
                <a:t>YES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2" name="docshape130">
              <a:extLst>
                <a:ext uri="{FF2B5EF4-FFF2-40B4-BE49-F238E27FC236}">
                  <a16:creationId xmlns:a16="http://schemas.microsoft.com/office/drawing/2014/main" id="{B7C436A8-0944-E4E6-1AF6-17CE059AF174}"/>
                </a:ext>
              </a:extLst>
            </p:cNvPr>
            <p:cNvSpPr txBox="1">
              <a:spLocks noChangeAspect="1" noEditPoints="1" noChangeArrowheads="1" noChangeShapeType="1" noTextEdit="1"/>
            </p:cNvSpPr>
            <p:nvPr/>
          </p:nvSpPr>
          <p:spPr bwMode="auto">
            <a:xfrm>
              <a:off x="9677" y="-250"/>
              <a:ext cx="2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1709928">
                <a:lnSpc>
                  <a:spcPts val="1543"/>
                </a:lnSpc>
                <a:spcAft>
                  <a:spcPts val="600"/>
                </a:spcAft>
              </a:pPr>
              <a:r>
                <a:rPr lang="en-US" sz="1403" b="1" kern="1200" spc="-47">
                  <a:solidFill>
                    <a:srgbClr val="939598"/>
                  </a:solidFill>
                  <a:latin typeface="Trebuchet MS" panose="020B0703020202090204" pitchFamily="34" charset="0"/>
                  <a:ea typeface="+mn-ea"/>
                  <a:cs typeface="+mn-cs"/>
                </a:rPr>
                <a:t>NO</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3" name="docshape131">
              <a:extLst>
                <a:ext uri="{FF2B5EF4-FFF2-40B4-BE49-F238E27FC236}">
                  <a16:creationId xmlns:a16="http://schemas.microsoft.com/office/drawing/2014/main" id="{9B1170AE-F321-6D88-9520-C56629A48AAE}"/>
                </a:ext>
              </a:extLst>
            </p:cNvPr>
            <p:cNvSpPr txBox="1">
              <a:spLocks noChangeAspect="1" noEditPoints="1" noChangeArrowheads="1" noChangeShapeType="1" noTextEdit="1"/>
            </p:cNvSpPr>
            <p:nvPr/>
          </p:nvSpPr>
          <p:spPr bwMode="auto">
            <a:xfrm>
              <a:off x="8570" y="939"/>
              <a:ext cx="31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1709928">
                <a:lnSpc>
                  <a:spcPts val="1543"/>
                </a:lnSpc>
                <a:spcAft>
                  <a:spcPts val="600"/>
                </a:spcAft>
              </a:pPr>
              <a:r>
                <a:rPr lang="en-US" sz="1403" b="1" kern="1200" spc="-47">
                  <a:solidFill>
                    <a:srgbClr val="939598"/>
                  </a:solidFill>
                  <a:latin typeface="Trebuchet MS" panose="020B0703020202090204" pitchFamily="34" charset="0"/>
                  <a:ea typeface="+mn-ea"/>
                  <a:cs typeface="+mn-cs"/>
                </a:rPr>
                <a:t>YES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4" name="docshape132">
              <a:extLst>
                <a:ext uri="{FF2B5EF4-FFF2-40B4-BE49-F238E27FC236}">
                  <a16:creationId xmlns:a16="http://schemas.microsoft.com/office/drawing/2014/main" id="{6F4CB91E-7FB2-844A-F0C7-7821F227B661}"/>
                </a:ext>
              </a:extLst>
            </p:cNvPr>
            <p:cNvSpPr txBox="1">
              <a:spLocks noChangeAspect="1" noEditPoints="1" noChangeArrowheads="1" noChangeShapeType="1" noTextEdit="1"/>
            </p:cNvSpPr>
            <p:nvPr/>
          </p:nvSpPr>
          <p:spPr bwMode="auto">
            <a:xfrm>
              <a:off x="6805" y="1164"/>
              <a:ext cx="1039"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20187" indent="43936" defTabSz="1709928">
                <a:lnSpc>
                  <a:spcPct val="88000"/>
                </a:lnSpc>
                <a:spcBef>
                  <a:spcPts val="159"/>
                </a:spcBef>
              </a:pPr>
              <a:r>
                <a:rPr lang="en-US" sz="1590" b="1" kern="1200" spc="-37">
                  <a:solidFill>
                    <a:srgbClr val="FFFFFF"/>
                  </a:solidFill>
                  <a:latin typeface="Trebuchet MS" panose="020B0703020202090204" pitchFamily="34" charset="0"/>
                  <a:ea typeface="+mn-ea"/>
                  <a:cs typeface="+mn-cs"/>
                </a:rPr>
                <a:t>DIAGNOSE AND</a:t>
              </a:r>
              <a:r>
                <a:rPr lang="en-US" sz="1590" b="1" kern="1200" spc="-215">
                  <a:solidFill>
                    <a:srgbClr val="FFFFFF"/>
                  </a:solidFill>
                  <a:latin typeface="Trebuchet MS" panose="020B0703020202090204" pitchFamily="34" charset="0"/>
                  <a:ea typeface="+mn-ea"/>
                  <a:cs typeface="+mn-cs"/>
                </a:rPr>
                <a:t> </a:t>
              </a:r>
              <a:r>
                <a:rPr lang="en-US" sz="1590" b="1" kern="1200" spc="-112">
                  <a:solidFill>
                    <a:srgbClr val="FFFFFF"/>
                  </a:solidFill>
                  <a:latin typeface="Trebuchet MS" panose="020B0703020202090204" pitchFamily="34" charset="0"/>
                  <a:ea typeface="+mn-ea"/>
                  <a:cs typeface="+mn-cs"/>
                </a:rPr>
                <a:t>TREAT</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5" name="docshape133">
              <a:extLst>
                <a:ext uri="{FF2B5EF4-FFF2-40B4-BE49-F238E27FC236}">
                  <a16:creationId xmlns:a16="http://schemas.microsoft.com/office/drawing/2014/main" id="{0AC13A1B-7F66-11A0-3988-559DAAEF41A1}"/>
                </a:ext>
              </a:extLst>
            </p:cNvPr>
            <p:cNvSpPr txBox="1">
              <a:spLocks noChangeAspect="1" noEditPoints="1" noChangeArrowheads="1" noChangeShapeType="1" noTextEdit="1"/>
            </p:cNvSpPr>
            <p:nvPr/>
          </p:nvSpPr>
          <p:spPr bwMode="auto">
            <a:xfrm>
              <a:off x="9302" y="1040"/>
              <a:ext cx="1299"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21374" algn="ctr" defTabSz="1709928">
                <a:lnSpc>
                  <a:spcPct val="88000"/>
                </a:lnSpc>
                <a:spcBef>
                  <a:spcPts val="196"/>
                </a:spcBef>
              </a:pPr>
              <a:r>
                <a:rPr lang="en-US" sz="1590" b="1" kern="1200">
                  <a:solidFill>
                    <a:srgbClr val="FFFFFF"/>
                  </a:solidFill>
                  <a:latin typeface="Trebuchet MS" panose="020B0703020202090204" pitchFamily="34" charset="0"/>
                  <a:ea typeface="+mn-ea"/>
                  <a:cs typeface="+mn-cs"/>
                </a:rPr>
                <a:t>IS</a:t>
              </a:r>
              <a:r>
                <a:rPr lang="en-US" sz="1590" b="1" kern="1200" spc="-187">
                  <a:solidFill>
                    <a:srgbClr val="FFFFFF"/>
                  </a:solidFill>
                  <a:latin typeface="Trebuchet MS" panose="020B0703020202090204" pitchFamily="34" charset="0"/>
                  <a:ea typeface="+mn-ea"/>
                  <a:cs typeface="+mn-cs"/>
                </a:rPr>
                <a:t> </a:t>
              </a:r>
              <a:r>
                <a:rPr lang="en-US" sz="1590" b="1" kern="1200">
                  <a:solidFill>
                    <a:srgbClr val="FFFFFF"/>
                  </a:solidFill>
                  <a:latin typeface="Trebuchet MS" panose="020B0703020202090204" pitchFamily="34" charset="0"/>
                  <a:ea typeface="+mn-ea"/>
                  <a:cs typeface="+mn-cs"/>
                </a:rPr>
                <a:t>THE </a:t>
              </a:r>
              <a:r>
                <a:rPr lang="en-US" sz="1590" b="1" kern="1200" spc="-75">
                  <a:solidFill>
                    <a:srgbClr val="FFFFFF"/>
                  </a:solidFill>
                  <a:latin typeface="Trebuchet MS" panose="020B0703020202090204" pitchFamily="34" charset="0"/>
                  <a:ea typeface="+mn-ea"/>
                  <a:cs typeface="+mn-cs"/>
                </a:rPr>
                <a:t>CHILD/INFANT </a:t>
              </a:r>
              <a:r>
                <a:rPr lang="en-US" sz="1590" b="1" kern="1200" spc="-19">
                  <a:solidFill>
                    <a:srgbClr val="FFFFFF"/>
                  </a:solidFill>
                  <a:latin typeface="Trebuchet MS" panose="020B0703020202090204" pitchFamily="34" charset="0"/>
                  <a:ea typeface="+mn-ea"/>
                  <a:cs typeface="+mn-cs"/>
                </a:rPr>
                <a:t>BREATHING </a:t>
              </a:r>
              <a:r>
                <a:rPr lang="en-US" sz="1590" b="1" kern="1200" spc="-75">
                  <a:solidFill>
                    <a:srgbClr val="FFFFFF"/>
                  </a:solidFill>
                  <a:latin typeface="Trebuchet MS" panose="020B0703020202090204" pitchFamily="34" charset="0"/>
                  <a:ea typeface="+mn-ea"/>
                  <a:cs typeface="+mn-cs"/>
                </a:rPr>
                <a:t>EFFECTIVELY?</a:t>
              </a:r>
              <a:endParaRPr lang="en-US" sz="2057" kern="1200">
                <a:solidFill>
                  <a:schemeClr val="tx1"/>
                </a:solidFill>
                <a:latin typeface="Georgia" panose="02040502050405020303" pitchFamily="18" charset="0"/>
                <a:ea typeface="+mn-ea"/>
                <a:cs typeface="+mn-cs"/>
              </a:endParaRPr>
            </a:p>
            <a:p>
              <a:pPr marL="954710" marR="21374" algn="ctr" defTabSz="1709928">
                <a:lnSpc>
                  <a:spcPts val="1561"/>
                </a:lnSpc>
                <a:spcBef>
                  <a:spcPts val="739"/>
                </a:spcBef>
              </a:pPr>
              <a:r>
                <a:rPr lang="en-US" sz="1403" b="1" kern="1200" spc="-47">
                  <a:solidFill>
                    <a:srgbClr val="939598"/>
                  </a:solidFill>
                  <a:latin typeface="Trebuchet MS" panose="020B0703020202090204" pitchFamily="34" charset="0"/>
                  <a:ea typeface="+mn-ea"/>
                  <a:cs typeface="+mn-cs"/>
                </a:rPr>
                <a:t>NO</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6" name="docshape134">
              <a:extLst>
                <a:ext uri="{FF2B5EF4-FFF2-40B4-BE49-F238E27FC236}">
                  <a16:creationId xmlns:a16="http://schemas.microsoft.com/office/drawing/2014/main" id="{F7FF52B6-B201-F0DA-9DD5-6A5EF5B7C338}"/>
                </a:ext>
              </a:extLst>
            </p:cNvPr>
            <p:cNvSpPr txBox="1">
              <a:spLocks noChangeAspect="1" noEditPoints="1" noChangeArrowheads="1" noChangeShapeType="1" noTextEdit="1"/>
            </p:cNvSpPr>
            <p:nvPr/>
          </p:nvSpPr>
          <p:spPr bwMode="auto">
            <a:xfrm>
              <a:off x="8570" y="2285"/>
              <a:ext cx="31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1709928">
                <a:lnSpc>
                  <a:spcPts val="1543"/>
                </a:lnSpc>
                <a:spcAft>
                  <a:spcPts val="600"/>
                </a:spcAft>
              </a:pPr>
              <a:r>
                <a:rPr lang="en-US" sz="1403" b="1" kern="1200" spc="-47">
                  <a:solidFill>
                    <a:srgbClr val="939598"/>
                  </a:solidFill>
                  <a:latin typeface="Trebuchet MS" panose="020B0703020202090204" pitchFamily="34" charset="0"/>
                  <a:ea typeface="+mn-ea"/>
                  <a:cs typeface="+mn-cs"/>
                </a:rPr>
                <a:t>YES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7" name="docshape135">
              <a:extLst>
                <a:ext uri="{FF2B5EF4-FFF2-40B4-BE49-F238E27FC236}">
                  <a16:creationId xmlns:a16="http://schemas.microsoft.com/office/drawing/2014/main" id="{674DF3AA-9769-4C47-FA1E-6AD2DD513D87}"/>
                </a:ext>
              </a:extLst>
            </p:cNvPr>
            <p:cNvSpPr txBox="1">
              <a:spLocks noChangeAspect="1" noEditPoints="1" noChangeArrowheads="1" noChangeShapeType="1" noTextEdit="1"/>
            </p:cNvSpPr>
            <p:nvPr/>
          </p:nvSpPr>
          <p:spPr bwMode="auto">
            <a:xfrm>
              <a:off x="9390" y="2424"/>
              <a:ext cx="1124" cy="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21374" algn="ctr" defTabSz="1709928">
                <a:lnSpc>
                  <a:spcPct val="88000"/>
                </a:lnSpc>
                <a:spcBef>
                  <a:spcPts val="196"/>
                </a:spcBef>
              </a:pPr>
              <a:r>
                <a:rPr lang="en-US" sz="1590" b="1" kern="1200" spc="-37">
                  <a:solidFill>
                    <a:srgbClr val="FFFFFF"/>
                  </a:solidFill>
                  <a:latin typeface="Trebuchet MS" panose="020B0703020202090204" pitchFamily="34" charset="0"/>
                  <a:ea typeface="+mn-ea"/>
                  <a:cs typeface="+mn-cs"/>
                </a:rPr>
                <a:t>IS</a:t>
              </a:r>
              <a:r>
                <a:rPr lang="en-US" sz="1590" b="1" kern="1200" spc="-196">
                  <a:solidFill>
                    <a:srgbClr val="FFFFFF"/>
                  </a:solidFill>
                  <a:latin typeface="Trebuchet MS" panose="020B0703020202090204" pitchFamily="34" charset="0"/>
                  <a:ea typeface="+mn-ea"/>
                  <a:cs typeface="+mn-cs"/>
                </a:rPr>
                <a:t> </a:t>
              </a:r>
              <a:r>
                <a:rPr lang="en-US" sz="1590" b="1" kern="1200" spc="-37">
                  <a:solidFill>
                    <a:srgbClr val="FFFFFF"/>
                  </a:solidFill>
                  <a:latin typeface="Trebuchet MS" panose="020B0703020202090204" pitchFamily="34" charset="0"/>
                  <a:ea typeface="+mn-ea"/>
                  <a:cs typeface="+mn-cs"/>
                </a:rPr>
                <a:t>THERE</a:t>
              </a:r>
              <a:r>
                <a:rPr lang="en-US" sz="1590" b="1" kern="1200" spc="-187">
                  <a:solidFill>
                    <a:srgbClr val="FFFFFF"/>
                  </a:solidFill>
                  <a:latin typeface="Trebuchet MS" panose="020B0703020202090204" pitchFamily="34" charset="0"/>
                  <a:ea typeface="+mn-ea"/>
                  <a:cs typeface="+mn-cs"/>
                </a:rPr>
                <a:t> </a:t>
              </a:r>
              <a:r>
                <a:rPr lang="en-US" sz="1590" b="1" kern="1200" spc="-37">
                  <a:solidFill>
                    <a:srgbClr val="FFFFFF"/>
                  </a:solidFill>
                  <a:latin typeface="Trebuchet MS" panose="020B0703020202090204" pitchFamily="34" charset="0"/>
                  <a:ea typeface="+mn-ea"/>
                  <a:cs typeface="+mn-cs"/>
                </a:rPr>
                <a:t>AN </a:t>
              </a:r>
              <a:r>
                <a:rPr lang="en-US" sz="1590" b="1" kern="1200" spc="-19">
                  <a:solidFill>
                    <a:srgbClr val="FFFFFF"/>
                  </a:solidFill>
                  <a:latin typeface="Trebuchet MS" panose="020B0703020202090204" pitchFamily="34" charset="0"/>
                  <a:ea typeface="+mn-ea"/>
                  <a:cs typeface="+mn-cs"/>
                </a:rPr>
                <a:t>ADEQUATE PULSE?</a:t>
              </a:r>
              <a:endParaRPr lang="en-US" sz="2057" kern="1200">
                <a:solidFill>
                  <a:schemeClr val="tx1"/>
                </a:solidFill>
                <a:latin typeface="Georgia" panose="02040502050405020303" pitchFamily="18" charset="0"/>
                <a:ea typeface="+mn-ea"/>
                <a:cs typeface="+mn-cs"/>
              </a:endParaRPr>
            </a:p>
            <a:p>
              <a:pPr defTabSz="1709928">
                <a:spcBef>
                  <a:spcPts val="28"/>
                </a:spcBef>
              </a:pPr>
              <a:r>
                <a:rPr lang="en-US" sz="1870" b="1" kern="1200">
                  <a:solidFill>
                    <a:schemeClr val="tx1"/>
                  </a:solidFill>
                  <a:latin typeface="Trebuchet MS" panose="020B0703020202090204" pitchFamily="34" charset="0"/>
                  <a:ea typeface="+mn-ea"/>
                  <a:cs typeface="+mn-cs"/>
                </a:rPr>
                <a:t> </a:t>
              </a:r>
              <a:endParaRPr lang="en-US" sz="2057" kern="1200">
                <a:solidFill>
                  <a:schemeClr val="tx1"/>
                </a:solidFill>
                <a:latin typeface="Georgia" panose="02040502050405020303" pitchFamily="18" charset="0"/>
                <a:ea typeface="+mn-ea"/>
                <a:cs typeface="+mn-cs"/>
              </a:endParaRPr>
            </a:p>
            <a:p>
              <a:pPr marR="56998" algn="r" defTabSz="1709928">
                <a:lnSpc>
                  <a:spcPts val="1561"/>
                </a:lnSpc>
                <a:spcBef>
                  <a:spcPts val="9"/>
                </a:spcBef>
              </a:pPr>
              <a:r>
                <a:rPr lang="en-US" sz="1403" b="1" kern="1200" spc="-47">
                  <a:solidFill>
                    <a:srgbClr val="939598"/>
                  </a:solidFill>
                  <a:latin typeface="Trebuchet MS" panose="020B0703020202090204" pitchFamily="34" charset="0"/>
                  <a:ea typeface="+mn-ea"/>
                  <a:cs typeface="+mn-cs"/>
                </a:rPr>
                <a:t>NO</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8" name="docshape136">
              <a:extLst>
                <a:ext uri="{FF2B5EF4-FFF2-40B4-BE49-F238E27FC236}">
                  <a16:creationId xmlns:a16="http://schemas.microsoft.com/office/drawing/2014/main" id="{EBC6BD9C-7AA7-59D2-BE5B-A58BA0744C14}"/>
                </a:ext>
              </a:extLst>
            </p:cNvPr>
            <p:cNvSpPr txBox="1">
              <a:spLocks noChangeAspect="1" noEditPoints="1" noChangeArrowheads="1" noChangeShapeType="1" noTextEdit="1"/>
            </p:cNvSpPr>
            <p:nvPr/>
          </p:nvSpPr>
          <p:spPr bwMode="auto">
            <a:xfrm>
              <a:off x="6575" y="4125"/>
              <a:ext cx="671"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1709928">
                <a:lnSpc>
                  <a:spcPts val="1954"/>
                </a:lnSpc>
                <a:spcAft>
                  <a:spcPts val="600"/>
                </a:spcAft>
              </a:pPr>
              <a:r>
                <a:rPr lang="en-US" sz="1683" i="1" kern="1200">
                  <a:solidFill>
                    <a:srgbClr val="493291"/>
                  </a:solidFill>
                  <a:latin typeface="Cambria" panose="02040503050406030204" pitchFamily="18" charset="0"/>
                  <a:ea typeface="+mn-ea"/>
                  <a:cs typeface="+mn-cs"/>
                </a:rPr>
                <a:t>Figure</a:t>
              </a:r>
              <a:r>
                <a:rPr lang="en-US" sz="1683" i="1" kern="1200" spc="94">
                  <a:solidFill>
                    <a:srgbClr val="493291"/>
                  </a:solidFill>
                  <a:latin typeface="Cambria" panose="02040503050406030204" pitchFamily="18" charset="0"/>
                  <a:ea typeface="+mn-ea"/>
                  <a:cs typeface="+mn-cs"/>
                </a:rPr>
                <a:t> </a:t>
              </a:r>
              <a:r>
                <a:rPr lang="en-US" sz="1683" i="1" kern="1200" spc="-94">
                  <a:solidFill>
                    <a:srgbClr val="493291"/>
                  </a:solidFill>
                  <a:latin typeface="Cambria" panose="02040503050406030204" pitchFamily="18" charset="0"/>
                  <a:ea typeface="+mn-ea"/>
                  <a:cs typeface="+mn-cs"/>
                </a:rPr>
                <a:t>6</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39" name="docshape137">
              <a:extLst>
                <a:ext uri="{FF2B5EF4-FFF2-40B4-BE49-F238E27FC236}">
                  <a16:creationId xmlns:a16="http://schemas.microsoft.com/office/drawing/2014/main" id="{90001004-3566-2E44-0487-4770E8F7EB7C}"/>
                </a:ext>
              </a:extLst>
            </p:cNvPr>
            <p:cNvSpPr txBox="1">
              <a:spLocks noChangeAspect="1" noEditPoints="1" noChangeArrowheads="1" noChangeShapeType="1" noTextEdit="1"/>
            </p:cNvSpPr>
            <p:nvPr/>
          </p:nvSpPr>
          <p:spPr bwMode="auto">
            <a:xfrm>
              <a:off x="9662" y="3876"/>
              <a:ext cx="58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19932" marR="15437" indent="-121120" defTabSz="1709928">
                <a:lnSpc>
                  <a:spcPct val="88000"/>
                </a:lnSpc>
                <a:spcBef>
                  <a:spcPts val="159"/>
                </a:spcBef>
              </a:pPr>
              <a:r>
                <a:rPr lang="en-US" sz="1590" b="1" kern="1200" spc="-112">
                  <a:solidFill>
                    <a:srgbClr val="FFFFFF"/>
                  </a:solidFill>
                  <a:latin typeface="Trebuchet MS" panose="020B0703020202090204" pitchFamily="34" charset="0"/>
                  <a:ea typeface="+mn-ea"/>
                  <a:cs typeface="+mn-cs"/>
                </a:rPr>
                <a:t>START </a:t>
              </a:r>
              <a:r>
                <a:rPr lang="en-US" sz="1590" b="1" kern="1200" spc="-37">
                  <a:solidFill>
                    <a:srgbClr val="FFFFFF"/>
                  </a:solidFill>
                  <a:latin typeface="Trebuchet MS" panose="020B0703020202090204" pitchFamily="34" charset="0"/>
                  <a:ea typeface="+mn-ea"/>
                  <a:cs typeface="+mn-cs"/>
                </a:rPr>
                <a:t>CPR</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40" name="docshape138">
              <a:extLst>
                <a:ext uri="{FF2B5EF4-FFF2-40B4-BE49-F238E27FC236}">
                  <a16:creationId xmlns:a16="http://schemas.microsoft.com/office/drawing/2014/main" id="{10987240-7350-38CA-0C1A-5C0F7B7F71FE}"/>
                </a:ext>
              </a:extLst>
            </p:cNvPr>
            <p:cNvSpPr txBox="1">
              <a:spLocks noChangeAspect="1" noEditPoints="1" noChangeArrowheads="1" noChangeShapeType="1" noTextEdit="1"/>
            </p:cNvSpPr>
            <p:nvPr/>
          </p:nvSpPr>
          <p:spPr bwMode="auto">
            <a:xfrm>
              <a:off x="7725" y="-222"/>
              <a:ext cx="177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88550" marR="292113" algn="ctr" defTabSz="1709928">
                <a:lnSpc>
                  <a:spcPct val="88000"/>
                </a:lnSpc>
                <a:spcBef>
                  <a:spcPts val="1216"/>
                </a:spcBef>
              </a:pPr>
              <a:r>
                <a:rPr lang="en-US" sz="1590" b="1" kern="1200">
                  <a:solidFill>
                    <a:srgbClr val="FFFFFF"/>
                  </a:solidFill>
                  <a:latin typeface="Trebuchet MS" panose="020B0703020202090204" pitchFamily="34" charset="0"/>
                  <a:ea typeface="+mn-ea"/>
                  <a:cs typeface="+mn-cs"/>
                </a:rPr>
                <a:t>IS</a:t>
              </a:r>
              <a:r>
                <a:rPr lang="en-US" sz="1590" b="1" kern="1200" spc="-187">
                  <a:solidFill>
                    <a:srgbClr val="FFFFFF"/>
                  </a:solidFill>
                  <a:latin typeface="Trebuchet MS" panose="020B0703020202090204" pitchFamily="34" charset="0"/>
                  <a:ea typeface="+mn-ea"/>
                  <a:cs typeface="+mn-cs"/>
                </a:rPr>
                <a:t> </a:t>
              </a:r>
              <a:r>
                <a:rPr lang="en-US" sz="1590" b="1" kern="1200">
                  <a:solidFill>
                    <a:srgbClr val="FFFFFF"/>
                  </a:solidFill>
                  <a:latin typeface="Trebuchet MS" panose="020B0703020202090204" pitchFamily="34" charset="0"/>
                  <a:ea typeface="+mn-ea"/>
                  <a:cs typeface="+mn-cs"/>
                </a:rPr>
                <a:t>THE </a:t>
              </a:r>
              <a:r>
                <a:rPr lang="en-US" sz="1590" b="1" kern="1200" spc="-75">
                  <a:solidFill>
                    <a:srgbClr val="FFFFFF"/>
                  </a:solidFill>
                  <a:latin typeface="Trebuchet MS" panose="020B0703020202090204" pitchFamily="34" charset="0"/>
                  <a:ea typeface="+mn-ea"/>
                  <a:cs typeface="+mn-cs"/>
                </a:rPr>
                <a:t>CHILD/INFANT </a:t>
              </a:r>
              <a:r>
                <a:rPr lang="en-US" sz="1590" b="1" kern="1200" spc="-19">
                  <a:solidFill>
                    <a:srgbClr val="FFFFFF"/>
                  </a:solidFill>
                  <a:latin typeface="Trebuchet MS" panose="020B0703020202090204" pitchFamily="34" charset="0"/>
                  <a:ea typeface="+mn-ea"/>
                  <a:cs typeface="+mn-cs"/>
                </a:rPr>
                <a:t>RESPONSIVE?</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41" name="docshape139">
              <a:extLst>
                <a:ext uri="{FF2B5EF4-FFF2-40B4-BE49-F238E27FC236}">
                  <a16:creationId xmlns:a16="http://schemas.microsoft.com/office/drawing/2014/main" id="{ACE95460-B03B-737C-7E35-CD8B61CC9239}"/>
                </a:ext>
              </a:extLst>
            </p:cNvPr>
            <p:cNvSpPr txBox="1">
              <a:spLocks noChangeAspect="1" noEditPoints="1" noChangeArrowheads="1" noChangeShapeType="1" noTextEdit="1"/>
            </p:cNvSpPr>
            <p:nvPr/>
          </p:nvSpPr>
          <p:spPr bwMode="auto">
            <a:xfrm>
              <a:off x="6429" y="2312"/>
              <a:ext cx="177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1709928">
                <a:spcBef>
                  <a:spcPts val="19"/>
                </a:spcBef>
              </a:pPr>
              <a:r>
                <a:rPr lang="en-US" sz="1777" kern="1200">
                  <a:solidFill>
                    <a:schemeClr val="tx1"/>
                  </a:solidFill>
                  <a:latin typeface="Georgia" panose="02040502050405020303" pitchFamily="18" charset="0"/>
                  <a:ea typeface="+mn-ea"/>
                  <a:cs typeface="+mn-cs"/>
                </a:rPr>
                <a:t> </a:t>
              </a:r>
              <a:endParaRPr lang="en-US" sz="2057" kern="1200">
                <a:solidFill>
                  <a:schemeClr val="tx1"/>
                </a:solidFill>
                <a:latin typeface="Georgia" panose="02040502050405020303" pitchFamily="18" charset="0"/>
                <a:ea typeface="+mn-ea"/>
                <a:cs typeface="+mn-cs"/>
              </a:endParaRPr>
            </a:p>
            <a:p>
              <a:pPr marL="436982" marR="438169" indent="191179" defTabSz="1709928">
                <a:lnSpc>
                  <a:spcPct val="88000"/>
                </a:lnSpc>
              </a:pPr>
              <a:r>
                <a:rPr lang="en-US" sz="1590" b="1" kern="1200" spc="-19">
                  <a:solidFill>
                    <a:srgbClr val="FFFFFF"/>
                  </a:solidFill>
                  <a:latin typeface="Trebuchet MS" panose="020B0703020202090204" pitchFamily="34" charset="0"/>
                  <a:ea typeface="+mn-ea"/>
                  <a:cs typeface="+mn-cs"/>
                </a:rPr>
                <a:t>RESCUE </a:t>
              </a:r>
              <a:r>
                <a:rPr lang="en-US" sz="1590" b="1" kern="1200" spc="-75">
                  <a:solidFill>
                    <a:srgbClr val="FFFFFF"/>
                  </a:solidFill>
                  <a:latin typeface="Trebuchet MS" panose="020B0703020202090204" pitchFamily="34" charset="0"/>
                  <a:ea typeface="+mn-ea"/>
                  <a:cs typeface="+mn-cs"/>
                </a:rPr>
                <a:t>BREATHING</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grpSp>
    </p:spTree>
    <p:extLst>
      <p:ext uri="{BB962C8B-B14F-4D97-AF65-F5344CB8AC3E}">
        <p14:creationId xmlns:p14="http://schemas.microsoft.com/office/powerpoint/2010/main" val="26991011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380087-0093-3B29-30ED-DBF4D16625FA}"/>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SHOCK</a:t>
            </a:r>
          </a:p>
        </p:txBody>
      </p:sp>
      <p:sp>
        <p:nvSpPr>
          <p:cNvPr id="3" name="Text Placeholder 2">
            <a:extLst>
              <a:ext uri="{FF2B5EF4-FFF2-40B4-BE49-F238E27FC236}">
                <a16:creationId xmlns:a16="http://schemas.microsoft.com/office/drawing/2014/main" id="{0996DAE3-802F-CB57-85F4-D9A5C299B0AF}"/>
              </a:ext>
            </a:extLst>
          </p:cNvPr>
          <p:cNvSpPr>
            <a:spLocks noGrp="1"/>
          </p:cNvSpPr>
          <p:nvPr>
            <p:ph type="body" idx="1"/>
          </p:nvPr>
        </p:nvSpPr>
        <p:spPr>
          <a:xfrm>
            <a:off x="3227832" y="4353507"/>
            <a:ext cx="5733288" cy="932688"/>
          </a:xfrm>
        </p:spPr>
        <p:txBody>
          <a:bodyPr vert="horz" lIns="91440" tIns="45720" rIns="91440" bIns="45720" rtlCol="0">
            <a:normAutofit/>
          </a:bodyPr>
          <a:lstStyle/>
          <a:p>
            <a:pPr algn="ctr"/>
            <a:endParaRPr lang="en-US" sz="2400" kern="1200">
              <a:solidFill>
                <a:srgbClr val="FFFFFF"/>
              </a:solidFill>
              <a:latin typeface="+mn-lt"/>
              <a:ea typeface="+mn-ea"/>
              <a:cs typeface="+mn-cs"/>
            </a:endParaRP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15195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41248" y="548640"/>
            <a:ext cx="3600860" cy="5431536"/>
          </a:xfrm>
        </p:spPr>
        <p:txBody>
          <a:bodyPr>
            <a:normAutofit/>
          </a:bodyPr>
          <a:lstStyle/>
          <a:p>
            <a:r>
              <a:rPr lang="en-US" sz="5400"/>
              <a:t>SHOCK</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5126418" y="552091"/>
            <a:ext cx="6224335" cy="5431536"/>
          </a:xfrm>
        </p:spPr>
        <p:txBody>
          <a:bodyPr anchor="ctr">
            <a:normAutofit/>
          </a:bodyPr>
          <a:lstStyle/>
          <a:p>
            <a:pPr marL="0" indent="0">
              <a:buNone/>
            </a:pPr>
            <a:r>
              <a:rPr lang="en-US" sz="2200" dirty="0"/>
              <a:t>DEFINITION</a:t>
            </a:r>
          </a:p>
          <a:p>
            <a:r>
              <a:rPr lang="en-US" sz="2200" dirty="0"/>
              <a:t>Lack of oxygen and nutrients to peripheral tissues and end organs.</a:t>
            </a:r>
          </a:p>
          <a:p>
            <a:r>
              <a:rPr lang="en-US" sz="2200" dirty="0"/>
              <a:t>Typically associated with hypotension.</a:t>
            </a:r>
          </a:p>
          <a:p>
            <a:pPr marL="0" indent="0">
              <a:buNone/>
            </a:pPr>
            <a:endParaRPr lang="en-US" sz="2200" dirty="0"/>
          </a:p>
        </p:txBody>
      </p:sp>
    </p:spTree>
    <p:extLst>
      <p:ext uri="{BB962C8B-B14F-4D97-AF65-F5344CB8AC3E}">
        <p14:creationId xmlns:p14="http://schemas.microsoft.com/office/powerpoint/2010/main" val="48516028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PRELOAD &amp; AFTERLOAD</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3182" y="1554916"/>
            <a:ext cx="4777381" cy="35784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Content Placeholder 5"/>
          <p:cNvSpPr>
            <a:spLocks noGrp="1"/>
          </p:cNvSpPr>
          <p:nvPr>
            <p:ph sz="half" idx="2"/>
          </p:nvPr>
        </p:nvSpPr>
        <p:spPr>
          <a:xfrm>
            <a:off x="5894962" y="1984443"/>
            <a:ext cx="5458838" cy="4192520"/>
          </a:xfrm>
        </p:spPr>
        <p:txBody>
          <a:bodyPr vert="horz" lIns="91440" tIns="45720" rIns="91440" bIns="45720" rtlCol="0">
            <a:normAutofit/>
          </a:bodyPr>
          <a:lstStyle/>
          <a:p>
            <a:pPr marL="0"/>
            <a:r>
              <a:rPr lang="en-US" dirty="0"/>
              <a:t>PRELOAD: Volume up to and including the ventricles. </a:t>
            </a:r>
          </a:p>
          <a:p>
            <a:r>
              <a:rPr lang="en-US" dirty="0"/>
              <a:t>Volume of blood and fluid </a:t>
            </a:r>
          </a:p>
          <a:p>
            <a:r>
              <a:rPr lang="en-US" dirty="0"/>
              <a:t>The amount the ventricle can accommodate.</a:t>
            </a:r>
          </a:p>
          <a:p>
            <a:pPr marL="0"/>
            <a:r>
              <a:rPr lang="en-US" dirty="0"/>
              <a:t>AFTERLOAD: Resistance to pushing the fluid out of the ventricle.</a:t>
            </a:r>
          </a:p>
          <a:p>
            <a:r>
              <a:rPr lang="en-US" dirty="0"/>
              <a:t>Contractility</a:t>
            </a:r>
          </a:p>
          <a:p>
            <a:r>
              <a:rPr lang="en-US" dirty="0"/>
              <a:t>Vascular resistance</a:t>
            </a:r>
          </a:p>
          <a:p>
            <a:pPr lvl="1"/>
            <a:endParaRPr lang="en-US" dirty="0"/>
          </a:p>
        </p:txBody>
      </p:sp>
    </p:spTree>
    <p:extLst>
      <p:ext uri="{BB962C8B-B14F-4D97-AF65-F5344CB8AC3E}">
        <p14:creationId xmlns:p14="http://schemas.microsoft.com/office/powerpoint/2010/main" val="28023351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Graphic 1032">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684274" y="-4610867"/>
            <a:ext cx="7223503" cy="16095236"/>
          </a:xfrm>
          <a:prstGeom prst="rect">
            <a:avLst/>
          </a:prstGeom>
        </p:spPr>
      </p:pic>
      <p:sp>
        <p:nvSpPr>
          <p:cNvPr id="2" name="Title 1"/>
          <p:cNvSpPr>
            <a:spLocks noGrp="1"/>
          </p:cNvSpPr>
          <p:nvPr>
            <p:ph type="title"/>
          </p:nvPr>
        </p:nvSpPr>
        <p:spPr>
          <a:xfrm>
            <a:off x="384048" y="3789400"/>
            <a:ext cx="5807575" cy="2264392"/>
          </a:xfrm>
        </p:spPr>
        <p:txBody>
          <a:bodyPr anchor="ctr">
            <a:normAutofit/>
          </a:bodyPr>
          <a:lstStyle/>
          <a:p>
            <a:r>
              <a:rPr lang="en-US" sz="5000" dirty="0"/>
              <a:t>COMPENSATORY SHOCK</a:t>
            </a:r>
          </a:p>
        </p:txBody>
      </p:sp>
      <p:pic>
        <p:nvPicPr>
          <p:cNvPr id="1026" name="Picture 2" descr="C:\Users\MD.MUSD\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l="-3" t="8654" r="4" b="11021"/>
          <a:stretch/>
        </p:blipFill>
        <p:spPr bwMode="auto">
          <a:xfrm>
            <a:off x="-3029" y="0"/>
            <a:ext cx="12191980" cy="3289738"/>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4">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29363" y="3789399"/>
            <a:ext cx="5585269" cy="2811426"/>
          </a:xfrm>
        </p:spPr>
        <p:txBody>
          <a:bodyPr anchor="ctr">
            <a:normAutofit/>
          </a:bodyPr>
          <a:lstStyle/>
          <a:p>
            <a:pPr marL="0" indent="0">
              <a:buNone/>
            </a:pPr>
            <a:r>
              <a:rPr lang="en-US" sz="2000" dirty="0"/>
              <a:t>COMPENATORY SHOCK: INITIAL PHASE</a:t>
            </a:r>
          </a:p>
          <a:p>
            <a:r>
              <a:rPr lang="en-US" sz="2000" dirty="0"/>
              <a:t>HEART RATE: Increases to increase output.</a:t>
            </a:r>
          </a:p>
          <a:p>
            <a:r>
              <a:rPr lang="en-US" sz="2000" dirty="0"/>
              <a:t>BLOOD FLOW: Shunted away from less vital organs to vital organs.  </a:t>
            </a:r>
          </a:p>
          <a:p>
            <a:pPr lvl="1"/>
            <a:r>
              <a:rPr lang="en-US" sz="2000" dirty="0"/>
              <a:t>Shunted from skin (bodies largest organ to internal organs; kidneys, brain</a:t>
            </a:r>
          </a:p>
          <a:p>
            <a:pPr lvl="1"/>
            <a:r>
              <a:rPr lang="en-US" sz="2000" dirty="0"/>
              <a:t>Central cyanosis</a:t>
            </a:r>
          </a:p>
          <a:p>
            <a:r>
              <a:rPr lang="en-US" sz="2000" dirty="0"/>
              <a:t>May have normal or near normal blood pressure</a:t>
            </a:r>
            <a:endParaRPr lang="en-US" sz="2000" dirty="0">
              <a:effectLst/>
              <a:hlinkClick r:id="rId5"/>
            </a:endParaRPr>
          </a:p>
          <a:p>
            <a:endParaRPr lang="en-US" sz="1500" dirty="0"/>
          </a:p>
        </p:txBody>
      </p:sp>
      <p:sp>
        <p:nvSpPr>
          <p:cNvPr id="1037" name="Rectangle 1036">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9C8F9E-9D71-0BCF-F4B1-A30FA1AB8FD8}"/>
              </a:ext>
            </a:extLst>
          </p:cNvPr>
          <p:cNvSpPr txBox="1"/>
          <p:nvPr/>
        </p:nvSpPr>
        <p:spPr>
          <a:xfrm>
            <a:off x="1376855" y="2690648"/>
            <a:ext cx="2304349" cy="369332"/>
          </a:xfrm>
          <a:prstGeom prst="rect">
            <a:avLst/>
          </a:prstGeom>
          <a:noFill/>
        </p:spPr>
        <p:txBody>
          <a:bodyPr wrap="none" rtlCol="0">
            <a:spAutoFit/>
          </a:bodyPr>
          <a:lstStyle/>
          <a:p>
            <a:r>
              <a:rPr lang="en-US" dirty="0"/>
              <a:t>PERIPHERAL CYANOSIS</a:t>
            </a:r>
          </a:p>
        </p:txBody>
      </p:sp>
      <p:sp>
        <p:nvSpPr>
          <p:cNvPr id="5" name="TextBox 4">
            <a:extLst>
              <a:ext uri="{FF2B5EF4-FFF2-40B4-BE49-F238E27FC236}">
                <a16:creationId xmlns:a16="http://schemas.microsoft.com/office/drawing/2014/main" id="{C5DD09D1-DD59-066F-6AAD-0BCC0B484116}"/>
              </a:ext>
            </a:extLst>
          </p:cNvPr>
          <p:cNvSpPr txBox="1"/>
          <p:nvPr/>
        </p:nvSpPr>
        <p:spPr>
          <a:xfrm>
            <a:off x="9154510" y="2816772"/>
            <a:ext cx="2012602" cy="369332"/>
          </a:xfrm>
          <a:prstGeom prst="rect">
            <a:avLst/>
          </a:prstGeom>
          <a:noFill/>
        </p:spPr>
        <p:txBody>
          <a:bodyPr wrap="none" rtlCol="0">
            <a:spAutoFit/>
          </a:bodyPr>
          <a:lstStyle/>
          <a:p>
            <a:r>
              <a:rPr lang="en-US" dirty="0">
                <a:solidFill>
                  <a:schemeClr val="bg1"/>
                </a:solidFill>
              </a:rPr>
              <a:t>CENTRAL CYANOSIS</a:t>
            </a:r>
          </a:p>
        </p:txBody>
      </p:sp>
    </p:spTree>
    <p:extLst>
      <p:ext uri="{BB962C8B-B14F-4D97-AF65-F5344CB8AC3E}">
        <p14:creationId xmlns:p14="http://schemas.microsoft.com/office/powerpoint/2010/main" val="3543399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a:t>TYPES OF SHOCK</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36407"/>
              </p:ext>
            </p:extLst>
          </p:nvPr>
        </p:nvGraphicFramePr>
        <p:xfrm>
          <a:off x="838200" y="2660949"/>
          <a:ext cx="10515601" cy="3083153"/>
        </p:xfrm>
        <a:graphic>
          <a:graphicData uri="http://schemas.openxmlformats.org/drawingml/2006/table">
            <a:tbl>
              <a:tblPr firstRow="1" firstCol="1" lastRow="1" lastCol="1" bandRow="1" bandCol="1">
                <a:tableStyleId>{5C22544A-7EE6-4342-B048-85BDC9FD1C3A}</a:tableStyleId>
              </a:tblPr>
              <a:tblGrid>
                <a:gridCol w="2839213">
                  <a:extLst>
                    <a:ext uri="{9D8B030D-6E8A-4147-A177-3AD203B41FA5}">
                      <a16:colId xmlns:a16="http://schemas.microsoft.com/office/drawing/2014/main" val="20000"/>
                    </a:ext>
                  </a:extLst>
                </a:gridCol>
                <a:gridCol w="7676388">
                  <a:extLst>
                    <a:ext uri="{9D8B030D-6E8A-4147-A177-3AD203B41FA5}">
                      <a16:colId xmlns:a16="http://schemas.microsoft.com/office/drawing/2014/main" val="20001"/>
                    </a:ext>
                  </a:extLst>
                </a:gridCol>
              </a:tblGrid>
              <a:tr h="359701">
                <a:tc gridSpan="2">
                  <a:txBody>
                    <a:bodyPr/>
                    <a:lstStyle/>
                    <a:p>
                      <a:pPr marL="1318260" marR="1311910" algn="ctr">
                        <a:spcBef>
                          <a:spcPts val="795"/>
                        </a:spcBef>
                        <a:spcAft>
                          <a:spcPts val="0"/>
                        </a:spcAft>
                      </a:pPr>
                      <a:r>
                        <a:rPr lang="en-US" sz="2100" spc="-40">
                          <a:effectLst/>
                        </a:rPr>
                        <a:t>TYPES</a:t>
                      </a:r>
                      <a:r>
                        <a:rPr lang="en-US" sz="2100" spc="-115">
                          <a:effectLst/>
                        </a:rPr>
                        <a:t> </a:t>
                      </a:r>
                      <a:r>
                        <a:rPr lang="en-US" sz="2100" spc="-40">
                          <a:effectLst/>
                        </a:rPr>
                        <a:t>OF</a:t>
                      </a:r>
                      <a:r>
                        <a:rPr lang="en-US" sz="2100" spc="-110">
                          <a:effectLst/>
                        </a:rPr>
                        <a:t> </a:t>
                      </a:r>
                      <a:r>
                        <a:rPr lang="en-US" sz="2100" spc="-40">
                          <a:effectLst/>
                        </a:rPr>
                        <a:t>SHOCK</a:t>
                      </a:r>
                      <a:endParaRPr lang="en-US" sz="2100">
                        <a:effectLst/>
                        <a:latin typeface="Georgia"/>
                        <a:ea typeface="Georgia"/>
                        <a:cs typeface="Georgia"/>
                      </a:endParaRPr>
                    </a:p>
                  </a:txBody>
                  <a:tcPr marL="0" marR="0" marT="0" marB="0"/>
                </a:tc>
                <a:tc hMerge="1">
                  <a:txBody>
                    <a:bodyPr/>
                    <a:lstStyle/>
                    <a:p>
                      <a:endParaRPr lang="en-US"/>
                    </a:p>
                  </a:txBody>
                  <a:tcPr/>
                </a:tc>
                <a:extLst>
                  <a:ext uri="{0D108BD9-81ED-4DB2-BD59-A6C34878D82A}">
                    <a16:rowId xmlns:a16="http://schemas.microsoft.com/office/drawing/2014/main" val="10000"/>
                  </a:ext>
                </a:extLst>
              </a:tr>
              <a:tr h="680863">
                <a:tc>
                  <a:txBody>
                    <a:bodyPr/>
                    <a:lstStyle/>
                    <a:p>
                      <a:pPr marL="0" marR="0">
                        <a:spcBef>
                          <a:spcPts val="10"/>
                        </a:spcBef>
                        <a:spcAft>
                          <a:spcPts val="0"/>
                        </a:spcAft>
                      </a:pPr>
                      <a:r>
                        <a:rPr lang="en-US" sz="2100">
                          <a:effectLst/>
                        </a:rPr>
                        <a:t> </a:t>
                      </a:r>
                    </a:p>
                    <a:p>
                      <a:pPr marL="328930" marR="0">
                        <a:spcBef>
                          <a:spcPts val="0"/>
                        </a:spcBef>
                        <a:spcAft>
                          <a:spcPts val="0"/>
                        </a:spcAft>
                      </a:pPr>
                      <a:r>
                        <a:rPr lang="en-US" sz="2100" spc="-10">
                          <a:effectLst/>
                        </a:rPr>
                        <a:t>HYPOVOLEMIC</a:t>
                      </a:r>
                      <a:endParaRPr lang="en-US" sz="2100">
                        <a:effectLst/>
                        <a:latin typeface="Georgia"/>
                        <a:ea typeface="Georgia"/>
                        <a:cs typeface="Georgia"/>
                      </a:endParaRPr>
                    </a:p>
                  </a:txBody>
                  <a:tcPr marL="0" marR="0" marT="0" marB="0"/>
                </a:tc>
                <a:tc>
                  <a:txBody>
                    <a:bodyPr/>
                    <a:lstStyle/>
                    <a:p>
                      <a:pPr marL="114300" marR="0">
                        <a:spcBef>
                          <a:spcPts val="815"/>
                        </a:spcBef>
                        <a:spcAft>
                          <a:spcPts val="0"/>
                        </a:spcAft>
                      </a:pPr>
                      <a:r>
                        <a:rPr lang="en-US" sz="2100">
                          <a:effectLst/>
                        </a:rPr>
                        <a:t>Low</a:t>
                      </a:r>
                      <a:r>
                        <a:rPr lang="en-US" sz="2100" spc="-35">
                          <a:effectLst/>
                        </a:rPr>
                        <a:t> </a:t>
                      </a:r>
                      <a:r>
                        <a:rPr lang="en-US" sz="2100">
                          <a:effectLst/>
                        </a:rPr>
                        <a:t>blood</a:t>
                      </a:r>
                      <a:r>
                        <a:rPr lang="en-US" sz="2100" spc="-30">
                          <a:effectLst/>
                        </a:rPr>
                        <a:t> </a:t>
                      </a:r>
                      <a:r>
                        <a:rPr lang="en-US" sz="2100">
                          <a:effectLst/>
                        </a:rPr>
                        <a:t>volume,</a:t>
                      </a:r>
                      <a:r>
                        <a:rPr lang="en-US" sz="2100" spc="-70">
                          <a:effectLst/>
                        </a:rPr>
                        <a:t> </a:t>
                      </a:r>
                      <a:r>
                        <a:rPr lang="en-US" sz="2100">
                          <a:effectLst/>
                        </a:rPr>
                        <a:t>often</a:t>
                      </a:r>
                      <a:r>
                        <a:rPr lang="en-US" sz="2100" spc="-35">
                          <a:effectLst/>
                        </a:rPr>
                        <a:t> </a:t>
                      </a:r>
                      <a:r>
                        <a:rPr lang="en-US" sz="2100">
                          <a:effectLst/>
                        </a:rPr>
                        <a:t>due</a:t>
                      </a:r>
                      <a:r>
                        <a:rPr lang="en-US" sz="2100" spc="-30">
                          <a:effectLst/>
                        </a:rPr>
                        <a:t> </a:t>
                      </a:r>
                      <a:r>
                        <a:rPr lang="en-US" sz="2100">
                          <a:effectLst/>
                        </a:rPr>
                        <a:t>to</a:t>
                      </a:r>
                      <a:r>
                        <a:rPr lang="en-US" sz="2100" spc="-30">
                          <a:effectLst/>
                        </a:rPr>
                        <a:t> </a:t>
                      </a:r>
                      <a:r>
                        <a:rPr lang="en-US" sz="2100">
                          <a:effectLst/>
                        </a:rPr>
                        <a:t>hemorrhage</a:t>
                      </a:r>
                      <a:r>
                        <a:rPr lang="en-US" sz="2100" spc="-35">
                          <a:effectLst/>
                        </a:rPr>
                        <a:t> </a:t>
                      </a:r>
                      <a:r>
                        <a:rPr lang="en-US" sz="2100">
                          <a:effectLst/>
                        </a:rPr>
                        <a:t>or</a:t>
                      </a:r>
                      <a:r>
                        <a:rPr lang="en-US" sz="2100" spc="-30">
                          <a:effectLst/>
                        </a:rPr>
                        <a:t> </a:t>
                      </a:r>
                      <a:r>
                        <a:rPr lang="en-US" sz="2100">
                          <a:effectLst/>
                        </a:rPr>
                        <a:t>fluid</a:t>
                      </a:r>
                      <a:r>
                        <a:rPr lang="en-US" sz="2100" spc="-30">
                          <a:effectLst/>
                        </a:rPr>
                        <a:t> </a:t>
                      </a:r>
                      <a:r>
                        <a:rPr lang="en-US" sz="2100">
                          <a:effectLst/>
                        </a:rPr>
                        <a:t>shifting</a:t>
                      </a:r>
                      <a:r>
                        <a:rPr lang="en-US" sz="2100" spc="-35">
                          <a:effectLst/>
                        </a:rPr>
                        <a:t> </a:t>
                      </a:r>
                      <a:r>
                        <a:rPr lang="en-US" sz="2100">
                          <a:effectLst/>
                        </a:rPr>
                        <a:t>out</a:t>
                      </a:r>
                      <a:r>
                        <a:rPr lang="en-US" sz="2100" spc="-30">
                          <a:effectLst/>
                        </a:rPr>
                        <a:t> </a:t>
                      </a:r>
                      <a:r>
                        <a:rPr lang="en-US" sz="2100">
                          <a:effectLst/>
                        </a:rPr>
                        <a:t>of</a:t>
                      </a:r>
                      <a:r>
                        <a:rPr lang="en-US" sz="2100" spc="-35">
                          <a:effectLst/>
                        </a:rPr>
                        <a:t> </a:t>
                      </a:r>
                      <a:r>
                        <a:rPr lang="en-US" sz="2100" spc="-10">
                          <a:effectLst/>
                        </a:rPr>
                        <a:t>vasculature</a:t>
                      </a:r>
                      <a:endParaRPr lang="en-US" sz="2100">
                        <a:effectLst/>
                        <a:latin typeface="Georgia"/>
                        <a:ea typeface="Georgia"/>
                        <a:cs typeface="Georgia"/>
                      </a:endParaRPr>
                    </a:p>
                  </a:txBody>
                  <a:tcPr marL="0" marR="0" marT="0" marB="0"/>
                </a:tc>
                <a:extLst>
                  <a:ext uri="{0D108BD9-81ED-4DB2-BD59-A6C34878D82A}">
                    <a16:rowId xmlns:a16="http://schemas.microsoft.com/office/drawing/2014/main" val="10001"/>
                  </a:ext>
                </a:extLst>
              </a:tr>
              <a:tr h="680863">
                <a:tc>
                  <a:txBody>
                    <a:bodyPr/>
                    <a:lstStyle/>
                    <a:p>
                      <a:pPr marL="0" marR="0">
                        <a:spcBef>
                          <a:spcPts val="10"/>
                        </a:spcBef>
                        <a:spcAft>
                          <a:spcPts val="0"/>
                        </a:spcAft>
                      </a:pPr>
                      <a:r>
                        <a:rPr lang="en-US" sz="2100">
                          <a:effectLst/>
                        </a:rPr>
                        <a:t> </a:t>
                      </a:r>
                    </a:p>
                    <a:p>
                      <a:pPr marL="352425" marR="0">
                        <a:spcBef>
                          <a:spcPts val="0"/>
                        </a:spcBef>
                        <a:spcAft>
                          <a:spcPts val="0"/>
                        </a:spcAft>
                      </a:pPr>
                      <a:r>
                        <a:rPr lang="en-US" sz="2100" spc="-10">
                          <a:effectLst/>
                        </a:rPr>
                        <a:t>DISTRIBUTIVE</a:t>
                      </a:r>
                      <a:endParaRPr lang="en-US" sz="2100">
                        <a:effectLst/>
                        <a:latin typeface="Georgia"/>
                        <a:ea typeface="Georgia"/>
                        <a:cs typeface="Georgia"/>
                      </a:endParaRPr>
                    </a:p>
                  </a:txBody>
                  <a:tcPr marL="0" marR="0" marT="0" marB="0"/>
                </a:tc>
                <a:tc>
                  <a:txBody>
                    <a:bodyPr/>
                    <a:lstStyle/>
                    <a:p>
                      <a:pPr marL="114300" marR="0">
                        <a:spcBef>
                          <a:spcPts val="815"/>
                        </a:spcBef>
                        <a:spcAft>
                          <a:spcPts val="0"/>
                        </a:spcAft>
                      </a:pPr>
                      <a:r>
                        <a:rPr lang="en-US" sz="2100" spc="-10">
                          <a:effectLst/>
                        </a:rPr>
                        <a:t>Blood</a:t>
                      </a:r>
                      <a:r>
                        <a:rPr lang="en-US" sz="2100" spc="-20">
                          <a:effectLst/>
                        </a:rPr>
                        <a:t> </a:t>
                      </a:r>
                      <a:r>
                        <a:rPr lang="en-US" sz="2100" spc="-10">
                          <a:effectLst/>
                        </a:rPr>
                        <a:t>vessel</a:t>
                      </a:r>
                      <a:r>
                        <a:rPr lang="en-US" sz="2100" spc="-15">
                          <a:effectLst/>
                        </a:rPr>
                        <a:t> </a:t>
                      </a:r>
                      <a:r>
                        <a:rPr lang="en-US" sz="2100" spc="-10">
                          <a:effectLst/>
                        </a:rPr>
                        <a:t>dilation</a:t>
                      </a:r>
                      <a:r>
                        <a:rPr lang="en-US" sz="2100" spc="-15">
                          <a:effectLst/>
                        </a:rPr>
                        <a:t> </a:t>
                      </a:r>
                      <a:r>
                        <a:rPr lang="en-US" sz="2100" spc="-10">
                          <a:effectLst/>
                        </a:rPr>
                        <a:t>(e.g.</a:t>
                      </a:r>
                      <a:r>
                        <a:rPr lang="en-US" sz="2100" spc="-55">
                          <a:effectLst/>
                        </a:rPr>
                        <a:t> </a:t>
                      </a:r>
                      <a:r>
                        <a:rPr lang="en-US" sz="2100" spc="-10">
                          <a:effectLst/>
                        </a:rPr>
                        <a:t>septic</a:t>
                      </a:r>
                      <a:r>
                        <a:rPr lang="en-US" sz="2100" spc="-20">
                          <a:effectLst/>
                        </a:rPr>
                        <a:t> </a:t>
                      </a:r>
                      <a:r>
                        <a:rPr lang="en-US" sz="2100" spc="-10">
                          <a:effectLst/>
                        </a:rPr>
                        <a:t>shock)</a:t>
                      </a:r>
                      <a:endParaRPr lang="en-US" sz="2100">
                        <a:effectLst/>
                        <a:latin typeface="Georgia"/>
                        <a:ea typeface="Georgia"/>
                        <a:cs typeface="Georgia"/>
                      </a:endParaRPr>
                    </a:p>
                  </a:txBody>
                  <a:tcPr marL="0" marR="0" marT="0" marB="0"/>
                </a:tc>
                <a:extLst>
                  <a:ext uri="{0D108BD9-81ED-4DB2-BD59-A6C34878D82A}">
                    <a16:rowId xmlns:a16="http://schemas.microsoft.com/office/drawing/2014/main" val="10002"/>
                  </a:ext>
                </a:extLst>
              </a:tr>
              <a:tr h="680863">
                <a:tc>
                  <a:txBody>
                    <a:bodyPr/>
                    <a:lstStyle/>
                    <a:p>
                      <a:pPr marL="0" marR="0">
                        <a:spcBef>
                          <a:spcPts val="10"/>
                        </a:spcBef>
                        <a:spcAft>
                          <a:spcPts val="0"/>
                        </a:spcAft>
                      </a:pPr>
                      <a:r>
                        <a:rPr lang="en-US" sz="2100">
                          <a:effectLst/>
                        </a:rPr>
                        <a:t> </a:t>
                      </a:r>
                    </a:p>
                    <a:p>
                      <a:pPr marL="339090" marR="0">
                        <a:spcBef>
                          <a:spcPts val="0"/>
                        </a:spcBef>
                        <a:spcAft>
                          <a:spcPts val="0"/>
                        </a:spcAft>
                      </a:pPr>
                      <a:r>
                        <a:rPr lang="en-US" sz="2100" spc="-10">
                          <a:effectLst/>
                        </a:rPr>
                        <a:t>CARDIOGENIC</a:t>
                      </a:r>
                      <a:endParaRPr lang="en-US" sz="2100">
                        <a:effectLst/>
                        <a:latin typeface="Georgia"/>
                        <a:ea typeface="Georgia"/>
                        <a:cs typeface="Georgia"/>
                      </a:endParaRPr>
                    </a:p>
                  </a:txBody>
                  <a:tcPr marL="0" marR="0" marT="0" marB="0"/>
                </a:tc>
                <a:tc>
                  <a:txBody>
                    <a:bodyPr/>
                    <a:lstStyle/>
                    <a:p>
                      <a:pPr marL="114300" marR="0">
                        <a:spcBef>
                          <a:spcPts val="815"/>
                        </a:spcBef>
                        <a:spcAft>
                          <a:spcPts val="0"/>
                        </a:spcAft>
                      </a:pPr>
                      <a:r>
                        <a:rPr lang="en-US" sz="2100">
                          <a:effectLst/>
                        </a:rPr>
                        <a:t>Heart</a:t>
                      </a:r>
                      <a:r>
                        <a:rPr lang="en-US" sz="2100" spc="-35">
                          <a:effectLst/>
                        </a:rPr>
                        <a:t> </a:t>
                      </a:r>
                      <a:r>
                        <a:rPr lang="en-US" sz="2100">
                          <a:effectLst/>
                        </a:rPr>
                        <a:t>is</a:t>
                      </a:r>
                      <a:r>
                        <a:rPr lang="en-US" sz="2100" spc="-35">
                          <a:effectLst/>
                        </a:rPr>
                        <a:t> </a:t>
                      </a:r>
                      <a:r>
                        <a:rPr lang="en-US" sz="2100">
                          <a:effectLst/>
                        </a:rPr>
                        <a:t>not</a:t>
                      </a:r>
                      <a:r>
                        <a:rPr lang="en-US" sz="2100" spc="-35">
                          <a:effectLst/>
                        </a:rPr>
                        <a:t> </a:t>
                      </a:r>
                      <a:r>
                        <a:rPr lang="en-US" sz="2100">
                          <a:effectLst/>
                        </a:rPr>
                        <a:t>pumping</a:t>
                      </a:r>
                      <a:r>
                        <a:rPr lang="en-US" sz="2100" spc="-35">
                          <a:effectLst/>
                        </a:rPr>
                        <a:t> </a:t>
                      </a:r>
                      <a:r>
                        <a:rPr lang="en-US" sz="2100" spc="-10">
                          <a:effectLst/>
                        </a:rPr>
                        <a:t>adequately</a:t>
                      </a:r>
                      <a:endParaRPr lang="en-US" sz="2100">
                        <a:effectLst/>
                        <a:latin typeface="Georgia"/>
                        <a:ea typeface="Georgia"/>
                        <a:cs typeface="Georgia"/>
                      </a:endParaRPr>
                    </a:p>
                  </a:txBody>
                  <a:tcPr marL="0" marR="0" marT="0" marB="0"/>
                </a:tc>
                <a:extLst>
                  <a:ext uri="{0D108BD9-81ED-4DB2-BD59-A6C34878D82A}">
                    <a16:rowId xmlns:a16="http://schemas.microsoft.com/office/drawing/2014/main" val="10003"/>
                  </a:ext>
                </a:extLst>
              </a:tr>
              <a:tr h="680863">
                <a:tc>
                  <a:txBody>
                    <a:bodyPr/>
                    <a:lstStyle/>
                    <a:p>
                      <a:pPr marL="0" marR="0">
                        <a:spcBef>
                          <a:spcPts val="10"/>
                        </a:spcBef>
                        <a:spcAft>
                          <a:spcPts val="0"/>
                        </a:spcAft>
                      </a:pPr>
                      <a:r>
                        <a:rPr lang="en-US" sz="2100">
                          <a:effectLst/>
                        </a:rPr>
                        <a:t> </a:t>
                      </a:r>
                    </a:p>
                    <a:p>
                      <a:pPr marL="342265" marR="0">
                        <a:spcBef>
                          <a:spcPts val="0"/>
                        </a:spcBef>
                        <a:spcAft>
                          <a:spcPts val="0"/>
                        </a:spcAft>
                      </a:pPr>
                      <a:r>
                        <a:rPr lang="en-US" sz="2100" spc="-10">
                          <a:effectLst/>
                        </a:rPr>
                        <a:t>OBSTRUCTIVE</a:t>
                      </a:r>
                      <a:endParaRPr lang="en-US" sz="2100">
                        <a:effectLst/>
                        <a:latin typeface="Georgia"/>
                        <a:ea typeface="Georgia"/>
                        <a:cs typeface="Georgia"/>
                      </a:endParaRPr>
                    </a:p>
                  </a:txBody>
                  <a:tcPr marL="0" marR="0" marT="0" marB="0"/>
                </a:tc>
                <a:tc>
                  <a:txBody>
                    <a:bodyPr/>
                    <a:lstStyle/>
                    <a:p>
                      <a:pPr marL="114300" marR="0">
                        <a:spcBef>
                          <a:spcPts val="815"/>
                        </a:spcBef>
                        <a:spcAft>
                          <a:spcPts val="0"/>
                        </a:spcAft>
                      </a:pPr>
                      <a:r>
                        <a:rPr lang="en-US" sz="2100">
                          <a:effectLst/>
                        </a:rPr>
                        <a:t>Physical</a:t>
                      </a:r>
                      <a:r>
                        <a:rPr lang="en-US" sz="2100" spc="-35">
                          <a:effectLst/>
                        </a:rPr>
                        <a:t> </a:t>
                      </a:r>
                      <a:r>
                        <a:rPr lang="en-US" sz="2100">
                          <a:effectLst/>
                        </a:rPr>
                        <a:t>block</a:t>
                      </a:r>
                      <a:r>
                        <a:rPr lang="en-US" sz="2100" spc="-30">
                          <a:effectLst/>
                        </a:rPr>
                        <a:t> </a:t>
                      </a:r>
                      <a:r>
                        <a:rPr lang="en-US" sz="2100">
                          <a:effectLst/>
                        </a:rPr>
                        <a:t>of</a:t>
                      </a:r>
                      <a:r>
                        <a:rPr lang="en-US" sz="2100" spc="-30">
                          <a:effectLst/>
                        </a:rPr>
                        <a:t> </a:t>
                      </a:r>
                      <a:r>
                        <a:rPr lang="en-US" sz="2100">
                          <a:effectLst/>
                        </a:rPr>
                        <a:t>the</a:t>
                      </a:r>
                      <a:r>
                        <a:rPr lang="en-US" sz="2100" spc="-30">
                          <a:effectLst/>
                        </a:rPr>
                        <a:t> </a:t>
                      </a:r>
                      <a:r>
                        <a:rPr lang="en-US" sz="2100">
                          <a:effectLst/>
                        </a:rPr>
                        <a:t>blood</a:t>
                      </a:r>
                      <a:r>
                        <a:rPr lang="en-US" sz="2100" spc="-30">
                          <a:effectLst/>
                        </a:rPr>
                        <a:t> </a:t>
                      </a:r>
                      <a:r>
                        <a:rPr lang="en-US" sz="2100" spc="-20">
                          <a:effectLst/>
                        </a:rPr>
                        <a:t>flow</a:t>
                      </a:r>
                      <a:endParaRPr lang="en-US" sz="2100">
                        <a:effectLst/>
                        <a:latin typeface="Georgia"/>
                        <a:ea typeface="Georgia"/>
                        <a:cs typeface="Georgia"/>
                      </a:endParaRPr>
                    </a:p>
                  </a:txBody>
                  <a:tcPr marL="0" marR="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444751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3700">
                <a:solidFill>
                  <a:srgbClr val="FFFFFF"/>
                </a:solidFill>
              </a:rPr>
              <a:t>HYPOVOLEMIC SHOCK</a:t>
            </a:r>
          </a:p>
        </p:txBody>
      </p:sp>
      <p:graphicFrame>
        <p:nvGraphicFramePr>
          <p:cNvPr id="5" name="Content Placeholder 2">
            <a:extLst>
              <a:ext uri="{FF2B5EF4-FFF2-40B4-BE49-F238E27FC236}">
                <a16:creationId xmlns:a16="http://schemas.microsoft.com/office/drawing/2014/main" id="{4C3AD72E-F05F-754A-6F7F-60BBD2D8FE41}"/>
              </a:ext>
            </a:extLst>
          </p:cNvPr>
          <p:cNvGraphicFramePr>
            <a:graphicFrameLocks noGrp="1"/>
          </p:cNvGraphicFramePr>
          <p:nvPr>
            <p:ph idx="1"/>
            <p:extLst>
              <p:ext uri="{D42A27DB-BD31-4B8C-83A1-F6EECF244321}">
                <p14:modId xmlns:p14="http://schemas.microsoft.com/office/powerpoint/2010/main" val="76839666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41210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DISTRIBUTIVE SHOCK</a:t>
            </a:r>
          </a:p>
        </p:txBody>
      </p:sp>
      <p:graphicFrame>
        <p:nvGraphicFramePr>
          <p:cNvPr id="5" name="Content Placeholder 2">
            <a:extLst>
              <a:ext uri="{FF2B5EF4-FFF2-40B4-BE49-F238E27FC236}">
                <a16:creationId xmlns:a16="http://schemas.microsoft.com/office/drawing/2014/main" id="{8F112AAF-BAB6-855F-B403-61A02CE46AC0}"/>
              </a:ext>
            </a:extLst>
          </p:cNvPr>
          <p:cNvGraphicFramePr>
            <a:graphicFrameLocks noGrp="1"/>
          </p:cNvGraphicFramePr>
          <p:nvPr>
            <p:ph idx="1"/>
            <p:extLst>
              <p:ext uri="{D42A27DB-BD31-4B8C-83A1-F6EECF244321}">
                <p14:modId xmlns:p14="http://schemas.microsoft.com/office/powerpoint/2010/main" val="1710823946"/>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8845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733427" y="609599"/>
            <a:ext cx="3686174" cy="1322888"/>
          </a:xfrm>
        </p:spPr>
        <p:txBody>
          <a:bodyPr>
            <a:normAutofit/>
          </a:bodyPr>
          <a:lstStyle/>
          <a:p>
            <a:r>
              <a:rPr lang="en-US" sz="3700"/>
              <a:t>BLS CHILD CPR: </a:t>
            </a:r>
            <a:br>
              <a:rPr lang="en-US" sz="3700"/>
            </a:br>
            <a:r>
              <a:rPr lang="en-US" sz="3700"/>
              <a:t>1 YEAR-PUBERTY</a:t>
            </a:r>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733427" y="2194101"/>
            <a:ext cx="3543298" cy="3973337"/>
          </a:xfrm>
        </p:spPr>
        <p:txBody>
          <a:bodyPr>
            <a:normAutofit fontScale="85000" lnSpcReduction="10000"/>
          </a:bodyPr>
          <a:lstStyle/>
          <a:p>
            <a:pPr marL="0" indent="0">
              <a:buNone/>
            </a:pPr>
            <a:r>
              <a:rPr lang="en-US" sz="2400" dirty="0">
                <a:solidFill>
                  <a:schemeClr val="tx1">
                    <a:lumMod val="85000"/>
                    <a:lumOff val="15000"/>
                  </a:schemeClr>
                </a:solidFill>
              </a:rPr>
              <a:t>TWO RESCUER CPR</a:t>
            </a:r>
            <a:endParaRPr lang="en-US" sz="2400" dirty="0">
              <a:solidFill>
                <a:schemeClr val="tx1">
                  <a:lumMod val="85000"/>
                  <a:lumOff val="15000"/>
                </a:schemeClr>
              </a:solidFill>
              <a:effectLst/>
              <a:latin typeface="Times" pitchFamily="2" charset="0"/>
            </a:endParaRPr>
          </a:p>
          <a:p>
            <a:pPr marL="0" indent="0">
              <a:buNone/>
            </a:pPr>
            <a:r>
              <a:rPr lang="en-US" sz="1800" dirty="0">
                <a:effectLst/>
                <a:latin typeface="Times" pitchFamily="2" charset="0"/>
              </a:rPr>
              <a:t>EVALUATE THE CHILD AS YOU WOULD WITH SINGLE PERSON CPR</a:t>
            </a:r>
            <a:br>
              <a:rPr lang="en-US" sz="1000" dirty="0">
                <a:effectLst/>
                <a:latin typeface="Times" pitchFamily="2" charset="0"/>
              </a:rPr>
            </a:br>
            <a:endParaRPr lang="en-US" sz="1000" dirty="0">
              <a:effectLst/>
              <a:latin typeface="Times" pitchFamily="2" charset="0"/>
            </a:endParaRPr>
          </a:p>
          <a:p>
            <a:pPr>
              <a:buFont typeface="+mj-lt"/>
              <a:buAutoNum type="alphaLcPeriod"/>
            </a:pPr>
            <a:r>
              <a:rPr lang="en-US" sz="2000" dirty="0">
                <a:effectLst/>
                <a:latin typeface="Times" pitchFamily="2" charset="0"/>
              </a:rPr>
              <a:t>Begin CPR by performing 15 compressions by one rescuer and two breaths by the second rescuer. </a:t>
            </a:r>
          </a:p>
          <a:p>
            <a:pPr>
              <a:buFont typeface="+mj-lt"/>
              <a:buAutoNum type="alphaLcPeriod"/>
            </a:pPr>
            <a:r>
              <a:rPr lang="en-US" sz="2000" dirty="0">
                <a:latin typeface="Times" pitchFamily="2" charset="0"/>
              </a:rPr>
              <a:t>P</a:t>
            </a:r>
            <a:r>
              <a:rPr lang="en-US" sz="2000" dirty="0">
                <a:effectLst/>
                <a:latin typeface="Times" pitchFamily="2" charset="0"/>
              </a:rPr>
              <a:t>erform CPR with15 compressions to two breaths</a:t>
            </a:r>
            <a:endParaRPr lang="en-US" sz="2000" i="1" dirty="0">
              <a:effectLst/>
              <a:latin typeface="Times" pitchFamily="2" charset="0"/>
            </a:endParaRPr>
          </a:p>
          <a:p>
            <a:pPr>
              <a:buFont typeface="+mj-lt"/>
              <a:buAutoNum type="alphaLcPeriod"/>
            </a:pPr>
            <a:r>
              <a:rPr lang="en-US" sz="2000" dirty="0">
                <a:solidFill>
                  <a:srgbClr val="FF0000"/>
                </a:solidFill>
                <a:effectLst/>
                <a:latin typeface="Times" pitchFamily="2" charset="0"/>
              </a:rPr>
              <a:t>Compressions should be approximately 1.5 inches (4 cm) deep and at a rate of 100 to 120 per minute</a:t>
            </a:r>
            <a:r>
              <a:rPr lang="en-US" sz="2000" dirty="0">
                <a:effectLst/>
                <a:latin typeface="Times" pitchFamily="2" charset="0"/>
              </a:rPr>
              <a:t>. </a:t>
            </a:r>
          </a:p>
          <a:p>
            <a:pPr>
              <a:buFont typeface="+mj-lt"/>
              <a:buAutoNum type="alphaLcPeriod"/>
            </a:pPr>
            <a:r>
              <a:rPr lang="en-US" sz="2000" dirty="0">
                <a:effectLst/>
                <a:latin typeface="Times" pitchFamily="2" charset="0"/>
              </a:rPr>
              <a:t>Apply and follow AED prompts while continuing CPR until the infant’s condition normalizes. </a:t>
            </a:r>
          </a:p>
          <a:p>
            <a:pPr marL="0" indent="0">
              <a:buNone/>
            </a:pPr>
            <a:endParaRPr lang="en-US" sz="1050" dirty="0">
              <a:effectLst/>
              <a:latin typeface="Times" pitchFamily="2" charset="0"/>
            </a:endParaRPr>
          </a:p>
          <a:p>
            <a:pPr marL="0" indent="0">
              <a:buNone/>
            </a:pPr>
            <a:endParaRPr lang="en-US" sz="1400" dirty="0">
              <a:effectLst/>
              <a:latin typeface="Times" pitchFamily="2" charset="0"/>
            </a:endParaRPr>
          </a:p>
          <a:p>
            <a:pPr marL="0" indent="0">
              <a:buNone/>
            </a:pPr>
            <a:endParaRPr lang="en-US" sz="2000" dirty="0"/>
          </a:p>
        </p:txBody>
      </p:sp>
      <p:pic>
        <p:nvPicPr>
          <p:cNvPr id="7" name="Picture 6">
            <a:extLst>
              <a:ext uri="{FF2B5EF4-FFF2-40B4-BE49-F238E27FC236}">
                <a16:creationId xmlns:a16="http://schemas.microsoft.com/office/drawing/2014/main" id="{AFD4F108-404B-AA7B-F729-40C007EFF7D8}"/>
              </a:ext>
            </a:extLst>
          </p:cNvPr>
          <p:cNvPicPr>
            <a:picLocks noChangeAspect="1"/>
          </p:cNvPicPr>
          <p:nvPr/>
        </p:nvPicPr>
        <p:blipFill>
          <a:blip r:embed="rId2"/>
          <a:stretch>
            <a:fillRect/>
          </a:stretch>
        </p:blipFill>
        <p:spPr>
          <a:xfrm rot="5400000">
            <a:off x="4774535" y="2190638"/>
            <a:ext cx="4710330" cy="2476721"/>
          </a:xfrm>
          <a:prstGeom prst="rect">
            <a:avLst/>
          </a:prstGeom>
        </p:spPr>
      </p:pic>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3"/>
          <a:srcRect l="22028" r="25178"/>
          <a:stretch/>
        </p:blipFill>
        <p:spPr>
          <a:xfrm>
            <a:off x="8673211" y="1073835"/>
            <a:ext cx="2480552" cy="4710330"/>
          </a:xfrm>
          <a:prstGeom prst="rect">
            <a:avLst/>
          </a:prstGeom>
        </p:spPr>
      </p:pic>
    </p:spTree>
    <p:extLst>
      <p:ext uri="{BB962C8B-B14F-4D97-AF65-F5344CB8AC3E}">
        <p14:creationId xmlns:p14="http://schemas.microsoft.com/office/powerpoint/2010/main" val="418470968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5510253"/>
            <a:ext cx="9895951" cy="1033669"/>
          </a:xfrm>
        </p:spPr>
        <p:txBody>
          <a:bodyPr>
            <a:normAutofit/>
          </a:bodyPr>
          <a:lstStyle/>
          <a:p>
            <a:r>
              <a:rPr lang="en-US" sz="4000">
                <a:solidFill>
                  <a:srgbClr val="FFFFFF"/>
                </a:solidFill>
              </a:rPr>
              <a:t>DISTRIBUTIVE SHOCK</a:t>
            </a:r>
          </a:p>
        </p:txBody>
      </p:sp>
      <p:sp>
        <p:nvSpPr>
          <p:cNvPr id="3" name="Content Placeholder 2"/>
          <p:cNvSpPr>
            <a:spLocks noGrp="1"/>
          </p:cNvSpPr>
          <p:nvPr>
            <p:ph idx="1"/>
          </p:nvPr>
        </p:nvSpPr>
        <p:spPr>
          <a:xfrm>
            <a:off x="1940256" y="3833199"/>
            <a:ext cx="8332826" cy="1119982"/>
          </a:xfrm>
        </p:spPr>
        <p:txBody>
          <a:bodyPr anchor="ctr">
            <a:normAutofit/>
          </a:bodyPr>
          <a:lstStyle/>
          <a:p>
            <a:pPr marL="0" indent="0">
              <a:buNone/>
            </a:pPr>
            <a:endParaRPr lang="en-US" sz="2000"/>
          </a:p>
          <a:p>
            <a:pPr marL="0" indent="0">
              <a:buNone/>
            </a:pPr>
            <a:endParaRPr lang="en-US" sz="2000"/>
          </a:p>
        </p:txBody>
      </p:sp>
      <p:graphicFrame>
        <p:nvGraphicFramePr>
          <p:cNvPr id="4" name="Table 3"/>
          <p:cNvGraphicFramePr>
            <a:graphicFrameLocks noGrp="1"/>
          </p:cNvGraphicFramePr>
          <p:nvPr>
            <p:extLst>
              <p:ext uri="{D42A27DB-BD31-4B8C-83A1-F6EECF244321}">
                <p14:modId xmlns:p14="http://schemas.microsoft.com/office/powerpoint/2010/main" val="475959635"/>
              </p:ext>
            </p:extLst>
          </p:nvPr>
        </p:nvGraphicFramePr>
        <p:xfrm>
          <a:off x="1371599" y="402568"/>
          <a:ext cx="9401177" cy="4226581"/>
        </p:xfrm>
        <a:graphic>
          <a:graphicData uri="http://schemas.openxmlformats.org/drawingml/2006/table">
            <a:tbl>
              <a:tblPr firstRow="1" firstCol="1" lastRow="1" lastCol="1" bandRow="1" bandCol="1"/>
              <a:tblGrid>
                <a:gridCol w="3108079">
                  <a:extLst>
                    <a:ext uri="{9D8B030D-6E8A-4147-A177-3AD203B41FA5}">
                      <a16:colId xmlns:a16="http://schemas.microsoft.com/office/drawing/2014/main" val="20000"/>
                    </a:ext>
                  </a:extLst>
                </a:gridCol>
                <a:gridCol w="3167498">
                  <a:extLst>
                    <a:ext uri="{9D8B030D-6E8A-4147-A177-3AD203B41FA5}">
                      <a16:colId xmlns:a16="http://schemas.microsoft.com/office/drawing/2014/main" val="20001"/>
                    </a:ext>
                  </a:extLst>
                </a:gridCol>
                <a:gridCol w="3125600">
                  <a:extLst>
                    <a:ext uri="{9D8B030D-6E8A-4147-A177-3AD203B41FA5}">
                      <a16:colId xmlns:a16="http://schemas.microsoft.com/office/drawing/2014/main" val="20002"/>
                    </a:ext>
                  </a:extLst>
                </a:gridCol>
              </a:tblGrid>
              <a:tr h="878467">
                <a:tc>
                  <a:txBody>
                    <a:bodyPr/>
                    <a:lstStyle/>
                    <a:p>
                      <a:pPr marL="567690" marR="0" indent="0">
                        <a:spcBef>
                          <a:spcPts val="755"/>
                        </a:spcBef>
                        <a:spcAft>
                          <a:spcPts val="0"/>
                        </a:spcAft>
                        <a:buFont typeface="Arial" panose="020B0604020202020204" pitchFamily="34" charset="0"/>
                        <a:buNone/>
                      </a:pPr>
                      <a:r>
                        <a:rPr lang="en-US" sz="2100" b="1" spc="-45">
                          <a:solidFill>
                            <a:srgbClr val="FFFFFF"/>
                          </a:solidFill>
                          <a:effectLst/>
                          <a:latin typeface="Trebuchet MS"/>
                          <a:ea typeface="Georgia"/>
                          <a:cs typeface="Georgia"/>
                        </a:rPr>
                        <a:t>SEPTIC</a:t>
                      </a:r>
                      <a:r>
                        <a:rPr lang="en-US" sz="2100" b="1" spc="-95">
                          <a:solidFill>
                            <a:srgbClr val="FFFFFF"/>
                          </a:solidFill>
                          <a:effectLst/>
                          <a:latin typeface="Trebuchet MS"/>
                          <a:ea typeface="Georgia"/>
                          <a:cs typeface="Georgia"/>
                        </a:rPr>
                        <a:t> </a:t>
                      </a:r>
                      <a:r>
                        <a:rPr lang="en-US" sz="2100" b="1" spc="-10">
                          <a:solidFill>
                            <a:srgbClr val="FFFFFF"/>
                          </a:solidFill>
                          <a:effectLst/>
                          <a:latin typeface="Trebuchet MS"/>
                          <a:ea typeface="Georgia"/>
                          <a:cs typeface="Georgia"/>
                        </a:rPr>
                        <a:t>SHOCK</a:t>
                      </a:r>
                      <a:endParaRPr lang="en-US" sz="2100">
                        <a:effectLst/>
                        <a:latin typeface="Georgia"/>
                        <a:ea typeface="Georgia"/>
                        <a:cs typeface="Georgia"/>
                      </a:endParaRPr>
                    </a:p>
                  </a:txBody>
                  <a:tcPr marL="0" marR="0" marT="0" marB="0">
                    <a:lnL>
                      <a:noFill/>
                    </a:lnL>
                    <a:lnR>
                      <a:noFill/>
                    </a:lnR>
                    <a:lnT>
                      <a:noFill/>
                    </a:lnT>
                    <a:lnB>
                      <a:noFill/>
                    </a:lnB>
                    <a:solidFill>
                      <a:srgbClr val="493291"/>
                    </a:solidFill>
                  </a:tcPr>
                </a:tc>
                <a:tc>
                  <a:txBody>
                    <a:bodyPr/>
                    <a:lstStyle/>
                    <a:p>
                      <a:pPr marL="350520" marR="0" indent="0">
                        <a:spcBef>
                          <a:spcPts val="755"/>
                        </a:spcBef>
                        <a:spcAft>
                          <a:spcPts val="0"/>
                        </a:spcAft>
                        <a:buFont typeface="Arial" panose="020B0604020202020204" pitchFamily="34" charset="0"/>
                        <a:buNone/>
                      </a:pPr>
                      <a:r>
                        <a:rPr lang="en-US" sz="2100" b="1" spc="-45">
                          <a:solidFill>
                            <a:srgbClr val="FFFFFF"/>
                          </a:solidFill>
                          <a:effectLst/>
                          <a:latin typeface="Trebuchet MS"/>
                          <a:ea typeface="Georgia"/>
                          <a:cs typeface="Georgia"/>
                        </a:rPr>
                        <a:t>ANAPHYLACTIC </a:t>
                      </a:r>
                      <a:r>
                        <a:rPr lang="en-US" sz="2100" b="1" spc="-10">
                          <a:solidFill>
                            <a:srgbClr val="FFFFFF"/>
                          </a:solidFill>
                          <a:effectLst/>
                          <a:latin typeface="Trebuchet MS"/>
                          <a:ea typeface="Georgia"/>
                          <a:cs typeface="Georgia"/>
                        </a:rPr>
                        <a:t>SHOCK</a:t>
                      </a:r>
                      <a:endParaRPr lang="en-US" sz="2100">
                        <a:effectLst/>
                        <a:latin typeface="Georgia"/>
                        <a:ea typeface="Georgia"/>
                        <a:cs typeface="Georgia"/>
                      </a:endParaRPr>
                    </a:p>
                  </a:txBody>
                  <a:tcPr marL="0" marR="0" marT="0" marB="0">
                    <a:lnL>
                      <a:noFill/>
                    </a:lnL>
                    <a:lnR>
                      <a:noFill/>
                    </a:lnR>
                    <a:lnT>
                      <a:noFill/>
                    </a:lnT>
                    <a:lnB>
                      <a:noFill/>
                    </a:lnB>
                    <a:solidFill>
                      <a:srgbClr val="493291"/>
                    </a:solidFill>
                  </a:tcPr>
                </a:tc>
                <a:tc>
                  <a:txBody>
                    <a:bodyPr/>
                    <a:lstStyle/>
                    <a:p>
                      <a:pPr marL="407035" marR="0" indent="0">
                        <a:spcBef>
                          <a:spcPts val="755"/>
                        </a:spcBef>
                        <a:spcAft>
                          <a:spcPts val="0"/>
                        </a:spcAft>
                        <a:buFont typeface="Arial" panose="020B0604020202020204" pitchFamily="34" charset="0"/>
                        <a:buNone/>
                      </a:pPr>
                      <a:r>
                        <a:rPr lang="en-US" sz="2100" b="1" spc="-45">
                          <a:solidFill>
                            <a:srgbClr val="FFFFFF"/>
                          </a:solidFill>
                          <a:effectLst/>
                          <a:latin typeface="Trebuchet MS"/>
                          <a:ea typeface="Georgia"/>
                          <a:cs typeface="Georgia"/>
                        </a:rPr>
                        <a:t>NEUROGENIC</a:t>
                      </a:r>
                      <a:r>
                        <a:rPr lang="en-US" sz="2100" b="1" spc="-40">
                          <a:solidFill>
                            <a:srgbClr val="FFFFFF"/>
                          </a:solidFill>
                          <a:effectLst/>
                          <a:latin typeface="Trebuchet MS"/>
                          <a:ea typeface="Georgia"/>
                          <a:cs typeface="Georgia"/>
                        </a:rPr>
                        <a:t> </a:t>
                      </a:r>
                      <a:r>
                        <a:rPr lang="en-US" sz="2100" b="1" spc="-10">
                          <a:solidFill>
                            <a:srgbClr val="FFFFFF"/>
                          </a:solidFill>
                          <a:effectLst/>
                          <a:latin typeface="Trebuchet MS"/>
                          <a:ea typeface="Georgia"/>
                          <a:cs typeface="Georgia"/>
                        </a:rPr>
                        <a:t>SHOCK</a:t>
                      </a:r>
                      <a:endParaRPr lang="en-US" sz="2100">
                        <a:effectLst/>
                        <a:latin typeface="Georgia"/>
                        <a:ea typeface="Georgia"/>
                        <a:cs typeface="Georgia"/>
                      </a:endParaRPr>
                    </a:p>
                  </a:txBody>
                  <a:tcPr marL="0" marR="0" marT="0" marB="0">
                    <a:lnL>
                      <a:noFill/>
                    </a:lnL>
                    <a:lnR>
                      <a:noFill/>
                    </a:lnR>
                    <a:lnT>
                      <a:noFill/>
                    </a:lnT>
                    <a:lnB>
                      <a:noFill/>
                    </a:lnB>
                    <a:solidFill>
                      <a:srgbClr val="493291"/>
                    </a:solidFill>
                  </a:tcPr>
                </a:tc>
                <a:extLst>
                  <a:ext uri="{0D108BD9-81ED-4DB2-BD59-A6C34878D82A}">
                    <a16:rowId xmlns:a16="http://schemas.microsoft.com/office/drawing/2014/main" val="10000"/>
                  </a:ext>
                </a:extLst>
              </a:tr>
              <a:tr h="464095">
                <a:tc>
                  <a:txBody>
                    <a:bodyPr/>
                    <a:lstStyle/>
                    <a:p>
                      <a:pPr marL="0" marR="0" lvl="0" indent="0">
                        <a:spcBef>
                          <a:spcPts val="715"/>
                        </a:spcBef>
                        <a:spcAft>
                          <a:spcPts val="0"/>
                        </a:spcAft>
                        <a:buClr>
                          <a:srgbClr val="231F20"/>
                        </a:buClr>
                        <a:buSzPts val="1000"/>
                        <a:buFont typeface="Georgia"/>
                        <a:buNone/>
                        <a:tabLst>
                          <a:tab pos="201295" algn="l"/>
                        </a:tabLst>
                      </a:pPr>
                      <a:r>
                        <a:rPr lang="en-US" sz="2100" i="1" spc="-25">
                          <a:solidFill>
                            <a:srgbClr val="231F20"/>
                          </a:solidFill>
                          <a:effectLst/>
                          <a:latin typeface="Georgia"/>
                          <a:ea typeface="Georgia"/>
                          <a:cs typeface="Georgia"/>
                        </a:rPr>
                        <a:t>Decreased</a:t>
                      </a:r>
                      <a:r>
                        <a:rPr lang="en-US" sz="2100" i="1" spc="2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preload</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a:noFill/>
                    </a:lnT>
                    <a:lnB w="12700" cap="flat" cmpd="sng" algn="ctr">
                      <a:solidFill>
                        <a:srgbClr val="D1D3D4"/>
                      </a:solidFill>
                      <a:prstDash val="solid"/>
                      <a:round/>
                      <a:headEnd type="none" w="med" len="med"/>
                      <a:tailEnd type="none" w="med" len="med"/>
                    </a:lnB>
                  </a:tcPr>
                </a:tc>
                <a:tc>
                  <a:txBody>
                    <a:bodyPr/>
                    <a:lstStyle/>
                    <a:p>
                      <a:pPr marL="0" marR="0" lvl="0" indent="0">
                        <a:spcBef>
                          <a:spcPts val="715"/>
                        </a:spcBef>
                        <a:spcAft>
                          <a:spcPts val="0"/>
                        </a:spcAft>
                        <a:buClr>
                          <a:srgbClr val="231F20"/>
                        </a:buClr>
                        <a:buSzPts val="1000"/>
                        <a:buFont typeface="Georgia"/>
                        <a:buNone/>
                        <a:tabLst>
                          <a:tab pos="201930" algn="l"/>
                        </a:tabLst>
                      </a:pPr>
                      <a:r>
                        <a:rPr lang="en-US" sz="2100" i="1" spc="-25">
                          <a:solidFill>
                            <a:srgbClr val="231F20"/>
                          </a:solidFill>
                          <a:effectLst/>
                          <a:latin typeface="Georgia"/>
                          <a:ea typeface="Georgia"/>
                          <a:cs typeface="Georgia"/>
                        </a:rPr>
                        <a:t>Decreased</a:t>
                      </a:r>
                      <a:r>
                        <a:rPr lang="en-US" sz="2100" i="1" spc="2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preload</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a:noFill/>
                    </a:lnT>
                    <a:lnB w="12700" cap="flat" cmpd="sng" algn="ctr">
                      <a:solidFill>
                        <a:srgbClr val="D1D3D4"/>
                      </a:solidFill>
                      <a:prstDash val="solid"/>
                      <a:round/>
                      <a:headEnd type="none" w="med" len="med"/>
                      <a:tailEnd type="none" w="med" len="med"/>
                    </a:lnB>
                  </a:tcPr>
                </a:tc>
                <a:tc>
                  <a:txBody>
                    <a:bodyPr/>
                    <a:lstStyle/>
                    <a:p>
                      <a:pPr marL="0" marR="0" lvl="0" indent="0">
                        <a:spcBef>
                          <a:spcPts val="715"/>
                        </a:spcBef>
                        <a:spcAft>
                          <a:spcPts val="0"/>
                        </a:spcAft>
                        <a:buClr>
                          <a:srgbClr val="231F20"/>
                        </a:buClr>
                        <a:buSzPts val="1000"/>
                        <a:buFont typeface="Georgia"/>
                        <a:buNone/>
                        <a:tabLst>
                          <a:tab pos="201930" algn="l"/>
                        </a:tabLst>
                      </a:pPr>
                      <a:r>
                        <a:rPr lang="en-US" sz="2100" i="1" spc="-25">
                          <a:solidFill>
                            <a:srgbClr val="231F20"/>
                          </a:solidFill>
                          <a:effectLst/>
                          <a:latin typeface="Georgia"/>
                          <a:ea typeface="Georgia"/>
                          <a:cs typeface="Georgia"/>
                        </a:rPr>
                        <a:t>Decreased</a:t>
                      </a:r>
                      <a:r>
                        <a:rPr lang="en-US" sz="2100" i="1" spc="2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preload</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a:noFill/>
                    </a:lnT>
                    <a:lnB w="12700" cap="flat" cmpd="sng" algn="ctr">
                      <a:solidFill>
                        <a:srgbClr val="D1D3D4"/>
                      </a:solidFill>
                      <a:prstDash val="solid"/>
                      <a:round/>
                      <a:headEnd type="none" w="med" len="med"/>
                      <a:tailEnd type="none" w="med" len="med"/>
                    </a:lnB>
                  </a:tcPr>
                </a:tc>
                <a:extLst>
                  <a:ext uri="{0D108BD9-81ED-4DB2-BD59-A6C34878D82A}">
                    <a16:rowId xmlns:a16="http://schemas.microsoft.com/office/drawing/2014/main" val="10001"/>
                  </a:ext>
                </a:extLst>
              </a:tr>
              <a:tr h="1243112">
                <a:tc>
                  <a:txBody>
                    <a:bodyPr/>
                    <a:lstStyle/>
                    <a:p>
                      <a:pPr marL="0" marR="645160" lvl="0" indent="0">
                        <a:lnSpc>
                          <a:spcPct val="96000"/>
                        </a:lnSpc>
                        <a:spcBef>
                          <a:spcPts val="715"/>
                        </a:spcBef>
                        <a:spcAft>
                          <a:spcPts val="0"/>
                        </a:spcAft>
                        <a:buClr>
                          <a:srgbClr val="231F20"/>
                        </a:buClr>
                        <a:buSzPts val="1000"/>
                        <a:buFont typeface="Georgia"/>
                        <a:buNone/>
                        <a:tabLst>
                          <a:tab pos="201295" algn="l"/>
                        </a:tabLst>
                      </a:pPr>
                      <a:r>
                        <a:rPr lang="en-US" sz="2100" i="1" spc="-30">
                          <a:solidFill>
                            <a:srgbClr val="231F20"/>
                          </a:solidFill>
                          <a:effectLst/>
                          <a:latin typeface="Georgia"/>
                          <a:ea typeface="Georgia"/>
                          <a:cs typeface="Georgia"/>
                        </a:rPr>
                        <a:t>Normal</a:t>
                      </a:r>
                      <a:r>
                        <a:rPr lang="en-US" sz="2100" i="1" spc="-30" baseline="0">
                          <a:solidFill>
                            <a:srgbClr val="231F20"/>
                          </a:solidFill>
                          <a:effectLst/>
                          <a:latin typeface="Georgia"/>
                          <a:ea typeface="Georgia"/>
                          <a:cs typeface="Georgia"/>
                        </a:rPr>
                        <a:t> or </a:t>
                      </a:r>
                      <a:r>
                        <a:rPr lang="en-US" sz="2100" i="1" spc="-30">
                          <a:solidFill>
                            <a:srgbClr val="231F20"/>
                          </a:solidFill>
                          <a:effectLst/>
                          <a:latin typeface="Georgia"/>
                          <a:ea typeface="Georgia"/>
                          <a:cs typeface="Georgia"/>
                        </a:rPr>
                        <a:t>decreased</a:t>
                      </a:r>
                      <a:r>
                        <a:rPr lang="en-US" sz="2100" i="1" spc="-30" baseline="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contractility</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F1F2F2"/>
                    </a:solidFill>
                  </a:tcPr>
                </a:tc>
                <a:tc>
                  <a:txBody>
                    <a:bodyPr/>
                    <a:lstStyle/>
                    <a:p>
                      <a:pPr marL="0" marR="0" indent="0">
                        <a:spcBef>
                          <a:spcPts val="45"/>
                        </a:spcBef>
                        <a:spcAft>
                          <a:spcPts val="0"/>
                        </a:spcAft>
                        <a:buFont typeface="Arial" panose="020B0604020202020204" pitchFamily="34" charset="0"/>
                        <a:buNone/>
                      </a:pPr>
                      <a:r>
                        <a:rPr lang="en-US" sz="2100">
                          <a:effectLst/>
                          <a:latin typeface="Georgia"/>
                          <a:ea typeface="Georgia"/>
                          <a:cs typeface="Georgia"/>
                        </a:rPr>
                        <a:t> </a:t>
                      </a:r>
                    </a:p>
                    <a:p>
                      <a:pPr marL="0" marR="0" lvl="0" indent="0">
                        <a:spcBef>
                          <a:spcPts val="0"/>
                        </a:spcBef>
                        <a:spcAft>
                          <a:spcPts val="0"/>
                        </a:spcAft>
                        <a:buClr>
                          <a:srgbClr val="231F20"/>
                        </a:buClr>
                        <a:buSzPts val="1000"/>
                        <a:buFont typeface="Georgia"/>
                        <a:buNone/>
                        <a:tabLst>
                          <a:tab pos="201930" algn="l"/>
                        </a:tabLst>
                      </a:pPr>
                      <a:r>
                        <a:rPr lang="en-US" sz="2100" i="1" spc="-10">
                          <a:solidFill>
                            <a:srgbClr val="231F20"/>
                          </a:solidFill>
                          <a:effectLst/>
                          <a:latin typeface="Georgia"/>
                          <a:ea typeface="Georgia"/>
                          <a:cs typeface="Georgia"/>
                        </a:rPr>
                        <a:t>Contractility</a:t>
                      </a:r>
                      <a:r>
                        <a:rPr lang="en-US" sz="2100" i="1" spc="-15">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varies</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F1F2F2"/>
                    </a:solidFill>
                  </a:tcPr>
                </a:tc>
                <a:tc>
                  <a:txBody>
                    <a:bodyPr/>
                    <a:lstStyle/>
                    <a:p>
                      <a:pPr marL="0" marR="0" indent="0">
                        <a:spcBef>
                          <a:spcPts val="45"/>
                        </a:spcBef>
                        <a:spcAft>
                          <a:spcPts val="0"/>
                        </a:spcAft>
                        <a:buFont typeface="Arial" panose="020B0604020202020204" pitchFamily="34" charset="0"/>
                        <a:buNone/>
                      </a:pPr>
                      <a:r>
                        <a:rPr lang="en-US" sz="2100">
                          <a:effectLst/>
                          <a:latin typeface="Georgia"/>
                          <a:ea typeface="Georgia"/>
                          <a:cs typeface="Georgia"/>
                        </a:rPr>
                        <a:t> </a:t>
                      </a:r>
                    </a:p>
                    <a:p>
                      <a:pPr marL="0" marR="0" lvl="0" indent="0">
                        <a:spcBef>
                          <a:spcPts val="0"/>
                        </a:spcBef>
                        <a:spcAft>
                          <a:spcPts val="0"/>
                        </a:spcAft>
                        <a:buClr>
                          <a:srgbClr val="231F20"/>
                        </a:buClr>
                        <a:buSzPts val="1000"/>
                        <a:buFont typeface="Georgia"/>
                        <a:buNone/>
                        <a:tabLst>
                          <a:tab pos="201930" algn="l"/>
                        </a:tabLst>
                      </a:pPr>
                      <a:r>
                        <a:rPr lang="en-US" sz="2100" i="1">
                          <a:solidFill>
                            <a:srgbClr val="231F20"/>
                          </a:solidFill>
                          <a:effectLst/>
                          <a:latin typeface="Georgia"/>
                          <a:ea typeface="Georgia"/>
                          <a:cs typeface="Georgia"/>
                        </a:rPr>
                        <a:t>Normal</a:t>
                      </a:r>
                      <a:r>
                        <a:rPr lang="en-US" sz="2100" i="1" spc="-35">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contractility</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solidFill>
                      <a:srgbClr val="F1F2F2"/>
                    </a:solidFill>
                  </a:tcPr>
                </a:tc>
                <a:extLst>
                  <a:ext uri="{0D108BD9-81ED-4DB2-BD59-A6C34878D82A}">
                    <a16:rowId xmlns:a16="http://schemas.microsoft.com/office/drawing/2014/main" val="10002"/>
                  </a:ext>
                </a:extLst>
              </a:tr>
              <a:tr h="1640907">
                <a:tc>
                  <a:txBody>
                    <a:bodyPr/>
                    <a:lstStyle/>
                    <a:p>
                      <a:pPr marL="0" marR="0" indent="0">
                        <a:spcBef>
                          <a:spcPts val="25"/>
                        </a:spcBef>
                        <a:spcAft>
                          <a:spcPts val="0"/>
                        </a:spcAft>
                        <a:buFont typeface="Arial" panose="020B0604020202020204" pitchFamily="34" charset="0"/>
                        <a:buNone/>
                      </a:pPr>
                      <a:r>
                        <a:rPr lang="en-US" sz="2100">
                          <a:effectLst/>
                          <a:latin typeface="Georgia"/>
                          <a:ea typeface="Georgia"/>
                          <a:cs typeface="Georgia"/>
                        </a:rPr>
                        <a:t> </a:t>
                      </a:r>
                    </a:p>
                    <a:p>
                      <a:pPr marL="0" marR="0" lvl="0" indent="0">
                        <a:spcBef>
                          <a:spcPts val="5"/>
                        </a:spcBef>
                        <a:spcAft>
                          <a:spcPts val="0"/>
                        </a:spcAft>
                        <a:buClr>
                          <a:srgbClr val="231F20"/>
                        </a:buClr>
                        <a:buSzPts val="1000"/>
                        <a:buFont typeface="Georgia"/>
                        <a:buNone/>
                        <a:tabLst>
                          <a:tab pos="201295" algn="l"/>
                        </a:tabLst>
                      </a:pPr>
                      <a:r>
                        <a:rPr lang="en-US" sz="2100" i="1" spc="-20">
                          <a:solidFill>
                            <a:srgbClr val="231F20"/>
                          </a:solidFill>
                          <a:effectLst/>
                          <a:latin typeface="Georgia"/>
                          <a:ea typeface="Georgia"/>
                          <a:cs typeface="Georgia"/>
                        </a:rPr>
                        <a:t>Afterload</a:t>
                      </a:r>
                      <a:r>
                        <a:rPr lang="en-US" sz="2100" i="1" spc="1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varies</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tcPr>
                </a:tc>
                <a:tc>
                  <a:txBody>
                    <a:bodyPr/>
                    <a:lstStyle/>
                    <a:p>
                      <a:pPr marL="0" marR="457835" lvl="0" indent="0">
                        <a:lnSpc>
                          <a:spcPct val="96000"/>
                        </a:lnSpc>
                        <a:spcBef>
                          <a:spcPts val="715"/>
                        </a:spcBef>
                        <a:spcAft>
                          <a:spcPts val="0"/>
                        </a:spcAft>
                        <a:buClr>
                          <a:srgbClr val="231F20"/>
                        </a:buClr>
                        <a:buSzPts val="1000"/>
                        <a:buFont typeface="Georgia"/>
                        <a:buNone/>
                        <a:tabLst>
                          <a:tab pos="201930" algn="l"/>
                        </a:tabLst>
                      </a:pPr>
                      <a:r>
                        <a:rPr lang="en-US" sz="2100" i="1" spc="-10">
                          <a:solidFill>
                            <a:srgbClr val="231F20"/>
                          </a:solidFill>
                          <a:effectLst/>
                          <a:latin typeface="Georgia"/>
                          <a:ea typeface="Georgia"/>
                          <a:cs typeface="Georgia"/>
                        </a:rPr>
                        <a:t>Afterload</a:t>
                      </a:r>
                      <a:r>
                        <a:rPr lang="en-US" sz="2100" i="1" spc="-5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is</a:t>
                      </a:r>
                      <a:r>
                        <a:rPr lang="en-US" sz="2100" i="1" spc="-5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low</a:t>
                      </a:r>
                      <a:r>
                        <a:rPr lang="en-US" sz="2100" i="1" spc="-45">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in</a:t>
                      </a:r>
                      <a:r>
                        <a:rPr lang="en-US" sz="2100" i="1" spc="-50">
                          <a:solidFill>
                            <a:srgbClr val="231F20"/>
                          </a:solidFill>
                          <a:effectLst/>
                          <a:latin typeface="Georgia"/>
                          <a:ea typeface="Georgia"/>
                          <a:cs typeface="Georgia"/>
                        </a:rPr>
                        <a:t> </a:t>
                      </a:r>
                      <a:r>
                        <a:rPr lang="en-US" sz="2100" i="1" spc="-10">
                          <a:solidFill>
                            <a:srgbClr val="231F20"/>
                          </a:solidFill>
                          <a:effectLst/>
                          <a:latin typeface="Georgia"/>
                          <a:ea typeface="Georgia"/>
                          <a:cs typeface="Georgia"/>
                        </a:rPr>
                        <a:t>left </a:t>
                      </a:r>
                      <a:r>
                        <a:rPr lang="en-US" sz="2100" i="1">
                          <a:solidFill>
                            <a:srgbClr val="231F20"/>
                          </a:solidFill>
                          <a:effectLst/>
                          <a:latin typeface="Georgia"/>
                          <a:ea typeface="Georgia"/>
                          <a:cs typeface="Georgia"/>
                        </a:rPr>
                        <a:t>ventricle</a:t>
                      </a:r>
                      <a:r>
                        <a:rPr lang="en-US" sz="2100" i="1" spc="-65">
                          <a:solidFill>
                            <a:srgbClr val="231F20"/>
                          </a:solidFill>
                          <a:effectLst/>
                          <a:latin typeface="Georgia"/>
                          <a:ea typeface="Georgia"/>
                          <a:cs typeface="Georgia"/>
                        </a:rPr>
                        <a:t> </a:t>
                      </a:r>
                      <a:r>
                        <a:rPr lang="en-US" sz="2100" i="1">
                          <a:solidFill>
                            <a:srgbClr val="231F20"/>
                          </a:solidFill>
                          <a:effectLst/>
                          <a:latin typeface="Georgia"/>
                          <a:ea typeface="Georgia"/>
                          <a:cs typeface="Georgia"/>
                        </a:rPr>
                        <a:t>and</a:t>
                      </a:r>
                      <a:r>
                        <a:rPr lang="en-US" sz="2100" i="1" spc="-60">
                          <a:solidFill>
                            <a:srgbClr val="231F20"/>
                          </a:solidFill>
                          <a:effectLst/>
                          <a:latin typeface="Georgia"/>
                          <a:ea typeface="Georgia"/>
                          <a:cs typeface="Georgia"/>
                        </a:rPr>
                        <a:t> </a:t>
                      </a:r>
                      <a:r>
                        <a:rPr lang="en-US" sz="2100" i="1">
                          <a:solidFill>
                            <a:srgbClr val="231F20"/>
                          </a:solidFill>
                          <a:effectLst/>
                          <a:latin typeface="Georgia"/>
                          <a:ea typeface="Georgia"/>
                          <a:cs typeface="Georgia"/>
                        </a:rPr>
                        <a:t>high</a:t>
                      </a:r>
                      <a:r>
                        <a:rPr lang="en-US" sz="2100" i="1" spc="-60">
                          <a:solidFill>
                            <a:srgbClr val="231F20"/>
                          </a:solidFill>
                          <a:effectLst/>
                          <a:latin typeface="Georgia"/>
                          <a:ea typeface="Georgia"/>
                          <a:cs typeface="Georgia"/>
                        </a:rPr>
                        <a:t> </a:t>
                      </a:r>
                      <a:r>
                        <a:rPr lang="en-US" sz="2100" i="1">
                          <a:solidFill>
                            <a:srgbClr val="231F20"/>
                          </a:solidFill>
                          <a:effectLst/>
                          <a:latin typeface="Georgia"/>
                          <a:ea typeface="Georgia"/>
                          <a:cs typeface="Georgia"/>
                        </a:rPr>
                        <a:t>in right</a:t>
                      </a:r>
                      <a:r>
                        <a:rPr lang="en-US" sz="2100" i="1" spc="-65">
                          <a:solidFill>
                            <a:srgbClr val="231F20"/>
                          </a:solidFill>
                          <a:effectLst/>
                          <a:latin typeface="Georgia"/>
                          <a:ea typeface="Georgia"/>
                          <a:cs typeface="Georgia"/>
                        </a:rPr>
                        <a:t> </a:t>
                      </a:r>
                      <a:r>
                        <a:rPr lang="en-US" sz="2100" i="1">
                          <a:solidFill>
                            <a:srgbClr val="231F20"/>
                          </a:solidFill>
                          <a:effectLst/>
                          <a:latin typeface="Georgia"/>
                          <a:ea typeface="Georgia"/>
                          <a:cs typeface="Georgia"/>
                        </a:rPr>
                        <a:t>ventricle</a:t>
                      </a:r>
                      <a:endParaRPr lang="en-US" sz="210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tcPr>
                </a:tc>
                <a:tc>
                  <a:txBody>
                    <a:bodyPr/>
                    <a:lstStyle/>
                    <a:p>
                      <a:pPr marL="0" marR="0" indent="0">
                        <a:spcBef>
                          <a:spcPts val="25"/>
                        </a:spcBef>
                        <a:spcAft>
                          <a:spcPts val="0"/>
                        </a:spcAft>
                        <a:buFont typeface="Arial" panose="020B0604020202020204" pitchFamily="34" charset="0"/>
                        <a:buNone/>
                      </a:pPr>
                      <a:r>
                        <a:rPr lang="en-US" sz="2100" dirty="0">
                          <a:effectLst/>
                          <a:latin typeface="Georgia"/>
                          <a:ea typeface="Georgia"/>
                          <a:cs typeface="Georgia"/>
                        </a:rPr>
                        <a:t> </a:t>
                      </a:r>
                    </a:p>
                    <a:p>
                      <a:pPr marL="0" marR="0" lvl="0" indent="0">
                        <a:spcBef>
                          <a:spcPts val="5"/>
                        </a:spcBef>
                        <a:spcAft>
                          <a:spcPts val="0"/>
                        </a:spcAft>
                        <a:buClr>
                          <a:srgbClr val="231F20"/>
                        </a:buClr>
                        <a:buSzPts val="1000"/>
                        <a:buFont typeface="Georgia"/>
                        <a:buNone/>
                        <a:tabLst>
                          <a:tab pos="201930" algn="l"/>
                        </a:tabLst>
                      </a:pPr>
                      <a:r>
                        <a:rPr lang="en-US" sz="2100" i="1" spc="-20" dirty="0">
                          <a:solidFill>
                            <a:srgbClr val="231F20"/>
                          </a:solidFill>
                          <a:effectLst/>
                          <a:latin typeface="Georgia"/>
                          <a:ea typeface="Georgia"/>
                          <a:cs typeface="Georgia"/>
                        </a:rPr>
                        <a:t>Afterload</a:t>
                      </a:r>
                      <a:r>
                        <a:rPr lang="en-US" sz="2100" i="1" spc="-10" dirty="0">
                          <a:solidFill>
                            <a:srgbClr val="231F20"/>
                          </a:solidFill>
                          <a:effectLst/>
                          <a:latin typeface="Georgia"/>
                          <a:ea typeface="Georgia"/>
                          <a:cs typeface="Georgia"/>
                        </a:rPr>
                        <a:t> </a:t>
                      </a:r>
                      <a:r>
                        <a:rPr lang="en-US" sz="2100" i="1" spc="-20" dirty="0">
                          <a:solidFill>
                            <a:srgbClr val="231F20"/>
                          </a:solidFill>
                          <a:effectLst/>
                          <a:latin typeface="Georgia"/>
                          <a:ea typeface="Georgia"/>
                          <a:cs typeface="Georgia"/>
                        </a:rPr>
                        <a:t>is</a:t>
                      </a:r>
                      <a:r>
                        <a:rPr lang="en-US" sz="2100" i="1" spc="-15" dirty="0">
                          <a:solidFill>
                            <a:srgbClr val="231F20"/>
                          </a:solidFill>
                          <a:effectLst/>
                          <a:latin typeface="Georgia"/>
                          <a:ea typeface="Georgia"/>
                          <a:cs typeface="Georgia"/>
                        </a:rPr>
                        <a:t> </a:t>
                      </a:r>
                      <a:r>
                        <a:rPr lang="en-US" sz="2100" i="1" spc="-20" dirty="0">
                          <a:solidFill>
                            <a:srgbClr val="231F20"/>
                          </a:solidFill>
                          <a:effectLst/>
                          <a:latin typeface="Georgia"/>
                          <a:ea typeface="Georgia"/>
                          <a:cs typeface="Georgia"/>
                        </a:rPr>
                        <a:t>decreased</a:t>
                      </a:r>
                      <a:endParaRPr lang="en-US" sz="2100" dirty="0">
                        <a:effectLst/>
                        <a:latin typeface="Georgia"/>
                        <a:ea typeface="Georgia"/>
                        <a:cs typeface="Georgia"/>
                      </a:endParaRPr>
                    </a:p>
                  </a:txBody>
                  <a:tcPr marL="0" marR="0" marT="0" marB="0">
                    <a:lnL w="12700" cap="flat" cmpd="sng" algn="ctr">
                      <a:solidFill>
                        <a:srgbClr val="D1D3D4"/>
                      </a:solidFill>
                      <a:prstDash val="solid"/>
                      <a:round/>
                      <a:headEnd type="none" w="med" len="med"/>
                      <a:tailEnd type="none" w="med" len="med"/>
                    </a:lnL>
                    <a:lnR w="12700" cap="flat" cmpd="sng" algn="ctr">
                      <a:solidFill>
                        <a:srgbClr val="D1D3D4"/>
                      </a:solidFill>
                      <a:prstDash val="solid"/>
                      <a:round/>
                      <a:headEnd type="none" w="med" len="med"/>
                      <a:tailEnd type="none" w="med" len="med"/>
                    </a:lnR>
                    <a:lnT w="12700" cap="flat" cmpd="sng" algn="ctr">
                      <a:solidFill>
                        <a:srgbClr val="D1D3D4"/>
                      </a:solidFill>
                      <a:prstDash val="solid"/>
                      <a:round/>
                      <a:headEnd type="none" w="med" len="med"/>
                      <a:tailEnd type="none" w="med" len="med"/>
                    </a:lnT>
                    <a:lnB w="12700" cap="flat" cmpd="sng" algn="ctr">
                      <a:solidFill>
                        <a:srgbClr val="D1D3D4"/>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9679864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DISTRIBUTIVE SHOCK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9829740"/>
              </p:ext>
            </p:extLst>
          </p:nvPr>
        </p:nvGraphicFramePr>
        <p:xfrm>
          <a:off x="1357414" y="1966293"/>
          <a:ext cx="9477172" cy="4452161"/>
        </p:xfrm>
        <a:graphic>
          <a:graphicData uri="http://schemas.openxmlformats.org/drawingml/2006/table">
            <a:tbl>
              <a:tblPr firstRow="1" bandRow="1">
                <a:tableStyleId>{5C22544A-7EE6-4342-B048-85BDC9FD1C3A}</a:tableStyleId>
              </a:tblPr>
              <a:tblGrid>
                <a:gridCol w="2235080">
                  <a:extLst>
                    <a:ext uri="{9D8B030D-6E8A-4147-A177-3AD203B41FA5}">
                      <a16:colId xmlns:a16="http://schemas.microsoft.com/office/drawing/2014/main" val="20000"/>
                    </a:ext>
                  </a:extLst>
                </a:gridCol>
                <a:gridCol w="1668182">
                  <a:extLst>
                    <a:ext uri="{9D8B030D-6E8A-4147-A177-3AD203B41FA5}">
                      <a16:colId xmlns:a16="http://schemas.microsoft.com/office/drawing/2014/main" val="20001"/>
                    </a:ext>
                  </a:extLst>
                </a:gridCol>
                <a:gridCol w="5573910">
                  <a:extLst>
                    <a:ext uri="{9D8B030D-6E8A-4147-A177-3AD203B41FA5}">
                      <a16:colId xmlns:a16="http://schemas.microsoft.com/office/drawing/2014/main" val="20002"/>
                    </a:ext>
                  </a:extLst>
                </a:gridCol>
              </a:tblGrid>
              <a:tr h="522554">
                <a:tc>
                  <a:txBody>
                    <a:bodyPr/>
                    <a:lstStyle/>
                    <a:p>
                      <a:endParaRPr lang="en-US" sz="2100"/>
                    </a:p>
                  </a:txBody>
                  <a:tcPr marL="104511" marR="104511" marT="52255" marB="52255"/>
                </a:tc>
                <a:tc>
                  <a:txBody>
                    <a:bodyPr/>
                    <a:lstStyle/>
                    <a:p>
                      <a:endParaRPr lang="en-US" sz="2100"/>
                    </a:p>
                  </a:txBody>
                  <a:tcPr marL="104511" marR="104511" marT="52255" marB="52255"/>
                </a:tc>
                <a:tc>
                  <a:txBody>
                    <a:bodyPr/>
                    <a:lstStyle/>
                    <a:p>
                      <a:endParaRPr lang="en-US" sz="2100"/>
                    </a:p>
                  </a:txBody>
                  <a:tcPr marL="104511" marR="104511" marT="52255" marB="52255"/>
                </a:tc>
                <a:extLst>
                  <a:ext uri="{0D108BD9-81ED-4DB2-BD59-A6C34878D82A}">
                    <a16:rowId xmlns:a16="http://schemas.microsoft.com/office/drawing/2014/main" val="10000"/>
                  </a:ext>
                </a:extLst>
              </a:tr>
              <a:tr h="1086913">
                <a:tc>
                  <a:txBody>
                    <a:bodyPr/>
                    <a:lstStyle/>
                    <a:p>
                      <a:r>
                        <a:rPr lang="en-US" sz="2100"/>
                        <a:t>RESPIRATORY</a:t>
                      </a:r>
                    </a:p>
                  </a:txBody>
                  <a:tcPr marL="104511" marR="104511" marT="52255" marB="52255"/>
                </a:tc>
                <a:tc>
                  <a:txBody>
                    <a:bodyPr/>
                    <a:lstStyle/>
                    <a:p>
                      <a:r>
                        <a:rPr lang="en-US" sz="2100"/>
                        <a:t>RAPID</a:t>
                      </a:r>
                    </a:p>
                  </a:txBody>
                  <a:tcPr marL="104511" marR="104511" marT="52255" marB="52255"/>
                </a:tc>
                <a:tc>
                  <a:txBody>
                    <a:bodyPr/>
                    <a:lstStyle/>
                    <a:p>
                      <a:r>
                        <a:rPr lang="en-US" sz="2100"/>
                        <a:t>COMPENSATE FOR:</a:t>
                      </a:r>
                    </a:p>
                    <a:p>
                      <a:pPr marL="285750" indent="-285750">
                        <a:buFont typeface="Arial" panose="020B0604020202020204" pitchFamily="34" charset="0"/>
                        <a:buChar char="•"/>
                      </a:pPr>
                      <a:r>
                        <a:rPr lang="en-US" sz="2100"/>
                        <a:t>Primary</a:t>
                      </a:r>
                      <a:r>
                        <a:rPr lang="en-US" sz="2100" baseline="0"/>
                        <a:t> Hypoxia; pneumonia</a:t>
                      </a:r>
                    </a:p>
                    <a:p>
                      <a:pPr marL="285750" indent="-285750">
                        <a:buFont typeface="Arial" panose="020B0604020202020204" pitchFamily="34" charset="0"/>
                        <a:buChar char="•"/>
                      </a:pPr>
                      <a:r>
                        <a:rPr lang="en-US" sz="2100" baseline="0"/>
                        <a:t>Acidosis: lack of perfusion to tissue</a:t>
                      </a:r>
                      <a:endParaRPr lang="en-US" sz="2100"/>
                    </a:p>
                  </a:txBody>
                  <a:tcPr marL="104511" marR="104511" marT="52255" marB="52255"/>
                </a:tc>
                <a:extLst>
                  <a:ext uri="{0D108BD9-81ED-4DB2-BD59-A6C34878D82A}">
                    <a16:rowId xmlns:a16="http://schemas.microsoft.com/office/drawing/2014/main" val="10001"/>
                  </a:ext>
                </a:extLst>
              </a:tr>
              <a:tr h="773380">
                <a:tc>
                  <a:txBody>
                    <a:bodyPr/>
                    <a:lstStyle/>
                    <a:p>
                      <a:r>
                        <a:rPr lang="en-US" sz="2100"/>
                        <a:t>BLOOD</a:t>
                      </a:r>
                      <a:r>
                        <a:rPr lang="en-US" sz="2100" baseline="0"/>
                        <a:t> PRESSURE</a:t>
                      </a:r>
                      <a:endParaRPr lang="en-US" sz="2100"/>
                    </a:p>
                  </a:txBody>
                  <a:tcPr marL="104511" marR="104511" marT="52255" marB="52255"/>
                </a:tc>
                <a:tc>
                  <a:txBody>
                    <a:bodyPr/>
                    <a:lstStyle/>
                    <a:p>
                      <a:r>
                        <a:rPr lang="en-US" sz="2100"/>
                        <a:t>LOW</a:t>
                      </a:r>
                    </a:p>
                  </a:txBody>
                  <a:tcPr marL="104511" marR="104511" marT="52255" marB="52255"/>
                </a:tc>
                <a:tc>
                  <a:txBody>
                    <a:bodyPr/>
                    <a:lstStyle/>
                    <a:p>
                      <a:r>
                        <a:rPr lang="en-US" sz="2100"/>
                        <a:t>DECREASED CONTRACTILITY</a:t>
                      </a:r>
                    </a:p>
                    <a:p>
                      <a:r>
                        <a:rPr lang="en-US" sz="2100"/>
                        <a:t>DILATED VESSELS</a:t>
                      </a:r>
                    </a:p>
                  </a:txBody>
                  <a:tcPr marL="104511" marR="104511" marT="52255" marB="52255"/>
                </a:tc>
                <a:extLst>
                  <a:ext uri="{0D108BD9-81ED-4DB2-BD59-A6C34878D82A}">
                    <a16:rowId xmlns:a16="http://schemas.microsoft.com/office/drawing/2014/main" val="10002"/>
                  </a:ext>
                </a:extLst>
              </a:tr>
              <a:tr h="773380">
                <a:tc>
                  <a:txBody>
                    <a:bodyPr/>
                    <a:lstStyle/>
                    <a:p>
                      <a:r>
                        <a:rPr lang="en-US" sz="2300"/>
                        <a:t>PULSE</a:t>
                      </a:r>
                    </a:p>
                  </a:txBody>
                  <a:tcPr marL="104511" marR="104511" marT="52255" marB="52255"/>
                </a:tc>
                <a:tc>
                  <a:txBody>
                    <a:bodyPr/>
                    <a:lstStyle/>
                    <a:p>
                      <a:r>
                        <a:rPr lang="en-US" sz="2100"/>
                        <a:t>RAPID/LOW</a:t>
                      </a:r>
                    </a:p>
                  </a:txBody>
                  <a:tcPr marL="104511" marR="104511" marT="52255" marB="52255"/>
                </a:tc>
                <a:tc>
                  <a:txBody>
                    <a:bodyPr/>
                    <a:lstStyle/>
                    <a:p>
                      <a:r>
                        <a:rPr lang="en-US" sz="2100"/>
                        <a:t>RAPID: CONPENSATORY</a:t>
                      </a:r>
                    </a:p>
                    <a:p>
                      <a:r>
                        <a:rPr lang="en-US" sz="2100"/>
                        <a:t>LOW: “BEGINNING OF THE END”</a:t>
                      </a:r>
                    </a:p>
                  </a:txBody>
                  <a:tcPr marL="104511" marR="104511" marT="52255" marB="52255"/>
                </a:tc>
                <a:extLst>
                  <a:ext uri="{0D108BD9-81ED-4DB2-BD59-A6C34878D82A}">
                    <a16:rowId xmlns:a16="http://schemas.microsoft.com/office/drawing/2014/main" val="10003"/>
                  </a:ext>
                </a:extLst>
              </a:tr>
              <a:tr h="773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a:t>CONSCIOUSNESS</a:t>
                      </a:r>
                    </a:p>
                  </a:txBody>
                  <a:tcPr marL="104511" marR="104511" marT="52255" marB="52255"/>
                </a:tc>
                <a:tc>
                  <a:txBody>
                    <a:bodyPr/>
                    <a:lstStyle/>
                    <a:p>
                      <a:r>
                        <a:rPr lang="en-US" sz="2100"/>
                        <a:t>DIMINISHED</a:t>
                      </a:r>
                    </a:p>
                  </a:txBody>
                  <a:tcPr marL="104511" marR="104511" marT="52255" marB="52255"/>
                </a:tc>
                <a:tc>
                  <a:txBody>
                    <a:bodyPr/>
                    <a:lstStyle/>
                    <a:p>
                      <a:r>
                        <a:rPr lang="en-US" sz="2100"/>
                        <a:t>LOW PERFUSION</a:t>
                      </a:r>
                      <a:r>
                        <a:rPr lang="en-US" sz="2100" baseline="0"/>
                        <a:t> TO THE BRAIN</a:t>
                      </a:r>
                      <a:endParaRPr lang="en-US" sz="2100"/>
                    </a:p>
                  </a:txBody>
                  <a:tcPr marL="104511" marR="104511" marT="52255" marB="52255"/>
                </a:tc>
                <a:extLst>
                  <a:ext uri="{0D108BD9-81ED-4DB2-BD59-A6C34878D82A}">
                    <a16:rowId xmlns:a16="http://schemas.microsoft.com/office/drawing/2014/main" val="10004"/>
                  </a:ext>
                </a:extLst>
              </a:tr>
              <a:tr h="522554">
                <a:tc>
                  <a:txBody>
                    <a:bodyPr/>
                    <a:lstStyle/>
                    <a:p>
                      <a:endParaRPr lang="en-US" sz="2100"/>
                    </a:p>
                  </a:txBody>
                  <a:tcPr marL="104511" marR="104511" marT="52255" marB="52255"/>
                </a:tc>
                <a:tc>
                  <a:txBody>
                    <a:bodyPr/>
                    <a:lstStyle/>
                    <a:p>
                      <a:endParaRPr lang="en-US" sz="2100"/>
                    </a:p>
                  </a:txBody>
                  <a:tcPr marL="104511" marR="104511" marT="52255" marB="52255"/>
                </a:tc>
                <a:tc>
                  <a:txBody>
                    <a:bodyPr/>
                    <a:lstStyle/>
                    <a:p>
                      <a:endParaRPr lang="en-US" sz="2100"/>
                    </a:p>
                  </a:txBody>
                  <a:tcPr marL="104511" marR="104511" marT="52255" marB="5225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6689073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CARDIOGENIC SHOCK</a:t>
            </a:r>
          </a:p>
        </p:txBody>
      </p:sp>
      <p:graphicFrame>
        <p:nvGraphicFramePr>
          <p:cNvPr id="5" name="Content Placeholder 2">
            <a:extLst>
              <a:ext uri="{FF2B5EF4-FFF2-40B4-BE49-F238E27FC236}">
                <a16:creationId xmlns:a16="http://schemas.microsoft.com/office/drawing/2014/main" id="{7D551EA4-6934-7823-1C4F-B4743C440C07}"/>
              </a:ext>
            </a:extLst>
          </p:cNvPr>
          <p:cNvGraphicFramePr>
            <a:graphicFrameLocks noGrp="1"/>
          </p:cNvGraphicFramePr>
          <p:nvPr>
            <p:ph idx="1"/>
            <p:extLst>
              <p:ext uri="{D42A27DB-BD31-4B8C-83A1-F6EECF244321}">
                <p14:modId xmlns:p14="http://schemas.microsoft.com/office/powerpoint/2010/main" val="1725520750"/>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943219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OBSTRUCTIVE SHOCK</a:t>
            </a:r>
          </a:p>
        </p:txBody>
      </p:sp>
      <p:graphicFrame>
        <p:nvGraphicFramePr>
          <p:cNvPr id="30" name="Content Placeholder 2">
            <a:extLst>
              <a:ext uri="{FF2B5EF4-FFF2-40B4-BE49-F238E27FC236}">
                <a16:creationId xmlns:a16="http://schemas.microsoft.com/office/drawing/2014/main" id="{E0DF9A06-EE9B-4F8A-B823-761B89981592}"/>
              </a:ext>
            </a:extLst>
          </p:cNvPr>
          <p:cNvGraphicFramePr>
            <a:graphicFrameLocks noGrp="1"/>
          </p:cNvGraphicFramePr>
          <p:nvPr>
            <p:ph idx="1"/>
            <p:extLst>
              <p:ext uri="{D42A27DB-BD31-4B8C-83A1-F6EECF244321}">
                <p14:modId xmlns:p14="http://schemas.microsoft.com/office/powerpoint/2010/main" val="207468479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65394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TREATMENT OF SHOCK</a:t>
            </a:r>
          </a:p>
        </p:txBody>
      </p:sp>
      <p:sp>
        <p:nvSpPr>
          <p:cNvPr id="3" name="Content Placeholder 2"/>
          <p:cNvSpPr>
            <a:spLocks noGrp="1"/>
          </p:cNvSpPr>
          <p:nvPr>
            <p:ph idx="1"/>
          </p:nvPr>
        </p:nvSpPr>
        <p:spPr>
          <a:xfrm>
            <a:off x="6503158" y="649480"/>
            <a:ext cx="4862447" cy="5546047"/>
          </a:xfrm>
        </p:spPr>
        <p:txBody>
          <a:bodyPr anchor="ctr">
            <a:normAutofit/>
          </a:bodyPr>
          <a:lstStyle/>
          <a:p>
            <a:pPr marL="0" indent="0">
              <a:buNone/>
            </a:pPr>
            <a:r>
              <a:rPr lang="en-US" dirty="0"/>
              <a:t>GOAL: PERFUSE THE BODY’S ORGANS</a:t>
            </a:r>
          </a:p>
          <a:p>
            <a:r>
              <a:rPr lang="en-US" dirty="0"/>
              <a:t>Increase Blood Pressure</a:t>
            </a:r>
          </a:p>
          <a:p>
            <a:r>
              <a:rPr lang="en-US" dirty="0"/>
              <a:t>Improve TISSUE oxygenation</a:t>
            </a:r>
          </a:p>
          <a:p>
            <a:r>
              <a:rPr lang="en-US" dirty="0"/>
              <a:t>Improve Cellular Efficiency</a:t>
            </a:r>
          </a:p>
          <a:p>
            <a:pPr lvl="1"/>
            <a:r>
              <a:rPr lang="en-US" sz="2800" dirty="0"/>
              <a:t>Reduce Acidosis</a:t>
            </a:r>
          </a:p>
          <a:p>
            <a:endParaRPr lang="en-US" sz="2000" dirty="0"/>
          </a:p>
        </p:txBody>
      </p:sp>
    </p:spTree>
    <p:extLst>
      <p:ext uri="{BB962C8B-B14F-4D97-AF65-F5344CB8AC3E}">
        <p14:creationId xmlns:p14="http://schemas.microsoft.com/office/powerpoint/2010/main" val="37267384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6501" y="489508"/>
            <a:ext cx="5754896" cy="1667569"/>
          </a:xfrm>
        </p:spPr>
        <p:txBody>
          <a:bodyPr anchor="b">
            <a:normAutofit/>
          </a:bodyPr>
          <a:lstStyle/>
          <a:p>
            <a:r>
              <a:rPr lang="en-US" sz="4000"/>
              <a:t>HYPOVOLEMIC SHOCK</a:t>
            </a:r>
          </a:p>
        </p:txBody>
      </p:sp>
      <p:pic>
        <p:nvPicPr>
          <p:cNvPr id="7" name="Graphic 6" descr="IV">
            <a:extLst>
              <a:ext uri="{FF2B5EF4-FFF2-40B4-BE49-F238E27FC236}">
                <a16:creationId xmlns:a16="http://schemas.microsoft.com/office/drawing/2014/main" id="{D3C3C10B-76CC-37D3-B51C-1B04BA2EE7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Content Placeholder 2"/>
          <p:cNvSpPr>
            <a:spLocks noGrp="1"/>
          </p:cNvSpPr>
          <p:nvPr>
            <p:ph idx="1"/>
          </p:nvPr>
        </p:nvSpPr>
        <p:spPr>
          <a:xfrm>
            <a:off x="5596502" y="2405894"/>
            <a:ext cx="5754896" cy="3197464"/>
          </a:xfrm>
        </p:spPr>
        <p:txBody>
          <a:bodyPr anchor="t">
            <a:normAutofit/>
          </a:bodyPr>
          <a:lstStyle/>
          <a:p>
            <a:pPr marL="0" indent="0">
              <a:buNone/>
            </a:pPr>
            <a:r>
              <a:rPr lang="en-US" sz="2000" dirty="0"/>
              <a:t>Crystalloids: Normal Saline or Lactated Ringers</a:t>
            </a:r>
          </a:p>
          <a:p>
            <a:pPr marL="0" indent="0">
              <a:buNone/>
            </a:pPr>
            <a:r>
              <a:rPr lang="en-US" sz="2000" dirty="0"/>
              <a:t>Volume Repletion: 20ml/kg</a:t>
            </a:r>
          </a:p>
          <a:p>
            <a:pPr marL="0" indent="0">
              <a:buNone/>
            </a:pPr>
            <a:r>
              <a:rPr lang="en-US" sz="2000" dirty="0"/>
              <a:t>Blood Loss (hemorrhagic shock): 3 mL of fluid for every 1 mL of estimated blood loss</a:t>
            </a:r>
          </a:p>
          <a:p>
            <a:pPr marL="0" indent="0">
              <a:buNone/>
            </a:pPr>
            <a:endParaRPr lang="en-US" sz="2000" dirty="0"/>
          </a:p>
          <a:p>
            <a:pPr marL="0" indent="0">
              <a:buNone/>
            </a:pPr>
            <a:r>
              <a:rPr lang="en-US" sz="2000" dirty="0"/>
              <a:t>IMPORTANT TO MAKE ESTIMATES BASED ON SIZE OF CHILD AND ESTIMATED LOSS</a:t>
            </a: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86739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A87CB33-27A2-48BD-B9F2-9973556A6EA1}"/>
              </a:ext>
            </a:extLst>
          </p:cNvPr>
          <p:cNvPicPr>
            <a:picLocks noChangeAspect="1"/>
          </p:cNvPicPr>
          <p:nvPr/>
        </p:nvPicPr>
        <p:blipFill rotWithShape="1">
          <a:blip r:embed="rId2">
            <a:duotone>
              <a:schemeClr val="bg2">
                <a:shade val="45000"/>
                <a:satMod val="135000"/>
              </a:schemeClr>
              <a:prstClr val="white"/>
            </a:duotone>
          </a:blip>
          <a:srcRect b="15730"/>
          <a:stretch/>
        </p:blipFill>
        <p:spPr>
          <a:xfrm>
            <a:off x="20" y="11885"/>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dirty="0"/>
              <a:t>DISTRIBUTIVE SHOCK</a:t>
            </a:r>
          </a:p>
        </p:txBody>
      </p:sp>
      <p:graphicFrame>
        <p:nvGraphicFramePr>
          <p:cNvPr id="5" name="Content Placeholder 2">
            <a:extLst>
              <a:ext uri="{FF2B5EF4-FFF2-40B4-BE49-F238E27FC236}">
                <a16:creationId xmlns:a16="http://schemas.microsoft.com/office/drawing/2014/main" id="{609CE1D0-C274-0570-674F-9E5D77E4998A}"/>
              </a:ext>
            </a:extLst>
          </p:cNvPr>
          <p:cNvGraphicFramePr>
            <a:graphicFrameLocks noGrp="1"/>
          </p:cNvGraphicFramePr>
          <p:nvPr>
            <p:ph idx="1"/>
            <p:extLst>
              <p:ext uri="{D42A27DB-BD31-4B8C-83A1-F6EECF244321}">
                <p14:modId xmlns:p14="http://schemas.microsoft.com/office/powerpoint/2010/main" val="42375604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31408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DISTRIBUTIVE SHOCK</a:t>
            </a:r>
          </a:p>
        </p:txBody>
      </p:sp>
      <p:graphicFrame>
        <p:nvGraphicFramePr>
          <p:cNvPr id="5" name="Content Placeholder 2">
            <a:extLst>
              <a:ext uri="{FF2B5EF4-FFF2-40B4-BE49-F238E27FC236}">
                <a16:creationId xmlns:a16="http://schemas.microsoft.com/office/drawing/2014/main" id="{0703DE9F-3716-1D3A-54EC-6EF79CA40C9A}"/>
              </a:ext>
            </a:extLst>
          </p:cNvPr>
          <p:cNvGraphicFramePr>
            <a:graphicFrameLocks noGrp="1"/>
          </p:cNvGraphicFramePr>
          <p:nvPr>
            <p:ph idx="1"/>
            <p:extLst>
              <p:ext uri="{D42A27DB-BD31-4B8C-83A1-F6EECF244321}">
                <p14:modId xmlns:p14="http://schemas.microsoft.com/office/powerpoint/2010/main" val="18098846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03278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55052E-2F3C-364F-B22D-F7E971812DBF}"/>
              </a:ext>
            </a:extLst>
          </p:cNvPr>
          <p:cNvPicPr>
            <a:picLocks noChangeAspect="1"/>
          </p:cNvPicPr>
          <p:nvPr/>
        </p:nvPicPr>
        <p:blipFill rotWithShape="1">
          <a:blip r:embed="rId2">
            <a:duotone>
              <a:schemeClr val="bg2">
                <a:shade val="45000"/>
                <a:satMod val="135000"/>
              </a:schemeClr>
              <a:prstClr val="white"/>
            </a:duotone>
          </a:blip>
          <a:srcRect t="1541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dirty="0"/>
              <a:t>DISTRIBUTIVE SHOCK</a:t>
            </a:r>
          </a:p>
        </p:txBody>
      </p:sp>
      <p:graphicFrame>
        <p:nvGraphicFramePr>
          <p:cNvPr id="5" name="Content Placeholder 2">
            <a:extLst>
              <a:ext uri="{FF2B5EF4-FFF2-40B4-BE49-F238E27FC236}">
                <a16:creationId xmlns:a16="http://schemas.microsoft.com/office/drawing/2014/main" id="{1A3B626C-9760-B467-019F-AAA7A833B793}"/>
              </a:ext>
            </a:extLst>
          </p:cNvPr>
          <p:cNvGraphicFramePr>
            <a:graphicFrameLocks noGrp="1"/>
          </p:cNvGraphicFramePr>
          <p:nvPr>
            <p:ph idx="1"/>
            <p:extLst>
              <p:ext uri="{D42A27DB-BD31-4B8C-83A1-F6EECF244321}">
                <p14:modId xmlns:p14="http://schemas.microsoft.com/office/powerpoint/2010/main" val="5893709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769869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CARDIOGENIC SHOCK</a:t>
            </a:r>
          </a:p>
        </p:txBody>
      </p:sp>
      <p:graphicFrame>
        <p:nvGraphicFramePr>
          <p:cNvPr id="6" name="Content Placeholder 2">
            <a:extLst>
              <a:ext uri="{FF2B5EF4-FFF2-40B4-BE49-F238E27FC236}">
                <a16:creationId xmlns:a16="http://schemas.microsoft.com/office/drawing/2014/main" id="{3884764A-36C3-DF5C-05E3-9BDF287AA3B5}"/>
              </a:ext>
            </a:extLst>
          </p:cNvPr>
          <p:cNvGraphicFramePr>
            <a:graphicFrameLocks noGrp="1"/>
          </p:cNvGraphicFramePr>
          <p:nvPr>
            <p:ph idx="1"/>
            <p:extLst>
              <p:ext uri="{D42A27DB-BD31-4B8C-83A1-F6EECF244321}">
                <p14:modId xmlns:p14="http://schemas.microsoft.com/office/powerpoint/2010/main" val="12800648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3645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733427" y="609599"/>
            <a:ext cx="3686174" cy="1322888"/>
          </a:xfrm>
        </p:spPr>
        <p:txBody>
          <a:bodyPr>
            <a:normAutofit/>
          </a:bodyPr>
          <a:lstStyle/>
          <a:p>
            <a:r>
              <a:rPr lang="en-US" sz="3700"/>
              <a:t>BLS CHILD CPR: </a:t>
            </a:r>
            <a:br>
              <a:rPr lang="en-US" sz="3700"/>
            </a:br>
            <a:r>
              <a:rPr lang="en-US" sz="3700"/>
              <a:t>1 YEAR-PUBERTY</a:t>
            </a:r>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733427" y="2194101"/>
            <a:ext cx="3543298" cy="3973337"/>
          </a:xfrm>
        </p:spPr>
        <p:txBody>
          <a:bodyPr>
            <a:normAutofit/>
          </a:bodyPr>
          <a:lstStyle/>
          <a:p>
            <a:pPr marL="0" indent="0">
              <a:buNone/>
            </a:pPr>
            <a:endParaRPr lang="en-US" sz="1050" dirty="0">
              <a:effectLst/>
              <a:latin typeface="Times" pitchFamily="2" charset="0"/>
            </a:endParaRPr>
          </a:p>
          <a:p>
            <a:pPr marL="0" indent="0">
              <a:buNone/>
            </a:pPr>
            <a:endParaRPr lang="en-US" sz="1400" dirty="0">
              <a:effectLst/>
              <a:latin typeface="Times" pitchFamily="2" charset="0"/>
            </a:endParaRPr>
          </a:p>
          <a:p>
            <a:pPr marL="0" indent="0">
              <a:buNone/>
            </a:pPr>
            <a:endParaRPr lang="en-US" sz="2000" dirty="0"/>
          </a:p>
        </p:txBody>
      </p:sp>
      <p:pic>
        <p:nvPicPr>
          <p:cNvPr id="7" name="Picture 6">
            <a:extLst>
              <a:ext uri="{FF2B5EF4-FFF2-40B4-BE49-F238E27FC236}">
                <a16:creationId xmlns:a16="http://schemas.microsoft.com/office/drawing/2014/main" id="{AFD4F108-404B-AA7B-F729-40C007EFF7D8}"/>
              </a:ext>
            </a:extLst>
          </p:cNvPr>
          <p:cNvPicPr>
            <a:picLocks noChangeAspect="1"/>
          </p:cNvPicPr>
          <p:nvPr/>
        </p:nvPicPr>
        <p:blipFill>
          <a:blip r:embed="rId3"/>
          <a:stretch>
            <a:fillRect/>
          </a:stretch>
        </p:blipFill>
        <p:spPr>
          <a:xfrm rot="5400000">
            <a:off x="4774535" y="2190638"/>
            <a:ext cx="4710330" cy="2476721"/>
          </a:xfrm>
          <a:prstGeom prst="rect">
            <a:avLst/>
          </a:prstGeom>
        </p:spPr>
      </p:pic>
      <p:pic>
        <p:nvPicPr>
          <p:cNvPr id="4" name="Picture 3">
            <a:extLst>
              <a:ext uri="{FF2B5EF4-FFF2-40B4-BE49-F238E27FC236}">
                <a16:creationId xmlns:a16="http://schemas.microsoft.com/office/drawing/2014/main" id="{BDCC3AB8-BEA0-D288-EEB3-C5A7AD3ADEB2}"/>
              </a:ext>
            </a:extLst>
          </p:cNvPr>
          <p:cNvPicPr>
            <a:picLocks noChangeAspect="1"/>
          </p:cNvPicPr>
          <p:nvPr/>
        </p:nvPicPr>
        <p:blipFill rotWithShape="1">
          <a:blip r:embed="rId4"/>
          <a:srcRect l="22028" r="25178"/>
          <a:stretch/>
        </p:blipFill>
        <p:spPr>
          <a:xfrm>
            <a:off x="8673211" y="1073835"/>
            <a:ext cx="2480552" cy="4710330"/>
          </a:xfrm>
          <a:prstGeom prst="rect">
            <a:avLst/>
          </a:prstGeom>
        </p:spPr>
      </p:pic>
      <p:pic>
        <p:nvPicPr>
          <p:cNvPr id="5" name="Online Media 4">
            <a:hlinkClick r:id="" action="ppaction://media"/>
            <a:extLst>
              <a:ext uri="{FF2B5EF4-FFF2-40B4-BE49-F238E27FC236}">
                <a16:creationId xmlns:a16="http://schemas.microsoft.com/office/drawing/2014/main" id="{14104022-267E-CE76-9B06-301AC50CFB0F}"/>
              </a:ext>
            </a:extLst>
          </p:cNvPr>
          <p:cNvPicPr>
            <a:picLocks noRot="1" noChangeAspect="1"/>
          </p:cNvPicPr>
          <p:nvPr>
            <a:videoFile r:link="rId1"/>
          </p:nvPr>
        </p:nvPicPr>
        <p:blipFill>
          <a:blip r:embed="rId5"/>
          <a:stretch>
            <a:fillRect/>
          </a:stretch>
        </p:blipFill>
        <p:spPr>
          <a:xfrm>
            <a:off x="733427" y="2975626"/>
            <a:ext cx="3451129" cy="1949888"/>
          </a:xfrm>
          <a:prstGeom prst="rect">
            <a:avLst/>
          </a:prstGeom>
        </p:spPr>
      </p:pic>
    </p:spTree>
    <p:extLst>
      <p:ext uri="{BB962C8B-B14F-4D97-AF65-F5344CB8AC3E}">
        <p14:creationId xmlns:p14="http://schemas.microsoft.com/office/powerpoint/2010/main" val="25875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sz="4000"/>
              <a:t>OBSTRUCTIVE SHOCK</a:t>
            </a:r>
          </a:p>
        </p:txBody>
      </p:sp>
      <p:sp>
        <p:nvSpPr>
          <p:cNvPr id="3" name="Content Placeholder 2"/>
          <p:cNvSpPr>
            <a:spLocks noGrp="1"/>
          </p:cNvSpPr>
          <p:nvPr>
            <p:ph idx="1"/>
          </p:nvPr>
        </p:nvSpPr>
        <p:spPr/>
        <p:txBody>
          <a:bodyPr vert="horz" lIns="91440" tIns="45720" rIns="91440" bIns="45720" rtlCol="0">
            <a:normAutofit/>
          </a:bodyPr>
          <a:lstStyle/>
          <a:p>
            <a:pPr marL="0"/>
            <a:endParaRPr lang="en-US" sz="2000"/>
          </a:p>
          <a:p>
            <a:pPr marL="0"/>
            <a:endParaRPr lang="en-US" sz="2000"/>
          </a:p>
          <a:p>
            <a:pPr marL="0"/>
            <a:r>
              <a:rPr lang="en-US" sz="2000"/>
              <a:t>ACLS</a:t>
            </a:r>
          </a:p>
          <a:p>
            <a:pPr marL="0"/>
            <a:r>
              <a:rPr lang="en-US" sz="2000"/>
              <a:t>&amp;</a:t>
            </a:r>
          </a:p>
          <a:p>
            <a:pPr marL="0"/>
            <a:r>
              <a:rPr lang="en-US" sz="2000"/>
              <a:t>TREAT THE CAUSE</a:t>
            </a:r>
          </a:p>
        </p:txBody>
      </p:sp>
      <p:pic>
        <p:nvPicPr>
          <p:cNvPr id="5" name="Content Placeholder 4"/>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l="1778" r="2927"/>
          <a:stretch/>
        </p:blipFill>
        <p:spPr>
          <a:xfrm>
            <a:off x="0" y="0"/>
            <a:ext cx="8115300" cy="6408738"/>
          </a:xfrm>
          <a:prstGeom prst="rect">
            <a:avLst/>
          </a:prstGeom>
        </p:spPr>
      </p:pic>
    </p:spTree>
    <p:extLst>
      <p:ext uri="{BB962C8B-B14F-4D97-AF65-F5344CB8AC3E}">
        <p14:creationId xmlns:p14="http://schemas.microsoft.com/office/powerpoint/2010/main" val="4953122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EF1D75-2EF3-CB0C-3212-8B847ECDCF1F}"/>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SHOCK MIMMICKERS</a:t>
            </a:r>
          </a:p>
        </p:txBody>
      </p:sp>
      <p:graphicFrame>
        <p:nvGraphicFramePr>
          <p:cNvPr id="5" name="Content Placeholder 2">
            <a:extLst>
              <a:ext uri="{FF2B5EF4-FFF2-40B4-BE49-F238E27FC236}">
                <a16:creationId xmlns:a16="http://schemas.microsoft.com/office/drawing/2014/main" id="{E679A3D5-C5F6-FD7C-A8E1-7931A96A48E4}"/>
              </a:ext>
            </a:extLst>
          </p:cNvPr>
          <p:cNvGraphicFramePr>
            <a:graphicFrameLocks noGrp="1"/>
          </p:cNvGraphicFramePr>
          <p:nvPr>
            <p:ph idx="1"/>
            <p:extLst>
              <p:ext uri="{D42A27DB-BD31-4B8C-83A1-F6EECF244321}">
                <p14:modId xmlns:p14="http://schemas.microsoft.com/office/powerpoint/2010/main" val="5067176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586545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F5430B-4F71-8FB6-353E-FAE08BF3DC05}"/>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342900" marR="782320" lvl="0" indent="-228600">
              <a:lnSpc>
                <a:spcPct val="90000"/>
              </a:lnSpc>
              <a:spcBef>
                <a:spcPts val="1525"/>
              </a:spcBef>
              <a:spcAft>
                <a:spcPts val="0"/>
              </a:spcAft>
              <a:buClr>
                <a:srgbClr val="231F20"/>
              </a:buClr>
              <a:buSzPts val="1000"/>
              <a:buFont typeface="Arial" panose="020B0604020202020204" pitchFamily="34" charset="0"/>
              <a:buChar char="•"/>
              <a:tabLst>
                <a:tab pos="1579245" algn="l"/>
                <a:tab pos="1579880" algn="l"/>
              </a:tabLst>
            </a:pPr>
            <a:r>
              <a:rPr lang="en-US" sz="1100" spc="-10">
                <a:effectLst/>
              </a:rPr>
              <a:t>A</a:t>
            </a:r>
            <a:r>
              <a:rPr lang="en-US" sz="1100" spc="-35">
                <a:effectLst/>
              </a:rPr>
              <a:t> </a:t>
            </a:r>
            <a:r>
              <a:rPr lang="en-US" sz="1100" spc="-10">
                <a:effectLst/>
              </a:rPr>
              <a:t>seven-year-old</a:t>
            </a:r>
            <a:r>
              <a:rPr lang="en-US" sz="1100" spc="-35">
                <a:effectLst/>
              </a:rPr>
              <a:t> </a:t>
            </a:r>
            <a:r>
              <a:rPr lang="en-US" sz="1100" spc="-10">
                <a:effectLst/>
              </a:rPr>
              <a:t>child</a:t>
            </a:r>
            <a:r>
              <a:rPr lang="en-US" sz="1100" spc="-35">
                <a:effectLst/>
              </a:rPr>
              <a:t> </a:t>
            </a:r>
            <a:r>
              <a:rPr lang="en-US" sz="1100" spc="-10">
                <a:effectLst/>
              </a:rPr>
              <a:t>is</a:t>
            </a:r>
            <a:r>
              <a:rPr lang="en-US" sz="1100" spc="-35">
                <a:effectLst/>
              </a:rPr>
              <a:t> </a:t>
            </a:r>
            <a:r>
              <a:rPr lang="en-US" sz="1100" spc="-10">
                <a:effectLst/>
              </a:rPr>
              <a:t>struck</a:t>
            </a:r>
            <a:r>
              <a:rPr lang="en-US" sz="1100" spc="-35">
                <a:effectLst/>
              </a:rPr>
              <a:t> </a:t>
            </a:r>
            <a:r>
              <a:rPr lang="en-US" sz="1100" spc="-10">
                <a:effectLst/>
              </a:rPr>
              <a:t>by</a:t>
            </a:r>
            <a:r>
              <a:rPr lang="en-US" sz="1100" spc="-35">
                <a:effectLst/>
              </a:rPr>
              <a:t> </a:t>
            </a:r>
            <a:r>
              <a:rPr lang="en-US" sz="1100" spc="-10">
                <a:effectLst/>
              </a:rPr>
              <a:t>a</a:t>
            </a:r>
            <a:r>
              <a:rPr lang="en-US" sz="1100" spc="-35">
                <a:effectLst/>
              </a:rPr>
              <a:t> </a:t>
            </a:r>
            <a:r>
              <a:rPr lang="en-US" sz="1100" spc="-10">
                <a:effectLst/>
              </a:rPr>
              <a:t>car</a:t>
            </a:r>
            <a:r>
              <a:rPr lang="en-US" sz="1100" spc="-35">
                <a:effectLst/>
              </a:rPr>
              <a:t> </a:t>
            </a:r>
            <a:r>
              <a:rPr lang="en-US" sz="1100" spc="-10">
                <a:effectLst/>
              </a:rPr>
              <a:t>and</a:t>
            </a:r>
            <a:r>
              <a:rPr lang="en-US" sz="1100" spc="-35">
                <a:effectLst/>
              </a:rPr>
              <a:t> </a:t>
            </a:r>
            <a:r>
              <a:rPr lang="en-US" sz="1100" spc="-10">
                <a:effectLst/>
              </a:rPr>
              <a:t>found</a:t>
            </a:r>
            <a:r>
              <a:rPr lang="en-US" sz="1100" spc="-35">
                <a:effectLst/>
              </a:rPr>
              <a:t> </a:t>
            </a:r>
            <a:r>
              <a:rPr lang="en-US" sz="1100" spc="-10">
                <a:effectLst/>
              </a:rPr>
              <a:t>to</a:t>
            </a:r>
            <a:r>
              <a:rPr lang="en-US" sz="1100" spc="-35">
                <a:effectLst/>
              </a:rPr>
              <a:t> </a:t>
            </a:r>
            <a:r>
              <a:rPr lang="en-US" sz="1100" spc="-10">
                <a:effectLst/>
              </a:rPr>
              <a:t>be</a:t>
            </a:r>
            <a:r>
              <a:rPr lang="en-US" sz="1100" spc="-35">
                <a:effectLst/>
              </a:rPr>
              <a:t> </a:t>
            </a:r>
            <a:r>
              <a:rPr lang="en-US" sz="1100" spc="-10">
                <a:effectLst/>
              </a:rPr>
              <a:t>hypotensive.</a:t>
            </a:r>
            <a:r>
              <a:rPr lang="en-US" sz="1100" spc="-105">
                <a:effectLst/>
              </a:rPr>
              <a:t> </a:t>
            </a:r>
            <a:r>
              <a:rPr lang="en-US" sz="1100" spc="-10">
                <a:effectLst/>
              </a:rPr>
              <a:t>What</a:t>
            </a:r>
            <a:r>
              <a:rPr lang="en-US" sz="1100" spc="-35">
                <a:effectLst/>
              </a:rPr>
              <a:t> </a:t>
            </a:r>
            <a:r>
              <a:rPr lang="en-US" sz="1100" spc="-10">
                <a:effectLst/>
              </a:rPr>
              <a:t>is</a:t>
            </a:r>
            <a:r>
              <a:rPr lang="en-US" sz="1100" spc="-35">
                <a:effectLst/>
              </a:rPr>
              <a:t> </a:t>
            </a:r>
            <a:r>
              <a:rPr lang="en-US" sz="1100" spc="-10">
                <a:effectLst/>
              </a:rPr>
              <a:t>the</a:t>
            </a:r>
            <a:r>
              <a:rPr lang="en-US" sz="1100" spc="-35">
                <a:effectLst/>
              </a:rPr>
              <a:t> </a:t>
            </a:r>
            <a:r>
              <a:rPr lang="en-US" sz="1100" spc="-10">
                <a:effectLst/>
              </a:rPr>
              <a:t>most</a:t>
            </a:r>
            <a:r>
              <a:rPr lang="en-US" sz="1100" spc="-35">
                <a:effectLst/>
              </a:rPr>
              <a:t> </a:t>
            </a:r>
            <a:r>
              <a:rPr lang="en-US" sz="1100" spc="-10">
                <a:effectLst/>
              </a:rPr>
              <a:t>likely </a:t>
            </a:r>
            <a:r>
              <a:rPr lang="en-US" sz="1100" spc="-20">
                <a:effectLst/>
              </a:rPr>
              <a:t>cause</a:t>
            </a:r>
            <a:r>
              <a:rPr lang="en-US" sz="1100" spc="-70">
                <a:effectLst/>
              </a:rPr>
              <a:t> </a:t>
            </a:r>
            <a:r>
              <a:rPr lang="en-US" sz="1100" spc="-20">
                <a:effectLst/>
              </a:rPr>
              <a:t>of</a:t>
            </a:r>
            <a:r>
              <a:rPr lang="en-US" sz="1100" spc="-70">
                <a:effectLst/>
              </a:rPr>
              <a:t> </a:t>
            </a:r>
            <a:r>
              <a:rPr lang="en-US" sz="1100" spc="-20">
                <a:effectLst/>
              </a:rPr>
              <a:t>low</a:t>
            </a:r>
            <a:r>
              <a:rPr lang="en-US" sz="1100" spc="-70">
                <a:effectLst/>
              </a:rPr>
              <a:t> </a:t>
            </a:r>
            <a:r>
              <a:rPr lang="en-US" sz="1100" spc="-20">
                <a:effectLst/>
              </a:rPr>
              <a:t>blood</a:t>
            </a:r>
            <a:r>
              <a:rPr lang="en-US" sz="1100" spc="-70">
                <a:effectLst/>
              </a:rPr>
              <a:t> </a:t>
            </a:r>
            <a:r>
              <a:rPr lang="en-US" sz="1100" spc="-20">
                <a:effectLst/>
              </a:rPr>
              <a:t>pressure?</a:t>
            </a:r>
          </a:p>
          <a:p>
            <a:pPr marL="742950" marR="0" lvl="1" indent="-228600">
              <a:lnSpc>
                <a:spcPct val="90000"/>
              </a:lnSpc>
              <a:spcBef>
                <a:spcPts val="490"/>
              </a:spcBef>
              <a:spcAft>
                <a:spcPts val="0"/>
              </a:spcAft>
              <a:buClr>
                <a:srgbClr val="231F20"/>
              </a:buClr>
              <a:buSzPts val="1000"/>
              <a:buFont typeface="Arial" panose="020B0604020202020204" pitchFamily="34" charset="0"/>
              <a:buChar char="•"/>
              <a:tabLst>
                <a:tab pos="1808480" algn="l"/>
              </a:tabLst>
            </a:pPr>
            <a:r>
              <a:rPr lang="en-US" sz="1100" spc="-10">
                <a:effectLst/>
              </a:rPr>
              <a:t>Anaphylactic</a:t>
            </a:r>
            <a:r>
              <a:rPr lang="en-US" sz="1100" spc="10">
                <a:effectLst/>
              </a:rPr>
              <a:t> </a:t>
            </a:r>
            <a:r>
              <a:rPr lang="en-US" sz="1100" spc="-10">
                <a:effectLst/>
              </a:rPr>
              <a:t>shock</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10">
                <a:effectLst/>
              </a:rPr>
              <a:t>Hypovolemic</a:t>
            </a:r>
            <a:r>
              <a:rPr lang="en-US" sz="1100" spc="-60">
                <a:effectLst/>
              </a:rPr>
              <a:t> </a:t>
            </a:r>
            <a:r>
              <a:rPr lang="en-US" sz="1100" spc="-10">
                <a:effectLst/>
              </a:rPr>
              <a:t>shock</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10">
                <a:effectLst/>
              </a:rPr>
              <a:t>Cardiogenic</a:t>
            </a:r>
            <a:r>
              <a:rPr lang="en-US" sz="1100" spc="-45">
                <a:effectLst/>
              </a:rPr>
              <a:t> </a:t>
            </a:r>
            <a:r>
              <a:rPr lang="en-US" sz="1100" spc="-10">
                <a:effectLst/>
              </a:rPr>
              <a:t>shock</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10">
                <a:effectLst/>
              </a:rPr>
              <a:t>Obstructive</a:t>
            </a:r>
            <a:r>
              <a:rPr lang="en-US" sz="1100" spc="-35">
                <a:effectLst/>
              </a:rPr>
              <a:t> </a:t>
            </a:r>
            <a:r>
              <a:rPr lang="en-US" sz="1100" spc="-10">
                <a:effectLst/>
              </a:rPr>
              <a:t>shock</a:t>
            </a:r>
            <a:endParaRPr lang="en-US" sz="1100" spc="-20">
              <a:effectLst/>
            </a:endParaRPr>
          </a:p>
          <a:p>
            <a:pPr marL="342900" marR="0" lvl="0" indent="-228600">
              <a:lnSpc>
                <a:spcPct val="90000"/>
              </a:lnSpc>
              <a:spcBef>
                <a:spcPts val="960"/>
              </a:spcBef>
              <a:spcAft>
                <a:spcPts val="0"/>
              </a:spcAft>
              <a:buClr>
                <a:srgbClr val="231F20"/>
              </a:buClr>
              <a:buSzPts val="1000"/>
              <a:buFont typeface="Arial" panose="020B0604020202020204" pitchFamily="34" charset="0"/>
              <a:buChar char="•"/>
              <a:tabLst>
                <a:tab pos="1579245" algn="l"/>
                <a:tab pos="1579880" algn="l"/>
              </a:tabLst>
            </a:pPr>
            <a:r>
              <a:rPr lang="en-US" sz="1100" spc="-10">
                <a:effectLst/>
              </a:rPr>
              <a:t>What</a:t>
            </a:r>
            <a:r>
              <a:rPr lang="en-US" sz="1100" spc="-35">
                <a:effectLst/>
              </a:rPr>
              <a:t> </a:t>
            </a:r>
            <a:r>
              <a:rPr lang="en-US" sz="1100" spc="-10">
                <a:effectLst/>
              </a:rPr>
              <a:t>type</a:t>
            </a:r>
            <a:r>
              <a:rPr lang="en-US" sz="1100" spc="-35">
                <a:effectLst/>
              </a:rPr>
              <a:t> </a:t>
            </a:r>
            <a:r>
              <a:rPr lang="en-US" sz="1100" spc="-10">
                <a:effectLst/>
              </a:rPr>
              <a:t>of</a:t>
            </a:r>
            <a:r>
              <a:rPr lang="en-US" sz="1100" spc="-35">
                <a:effectLst/>
              </a:rPr>
              <a:t> </a:t>
            </a:r>
            <a:r>
              <a:rPr lang="en-US" sz="1100" spc="-10">
                <a:effectLst/>
              </a:rPr>
              <a:t>shock</a:t>
            </a:r>
            <a:r>
              <a:rPr lang="en-US" sz="1100" spc="-35">
                <a:effectLst/>
              </a:rPr>
              <a:t> </a:t>
            </a:r>
            <a:r>
              <a:rPr lang="en-US" sz="1100" spc="-10">
                <a:effectLst/>
              </a:rPr>
              <a:t>results</a:t>
            </a:r>
            <a:r>
              <a:rPr lang="en-US" sz="1100" spc="-35">
                <a:effectLst/>
              </a:rPr>
              <a:t> </a:t>
            </a:r>
            <a:r>
              <a:rPr lang="en-US" sz="1100" spc="-10">
                <a:effectLst/>
              </a:rPr>
              <a:t>in</a:t>
            </a:r>
            <a:r>
              <a:rPr lang="en-US" sz="1100" spc="-35">
                <a:effectLst/>
              </a:rPr>
              <a:t> </a:t>
            </a:r>
            <a:r>
              <a:rPr lang="en-US" sz="1100" spc="-10">
                <a:effectLst/>
              </a:rPr>
              <a:t>bounding</a:t>
            </a:r>
            <a:r>
              <a:rPr lang="en-US" sz="1100" spc="-35">
                <a:effectLst/>
              </a:rPr>
              <a:t> </a:t>
            </a:r>
            <a:r>
              <a:rPr lang="en-US" sz="1100" spc="-10">
                <a:effectLst/>
              </a:rPr>
              <a:t>peripheral</a:t>
            </a:r>
            <a:r>
              <a:rPr lang="en-US" sz="1100" spc="-35">
                <a:effectLst/>
              </a:rPr>
              <a:t> </a:t>
            </a:r>
            <a:r>
              <a:rPr lang="en-US" sz="1100" spc="-10">
                <a:effectLst/>
              </a:rPr>
              <a:t>pulses</a:t>
            </a:r>
            <a:r>
              <a:rPr lang="en-US" sz="1100" spc="-35">
                <a:effectLst/>
              </a:rPr>
              <a:t> </a:t>
            </a:r>
            <a:r>
              <a:rPr lang="en-US" sz="1100" spc="-10">
                <a:effectLst/>
              </a:rPr>
              <a:t>and</a:t>
            </a:r>
            <a:r>
              <a:rPr lang="en-US" sz="1100" spc="-30">
                <a:effectLst/>
              </a:rPr>
              <a:t> </a:t>
            </a:r>
            <a:r>
              <a:rPr lang="en-US" sz="1100" spc="-10">
                <a:effectLst/>
              </a:rPr>
              <a:t>a</a:t>
            </a:r>
            <a:r>
              <a:rPr lang="en-US" sz="1100" spc="-35">
                <a:effectLst/>
              </a:rPr>
              <a:t> </a:t>
            </a:r>
            <a:r>
              <a:rPr lang="en-US" sz="1100" spc="-10">
                <a:effectLst/>
              </a:rPr>
              <a:t>wide</a:t>
            </a:r>
            <a:r>
              <a:rPr lang="en-US" sz="1100" spc="-35">
                <a:effectLst/>
              </a:rPr>
              <a:t> </a:t>
            </a:r>
            <a:r>
              <a:rPr lang="en-US" sz="1100" spc="-10">
                <a:effectLst/>
              </a:rPr>
              <a:t>pulse</a:t>
            </a:r>
            <a:r>
              <a:rPr lang="en-US" sz="1100" spc="-35">
                <a:effectLst/>
              </a:rPr>
              <a:t> </a:t>
            </a:r>
            <a:r>
              <a:rPr lang="en-US" sz="1100" spc="-10">
                <a:effectLst/>
              </a:rPr>
              <a:t>pressure?</a:t>
            </a:r>
            <a:endParaRPr lang="en-US" sz="1100" spc="-20">
              <a:effectLst/>
            </a:endParaRPr>
          </a:p>
          <a:p>
            <a:pPr marL="742950" marR="0" lvl="1" indent="-228600">
              <a:lnSpc>
                <a:spcPct val="90000"/>
              </a:lnSpc>
              <a:spcBef>
                <a:spcPts val="565"/>
              </a:spcBef>
              <a:spcAft>
                <a:spcPts val="0"/>
              </a:spcAft>
              <a:buClr>
                <a:srgbClr val="231F20"/>
              </a:buClr>
              <a:buSzPts val="1000"/>
              <a:buFont typeface="Arial" panose="020B0604020202020204" pitchFamily="34" charset="0"/>
              <a:buChar char="•"/>
              <a:tabLst>
                <a:tab pos="1808480" algn="l"/>
              </a:tabLst>
            </a:pPr>
            <a:r>
              <a:rPr lang="en-US" sz="1100" spc="-10">
                <a:effectLst/>
              </a:rPr>
              <a:t>Septic</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10">
                <a:effectLst/>
              </a:rPr>
              <a:t>Cardiogenic</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10">
                <a:effectLst/>
              </a:rPr>
              <a:t>Traumatic</a:t>
            </a:r>
            <a:endParaRPr lang="en-US" sz="1100" spc="-20">
              <a:effectLst/>
            </a:endParaRPr>
          </a:p>
          <a:p>
            <a:pPr marL="742950" marR="0" lvl="1" indent="-228600">
              <a:lnSpc>
                <a:spcPct val="90000"/>
              </a:lnSpc>
              <a:spcBef>
                <a:spcPts val="160"/>
              </a:spcBef>
              <a:spcAft>
                <a:spcPts val="0"/>
              </a:spcAft>
              <a:buClr>
                <a:srgbClr val="231F20"/>
              </a:buClr>
              <a:buSzPts val="1000"/>
              <a:buFont typeface="Arial" panose="020B0604020202020204" pitchFamily="34" charset="0"/>
              <a:buChar char="•"/>
              <a:tabLst>
                <a:tab pos="1808480" algn="l"/>
              </a:tabLst>
            </a:pPr>
            <a:r>
              <a:rPr lang="en-US" sz="1100" spc="-10">
                <a:effectLst/>
              </a:rPr>
              <a:t>Hemorrhagic</a:t>
            </a:r>
            <a:endParaRPr lang="en-US" sz="1100" spc="-20">
              <a:effectLst/>
            </a:endParaRPr>
          </a:p>
          <a:p>
            <a:pPr marL="342900" marR="1263650" lvl="0" indent="-228600">
              <a:lnSpc>
                <a:spcPct val="90000"/>
              </a:lnSpc>
              <a:spcBef>
                <a:spcPts val="965"/>
              </a:spcBef>
              <a:spcAft>
                <a:spcPts val="0"/>
              </a:spcAft>
              <a:buClr>
                <a:srgbClr val="231F20"/>
              </a:buClr>
              <a:buSzPts val="1000"/>
              <a:buFont typeface="Arial" panose="020B0604020202020204" pitchFamily="34" charset="0"/>
              <a:buChar char="•"/>
              <a:tabLst>
                <a:tab pos="1579245" algn="l"/>
                <a:tab pos="1579880" algn="l"/>
              </a:tabLst>
            </a:pPr>
            <a:r>
              <a:rPr lang="en-US" sz="1100" spc="-10">
                <a:effectLst/>
              </a:rPr>
              <a:t>You</a:t>
            </a:r>
            <a:r>
              <a:rPr lang="en-US" sz="1100" spc="-50">
                <a:effectLst/>
              </a:rPr>
              <a:t> </a:t>
            </a:r>
            <a:r>
              <a:rPr lang="en-US" sz="1100" spc="-10">
                <a:effectLst/>
              </a:rPr>
              <a:t>are</a:t>
            </a:r>
            <a:r>
              <a:rPr lang="en-US" sz="1100" spc="-50">
                <a:effectLst/>
              </a:rPr>
              <a:t> </a:t>
            </a:r>
            <a:r>
              <a:rPr lang="en-US" sz="1100" spc="-10">
                <a:effectLst/>
              </a:rPr>
              <a:t>treating</a:t>
            </a:r>
            <a:r>
              <a:rPr lang="en-US" sz="1100" spc="-50">
                <a:effectLst/>
              </a:rPr>
              <a:t> </a:t>
            </a:r>
            <a:r>
              <a:rPr lang="en-US" sz="1100" spc="-10">
                <a:effectLst/>
              </a:rPr>
              <a:t>a</a:t>
            </a:r>
            <a:r>
              <a:rPr lang="en-US" sz="1100" spc="-50">
                <a:effectLst/>
              </a:rPr>
              <a:t> </a:t>
            </a:r>
            <a:r>
              <a:rPr lang="en-US" sz="1100" spc="-10">
                <a:effectLst/>
              </a:rPr>
              <a:t>pediatric</a:t>
            </a:r>
            <a:r>
              <a:rPr lang="en-US" sz="1100" spc="-50">
                <a:effectLst/>
              </a:rPr>
              <a:t> </a:t>
            </a:r>
            <a:r>
              <a:rPr lang="en-US" sz="1100" spc="-10">
                <a:effectLst/>
              </a:rPr>
              <a:t>person</a:t>
            </a:r>
            <a:r>
              <a:rPr lang="en-US" sz="1100" spc="-50">
                <a:effectLst/>
              </a:rPr>
              <a:t> </a:t>
            </a:r>
            <a:r>
              <a:rPr lang="en-US" sz="1100" spc="-10">
                <a:effectLst/>
              </a:rPr>
              <a:t>with</a:t>
            </a:r>
            <a:r>
              <a:rPr lang="en-US" sz="1100" spc="-50">
                <a:effectLst/>
              </a:rPr>
              <a:t> </a:t>
            </a:r>
            <a:r>
              <a:rPr lang="en-US" sz="1100" spc="-10">
                <a:effectLst/>
              </a:rPr>
              <a:t>low</a:t>
            </a:r>
            <a:r>
              <a:rPr lang="en-US" sz="1100" spc="-50">
                <a:effectLst/>
              </a:rPr>
              <a:t> </a:t>
            </a:r>
            <a:r>
              <a:rPr lang="en-US" sz="1100" spc="-10">
                <a:effectLst/>
              </a:rPr>
              <a:t>blood</a:t>
            </a:r>
            <a:r>
              <a:rPr lang="en-US" sz="1100" spc="-50">
                <a:effectLst/>
              </a:rPr>
              <a:t> </a:t>
            </a:r>
            <a:r>
              <a:rPr lang="en-US" sz="1100" spc="-10">
                <a:effectLst/>
              </a:rPr>
              <a:t>pressure.</a:t>
            </a:r>
            <a:r>
              <a:rPr lang="en-US" sz="1100" spc="-115">
                <a:effectLst/>
              </a:rPr>
              <a:t> </a:t>
            </a:r>
            <a:r>
              <a:rPr lang="en-US" sz="1100" spc="-10">
                <a:effectLst/>
              </a:rPr>
              <a:t>What</a:t>
            </a:r>
            <a:r>
              <a:rPr lang="en-US" sz="1100" spc="-50">
                <a:effectLst/>
              </a:rPr>
              <a:t> </a:t>
            </a:r>
            <a:r>
              <a:rPr lang="en-US" sz="1100" spc="-10">
                <a:effectLst/>
              </a:rPr>
              <a:t>amount</a:t>
            </a:r>
            <a:r>
              <a:rPr lang="en-US" sz="1100" spc="-50">
                <a:effectLst/>
              </a:rPr>
              <a:t> </a:t>
            </a:r>
            <a:r>
              <a:rPr lang="en-US" sz="1100" spc="-10">
                <a:effectLst/>
              </a:rPr>
              <a:t>of</a:t>
            </a:r>
            <a:r>
              <a:rPr lang="en-US" sz="1100" spc="-50">
                <a:effectLst/>
              </a:rPr>
              <a:t> </a:t>
            </a:r>
            <a:r>
              <a:rPr lang="en-US" sz="1100" spc="-10">
                <a:effectLst/>
              </a:rPr>
              <a:t>fluid</a:t>
            </a:r>
            <a:r>
              <a:rPr lang="en-US" sz="1100" spc="-50">
                <a:effectLst/>
              </a:rPr>
              <a:t> </a:t>
            </a:r>
            <a:r>
              <a:rPr lang="en-US" sz="1100" spc="-10">
                <a:effectLst/>
              </a:rPr>
              <a:t>is </a:t>
            </a:r>
            <a:r>
              <a:rPr lang="en-US" sz="1100" spc="-20">
                <a:effectLst/>
              </a:rPr>
              <a:t>recommended for bolus therapy?</a:t>
            </a:r>
          </a:p>
          <a:p>
            <a:pPr marL="742950" marR="0" lvl="1" indent="-228600">
              <a:lnSpc>
                <a:spcPct val="90000"/>
              </a:lnSpc>
              <a:spcBef>
                <a:spcPts val="490"/>
              </a:spcBef>
              <a:spcAft>
                <a:spcPts val="0"/>
              </a:spcAft>
              <a:buClr>
                <a:srgbClr val="231F20"/>
              </a:buClr>
              <a:buSzPts val="1000"/>
              <a:buFont typeface="Arial" panose="020B0604020202020204" pitchFamily="34" charset="0"/>
              <a:buChar char="•"/>
              <a:tabLst>
                <a:tab pos="1808480" algn="l"/>
              </a:tabLst>
            </a:pPr>
            <a:r>
              <a:rPr lang="en-US" sz="1100" spc="-20">
                <a:effectLst/>
              </a:rPr>
              <a:t>100</a:t>
            </a:r>
            <a:r>
              <a:rPr lang="en-US" sz="1100" spc="-30">
                <a:effectLst/>
              </a:rPr>
              <a:t> </a:t>
            </a:r>
            <a:r>
              <a:rPr lang="en-US" sz="1100" spc="-35">
                <a:effectLst/>
              </a:rPr>
              <a:t>mL</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10">
                <a:effectLst/>
              </a:rPr>
              <a:t>1-liter</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20">
                <a:effectLst/>
              </a:rPr>
              <a:t>5</a:t>
            </a:r>
            <a:r>
              <a:rPr lang="en-US" sz="1100" spc="-60">
                <a:effectLst/>
              </a:rPr>
              <a:t> </a:t>
            </a:r>
            <a:r>
              <a:rPr lang="en-US" sz="1100" spc="-10">
                <a:effectLst/>
              </a:rPr>
              <a:t>mL/kg</a:t>
            </a:r>
            <a:endParaRPr lang="en-US" sz="1100" spc="-20">
              <a:effectLst/>
            </a:endParaRPr>
          </a:p>
          <a:p>
            <a:pPr marL="742950" marR="0" lvl="1" indent="-228600">
              <a:lnSpc>
                <a:spcPct val="90000"/>
              </a:lnSpc>
              <a:spcBef>
                <a:spcPts val="165"/>
              </a:spcBef>
              <a:spcAft>
                <a:spcPts val="0"/>
              </a:spcAft>
              <a:buClr>
                <a:srgbClr val="231F20"/>
              </a:buClr>
              <a:buSzPts val="1000"/>
              <a:buFont typeface="Arial" panose="020B0604020202020204" pitchFamily="34" charset="0"/>
              <a:buChar char="•"/>
              <a:tabLst>
                <a:tab pos="1808480" algn="l"/>
              </a:tabLst>
            </a:pPr>
            <a:r>
              <a:rPr lang="en-US" sz="1100" spc="-10">
                <a:effectLst/>
              </a:rPr>
              <a:t>20</a:t>
            </a:r>
            <a:r>
              <a:rPr lang="en-US" sz="1100" spc="-40">
                <a:effectLst/>
              </a:rPr>
              <a:t> </a:t>
            </a:r>
            <a:r>
              <a:rPr lang="en-US" sz="1100" spc="-20">
                <a:effectLst/>
              </a:rPr>
              <a:t>mL/kg</a:t>
            </a:r>
          </a:p>
          <a:p>
            <a:pPr marL="0" marR="0" indent="-228600">
              <a:lnSpc>
                <a:spcPct val="90000"/>
              </a:lnSpc>
              <a:spcBef>
                <a:spcPts val="0"/>
              </a:spcBef>
              <a:spcAft>
                <a:spcPts val="0"/>
              </a:spcAft>
              <a:buFont typeface="Arial" panose="020B0604020202020204" pitchFamily="34" charset="0"/>
              <a:buChar char="•"/>
            </a:pPr>
            <a:r>
              <a:rPr lang="en-US" sz="1100">
                <a:effectLst/>
              </a:rPr>
              <a:t> </a:t>
            </a:r>
          </a:p>
          <a:p>
            <a:pPr marL="0" marR="0" indent="-228600">
              <a:lnSpc>
                <a:spcPct val="90000"/>
              </a:lnSpc>
              <a:spcBef>
                <a:spcPts val="15"/>
              </a:spcBef>
              <a:spcAft>
                <a:spcPts val="0"/>
              </a:spcAft>
              <a:buFont typeface="Arial" panose="020B0604020202020204" pitchFamily="34" charset="0"/>
              <a:buChar char="•"/>
            </a:pPr>
            <a:r>
              <a:rPr lang="en-US" sz="1100">
                <a:effectLst/>
              </a:rPr>
              <a:t> </a:t>
            </a:r>
          </a:p>
          <a:p>
            <a:pPr marL="1122045" marR="0" indent="-228600">
              <a:lnSpc>
                <a:spcPct val="90000"/>
              </a:lnSpc>
              <a:spcBef>
                <a:spcPts val="0"/>
              </a:spcBef>
              <a:spcAft>
                <a:spcPts val="0"/>
              </a:spcAft>
              <a:buFont typeface="Arial" panose="020B0604020202020204" pitchFamily="34" charset="0"/>
              <a:buChar char="•"/>
            </a:pPr>
            <a:r>
              <a:rPr lang="en-US" sz="1100" b="1" spc="-10">
                <a:effectLst/>
              </a:rPr>
              <a:t>ANSWERS</a:t>
            </a:r>
            <a:endParaRPr lang="en-US" sz="1100" b="1">
              <a:effectLst/>
            </a:endParaRPr>
          </a:p>
          <a:p>
            <a:pPr marL="1350645" marR="0" indent="-228600">
              <a:lnSpc>
                <a:spcPct val="90000"/>
              </a:lnSpc>
              <a:spcBef>
                <a:spcPts val="425"/>
              </a:spcBef>
              <a:spcAft>
                <a:spcPts val="0"/>
              </a:spcAft>
              <a:buFont typeface="Arial" panose="020B0604020202020204" pitchFamily="34" charset="0"/>
              <a:buChar char="•"/>
              <a:tabLst>
                <a:tab pos="1579245" algn="l"/>
              </a:tabLst>
            </a:pPr>
            <a:r>
              <a:rPr lang="en-US" sz="1100" spc="-25">
                <a:effectLst/>
              </a:rPr>
              <a:t>1.</a:t>
            </a:r>
            <a:r>
              <a:rPr lang="en-US" sz="1100">
                <a:effectLst/>
              </a:rPr>
              <a:t>	</a:t>
            </a:r>
            <a:r>
              <a:rPr lang="en-US" sz="1100" spc="-50">
                <a:effectLst/>
              </a:rPr>
              <a:t>B</a:t>
            </a:r>
            <a:endParaRPr lang="en-US" sz="1100">
              <a:effectLst/>
            </a:endParaRPr>
          </a:p>
          <a:p>
            <a:pPr marL="1579245" marR="0" indent="-228600">
              <a:lnSpc>
                <a:spcPct val="90000"/>
              </a:lnSpc>
              <a:spcBef>
                <a:spcPts val="60"/>
              </a:spcBef>
              <a:spcAft>
                <a:spcPts val="0"/>
              </a:spcAft>
              <a:buFont typeface="Arial" panose="020B0604020202020204" pitchFamily="34" charset="0"/>
              <a:buChar char="•"/>
            </a:pPr>
            <a:r>
              <a:rPr lang="en-US" sz="1100" spc="-10">
                <a:effectLst/>
              </a:rPr>
              <a:t>Trauma</a:t>
            </a:r>
            <a:r>
              <a:rPr lang="en-US" sz="1100" spc="-30">
                <a:effectLst/>
              </a:rPr>
              <a:t> </a:t>
            </a:r>
            <a:r>
              <a:rPr lang="en-US" sz="1100" spc="-10">
                <a:effectLst/>
              </a:rPr>
              <a:t>is</a:t>
            </a:r>
            <a:r>
              <a:rPr lang="en-US" sz="1100" spc="-25">
                <a:effectLst/>
              </a:rPr>
              <a:t> </a:t>
            </a:r>
            <a:r>
              <a:rPr lang="en-US" sz="1100" spc="-10">
                <a:effectLst/>
              </a:rPr>
              <a:t>a</a:t>
            </a:r>
            <a:r>
              <a:rPr lang="en-US" sz="1100" spc="-30">
                <a:effectLst/>
              </a:rPr>
              <a:t> </a:t>
            </a:r>
            <a:r>
              <a:rPr lang="en-US" sz="1100" spc="-10">
                <a:effectLst/>
              </a:rPr>
              <a:t>leading</a:t>
            </a:r>
            <a:r>
              <a:rPr lang="en-US" sz="1100" spc="-25">
                <a:effectLst/>
              </a:rPr>
              <a:t> </a:t>
            </a:r>
            <a:r>
              <a:rPr lang="en-US" sz="1100" spc="-10">
                <a:effectLst/>
              </a:rPr>
              <a:t>cause</a:t>
            </a:r>
            <a:r>
              <a:rPr lang="en-US" sz="1100" spc="-25">
                <a:effectLst/>
              </a:rPr>
              <a:t> </a:t>
            </a:r>
            <a:r>
              <a:rPr lang="en-US" sz="1100" spc="-10">
                <a:effectLst/>
              </a:rPr>
              <a:t>of</a:t>
            </a:r>
            <a:r>
              <a:rPr lang="en-US" sz="1100" spc="-30">
                <a:effectLst/>
              </a:rPr>
              <a:t> </a:t>
            </a:r>
            <a:r>
              <a:rPr lang="en-US" sz="1100" spc="-10">
                <a:effectLst/>
              </a:rPr>
              <a:t>blood</a:t>
            </a:r>
            <a:r>
              <a:rPr lang="en-US" sz="1100" spc="-25">
                <a:effectLst/>
              </a:rPr>
              <a:t> </a:t>
            </a:r>
            <a:r>
              <a:rPr lang="en-US" sz="1100" spc="-10">
                <a:effectLst/>
              </a:rPr>
              <a:t>loss</a:t>
            </a:r>
            <a:r>
              <a:rPr lang="en-US" sz="1100" spc="-25">
                <a:effectLst/>
              </a:rPr>
              <a:t> </a:t>
            </a:r>
            <a:r>
              <a:rPr lang="en-US" sz="1100" spc="-10">
                <a:effectLst/>
              </a:rPr>
              <a:t>and</a:t>
            </a:r>
            <a:r>
              <a:rPr lang="en-US" sz="1100" spc="-30">
                <a:effectLst/>
              </a:rPr>
              <a:t> </a:t>
            </a:r>
            <a:r>
              <a:rPr lang="en-US" sz="1100" spc="-10">
                <a:effectLst/>
              </a:rPr>
              <a:t>hypovolemic</a:t>
            </a:r>
            <a:r>
              <a:rPr lang="en-US" sz="1100" spc="-25">
                <a:effectLst/>
              </a:rPr>
              <a:t> </a:t>
            </a:r>
            <a:r>
              <a:rPr lang="en-US" sz="1100" spc="-10">
                <a:effectLst/>
              </a:rPr>
              <a:t>shock.</a:t>
            </a:r>
            <a:endParaRPr lang="en-US" sz="1100">
              <a:effectLst/>
            </a:endParaRPr>
          </a:p>
          <a:p>
            <a:pPr marL="1350645" marR="0" indent="-228600">
              <a:lnSpc>
                <a:spcPct val="90000"/>
              </a:lnSpc>
              <a:spcBef>
                <a:spcPts val="915"/>
              </a:spcBef>
              <a:spcAft>
                <a:spcPts val="0"/>
              </a:spcAft>
              <a:buFont typeface="Arial" panose="020B0604020202020204" pitchFamily="34" charset="0"/>
              <a:buChar char="•"/>
              <a:tabLst>
                <a:tab pos="1579245" algn="l"/>
              </a:tabLst>
            </a:pPr>
            <a:r>
              <a:rPr lang="en-US" sz="1100" spc="-25">
                <a:effectLst/>
              </a:rPr>
              <a:t>2.</a:t>
            </a:r>
            <a:r>
              <a:rPr lang="en-US" sz="1100">
                <a:effectLst/>
              </a:rPr>
              <a:t>	</a:t>
            </a:r>
            <a:r>
              <a:rPr lang="en-US" sz="1100" spc="-50">
                <a:effectLst/>
              </a:rPr>
              <a:t>A</a:t>
            </a:r>
            <a:endParaRPr lang="en-US" sz="1100">
              <a:effectLst/>
            </a:endParaRPr>
          </a:p>
          <a:p>
            <a:pPr marL="1579245" marR="785495" indent="-228600">
              <a:lnSpc>
                <a:spcPct val="90000"/>
              </a:lnSpc>
              <a:spcBef>
                <a:spcPts val="65"/>
              </a:spcBef>
              <a:spcAft>
                <a:spcPts val="0"/>
              </a:spcAft>
              <a:buFont typeface="Arial" panose="020B0604020202020204" pitchFamily="34" charset="0"/>
              <a:buChar char="•"/>
            </a:pPr>
            <a:r>
              <a:rPr lang="en-US" sz="1100" spc="-10">
                <a:effectLst/>
              </a:rPr>
              <a:t>Septic</a:t>
            </a:r>
            <a:r>
              <a:rPr lang="en-US" sz="1100" spc="-30">
                <a:effectLst/>
              </a:rPr>
              <a:t> </a:t>
            </a:r>
            <a:r>
              <a:rPr lang="en-US" sz="1100" spc="-10">
                <a:effectLst/>
              </a:rPr>
              <a:t>shock</a:t>
            </a:r>
            <a:r>
              <a:rPr lang="en-US" sz="1100" spc="-30">
                <a:effectLst/>
              </a:rPr>
              <a:t> </a:t>
            </a:r>
            <a:r>
              <a:rPr lang="en-US" sz="1100" spc="-10">
                <a:effectLst/>
              </a:rPr>
              <a:t>can</a:t>
            </a:r>
            <a:r>
              <a:rPr lang="en-US" sz="1100" spc="-30">
                <a:effectLst/>
              </a:rPr>
              <a:t> </a:t>
            </a:r>
            <a:r>
              <a:rPr lang="en-US" sz="1100" spc="-10">
                <a:effectLst/>
              </a:rPr>
              <a:t>result</a:t>
            </a:r>
            <a:r>
              <a:rPr lang="en-US" sz="1100" spc="-30">
                <a:effectLst/>
              </a:rPr>
              <a:t> </a:t>
            </a:r>
            <a:r>
              <a:rPr lang="en-US" sz="1100" spc="-10">
                <a:effectLst/>
              </a:rPr>
              <a:t>in</a:t>
            </a:r>
            <a:r>
              <a:rPr lang="en-US" sz="1100" spc="-30">
                <a:effectLst/>
              </a:rPr>
              <a:t> </a:t>
            </a:r>
            <a:r>
              <a:rPr lang="en-US" sz="1100" spc="-10">
                <a:effectLst/>
              </a:rPr>
              <a:t>a</a:t>
            </a:r>
            <a:r>
              <a:rPr lang="en-US" sz="1100" spc="-30">
                <a:effectLst/>
              </a:rPr>
              <a:t> </a:t>
            </a:r>
            <a:r>
              <a:rPr lang="en-US" sz="1100" spc="-10">
                <a:effectLst/>
              </a:rPr>
              <a:t>wide</a:t>
            </a:r>
            <a:r>
              <a:rPr lang="en-US" sz="1100" spc="-30">
                <a:effectLst/>
              </a:rPr>
              <a:t> </a:t>
            </a:r>
            <a:r>
              <a:rPr lang="en-US" sz="1100" spc="-10">
                <a:effectLst/>
              </a:rPr>
              <a:t>pulse</a:t>
            </a:r>
            <a:r>
              <a:rPr lang="en-US" sz="1100" spc="-30">
                <a:effectLst/>
              </a:rPr>
              <a:t> </a:t>
            </a:r>
            <a:r>
              <a:rPr lang="en-US" sz="1100" spc="-10">
                <a:effectLst/>
              </a:rPr>
              <a:t>pressure</a:t>
            </a:r>
            <a:r>
              <a:rPr lang="en-US" sz="1100" spc="-30">
                <a:effectLst/>
              </a:rPr>
              <a:t> </a:t>
            </a:r>
            <a:r>
              <a:rPr lang="en-US" sz="1100" spc="-10">
                <a:effectLst/>
              </a:rPr>
              <a:t>with</a:t>
            </a:r>
            <a:r>
              <a:rPr lang="en-US" sz="1100" spc="-30">
                <a:effectLst/>
              </a:rPr>
              <a:t> </a:t>
            </a:r>
            <a:r>
              <a:rPr lang="en-US" sz="1100" spc="-10">
                <a:effectLst/>
              </a:rPr>
              <a:t>low</a:t>
            </a:r>
            <a:r>
              <a:rPr lang="en-US" sz="1100" spc="-30">
                <a:effectLst/>
              </a:rPr>
              <a:t> </a:t>
            </a:r>
            <a:r>
              <a:rPr lang="en-US" sz="1100" spc="-10">
                <a:effectLst/>
              </a:rPr>
              <a:t>systemic</a:t>
            </a:r>
            <a:r>
              <a:rPr lang="en-US" sz="1100" spc="-30">
                <a:effectLst/>
              </a:rPr>
              <a:t> </a:t>
            </a:r>
            <a:r>
              <a:rPr lang="en-US" sz="1100" spc="-10">
                <a:effectLst/>
              </a:rPr>
              <a:t>resistance</a:t>
            </a:r>
            <a:r>
              <a:rPr lang="en-US" sz="1100" spc="-30">
                <a:effectLst/>
              </a:rPr>
              <a:t> </a:t>
            </a:r>
            <a:r>
              <a:rPr lang="en-US" sz="1100" spc="-10">
                <a:effectLst/>
              </a:rPr>
              <a:t>and</a:t>
            </a:r>
            <a:r>
              <a:rPr lang="en-US" sz="1100" spc="-30">
                <a:effectLst/>
              </a:rPr>
              <a:t> </a:t>
            </a:r>
            <a:r>
              <a:rPr lang="en-US" sz="1100" spc="-10">
                <a:effectLst/>
              </a:rPr>
              <a:t>normal</a:t>
            </a:r>
            <a:r>
              <a:rPr lang="en-US" sz="1100" spc="-30">
                <a:effectLst/>
              </a:rPr>
              <a:t> </a:t>
            </a:r>
            <a:r>
              <a:rPr lang="en-US" sz="1100" spc="-10">
                <a:effectLst/>
              </a:rPr>
              <a:t>or </a:t>
            </a:r>
            <a:r>
              <a:rPr lang="en-US" sz="1100">
                <a:effectLst/>
              </a:rPr>
              <a:t>increased</a:t>
            </a:r>
            <a:r>
              <a:rPr lang="en-US" sz="1100" spc="-15">
                <a:effectLst/>
              </a:rPr>
              <a:t> </a:t>
            </a:r>
            <a:r>
              <a:rPr lang="en-US" sz="1100">
                <a:effectLst/>
              </a:rPr>
              <a:t>stroke</a:t>
            </a:r>
            <a:r>
              <a:rPr lang="en-US" sz="1100" spc="-15">
                <a:effectLst/>
              </a:rPr>
              <a:t> </a:t>
            </a:r>
            <a:r>
              <a:rPr lang="en-US" sz="1100">
                <a:effectLst/>
              </a:rPr>
              <a:t>volume.</a:t>
            </a:r>
          </a:p>
          <a:p>
            <a:pPr marL="1350645" marR="0" indent="-228600">
              <a:lnSpc>
                <a:spcPct val="90000"/>
              </a:lnSpc>
              <a:spcBef>
                <a:spcPts val="840"/>
              </a:spcBef>
              <a:spcAft>
                <a:spcPts val="0"/>
              </a:spcAft>
              <a:buFont typeface="Arial" panose="020B0604020202020204" pitchFamily="34" charset="0"/>
              <a:buChar char="•"/>
              <a:tabLst>
                <a:tab pos="1579245" algn="l"/>
              </a:tabLst>
            </a:pPr>
            <a:r>
              <a:rPr lang="en-US" sz="1100" spc="-25">
                <a:effectLst/>
              </a:rPr>
              <a:t>3.</a:t>
            </a:r>
            <a:r>
              <a:rPr lang="en-US" sz="1100">
                <a:effectLst/>
              </a:rPr>
              <a:t>	</a:t>
            </a:r>
            <a:r>
              <a:rPr lang="en-US" sz="1100" spc="-50">
                <a:effectLst/>
              </a:rPr>
              <a:t>D</a:t>
            </a:r>
            <a:endParaRPr lang="en-US" sz="1100">
              <a:effectLst/>
            </a:endParaRPr>
          </a:p>
          <a:p>
            <a:pPr marL="1579245" marR="0" indent="-228600">
              <a:lnSpc>
                <a:spcPct val="90000"/>
              </a:lnSpc>
              <a:spcBef>
                <a:spcPts val="65"/>
              </a:spcBef>
              <a:spcAft>
                <a:spcPts val="0"/>
              </a:spcAft>
              <a:buFont typeface="Arial" panose="020B0604020202020204" pitchFamily="34" charset="0"/>
              <a:buChar char="•"/>
            </a:pPr>
            <a:r>
              <a:rPr lang="en-US" sz="1100" spc="-10">
                <a:effectLst/>
              </a:rPr>
              <a:t>Consider</a:t>
            </a:r>
            <a:r>
              <a:rPr lang="en-US" sz="1100" spc="-55">
                <a:effectLst/>
              </a:rPr>
              <a:t> </a:t>
            </a:r>
            <a:r>
              <a:rPr lang="en-US" sz="1100" spc="-10">
                <a:effectLst/>
              </a:rPr>
              <a:t>boluses</a:t>
            </a:r>
            <a:r>
              <a:rPr lang="en-US" sz="1100" spc="-55">
                <a:effectLst/>
              </a:rPr>
              <a:t> </a:t>
            </a:r>
            <a:r>
              <a:rPr lang="en-US" sz="1100" spc="-10">
                <a:effectLst/>
              </a:rPr>
              <a:t>of</a:t>
            </a:r>
            <a:r>
              <a:rPr lang="en-US" sz="1100" spc="-50">
                <a:effectLst/>
              </a:rPr>
              <a:t> </a:t>
            </a:r>
            <a:r>
              <a:rPr lang="en-US" sz="1100" spc="-10">
                <a:effectLst/>
              </a:rPr>
              <a:t>20</a:t>
            </a:r>
            <a:r>
              <a:rPr lang="en-US" sz="1100" spc="-55">
                <a:effectLst/>
              </a:rPr>
              <a:t> </a:t>
            </a:r>
            <a:r>
              <a:rPr lang="en-US" sz="1100" spc="-10">
                <a:effectLst/>
              </a:rPr>
              <a:t>mL/kg</a:t>
            </a:r>
            <a:r>
              <a:rPr lang="en-US" sz="1100" spc="-50">
                <a:effectLst/>
              </a:rPr>
              <a:t> </a:t>
            </a:r>
            <a:r>
              <a:rPr lang="en-US" sz="1100" spc="-10">
                <a:effectLst/>
              </a:rPr>
              <a:t>of</a:t>
            </a:r>
            <a:r>
              <a:rPr lang="en-US" sz="1100" spc="-55">
                <a:effectLst/>
              </a:rPr>
              <a:t> </a:t>
            </a:r>
            <a:r>
              <a:rPr lang="en-US" sz="1100" spc="-10">
                <a:effectLst/>
              </a:rPr>
              <a:t>isotonic</a:t>
            </a:r>
            <a:r>
              <a:rPr lang="en-US" sz="1100" spc="-50">
                <a:effectLst/>
              </a:rPr>
              <a:t> </a:t>
            </a:r>
            <a:r>
              <a:rPr lang="en-US" sz="1100" spc="-10">
                <a:effectLst/>
              </a:rPr>
              <a:t>crystalloid</a:t>
            </a:r>
            <a:r>
              <a:rPr lang="en-US" sz="1100" spc="-55">
                <a:effectLst/>
              </a:rPr>
              <a:t> </a:t>
            </a:r>
            <a:r>
              <a:rPr lang="en-US" sz="1100" spc="-10">
                <a:effectLst/>
              </a:rPr>
              <a:t>(normal</a:t>
            </a:r>
            <a:r>
              <a:rPr lang="en-US" sz="1100" spc="-50">
                <a:effectLst/>
              </a:rPr>
              <a:t> </a:t>
            </a:r>
            <a:r>
              <a:rPr lang="en-US" sz="1100" spc="-10">
                <a:effectLst/>
              </a:rPr>
              <a:t>saline</a:t>
            </a:r>
            <a:r>
              <a:rPr lang="en-US" sz="1100" spc="-55">
                <a:effectLst/>
              </a:rPr>
              <a:t> </a:t>
            </a:r>
            <a:r>
              <a:rPr lang="en-US" sz="1100" spc="-10">
                <a:effectLst/>
              </a:rPr>
              <a:t>or</a:t>
            </a:r>
            <a:r>
              <a:rPr lang="en-US" sz="1100" spc="-50">
                <a:effectLst/>
              </a:rPr>
              <a:t> </a:t>
            </a:r>
            <a:r>
              <a:rPr lang="en-US" sz="1100" spc="-10">
                <a:effectLst/>
              </a:rPr>
              <a:t>lactated</a:t>
            </a:r>
            <a:r>
              <a:rPr lang="en-US" sz="1100" spc="-55">
                <a:effectLst/>
              </a:rPr>
              <a:t> </a:t>
            </a:r>
            <a:r>
              <a:rPr lang="en-US" sz="1100" spc="-10">
                <a:effectLst/>
              </a:rPr>
              <a:t>ringers).</a:t>
            </a:r>
            <a:endParaRPr lang="en-US" sz="1100">
              <a:effectLst/>
            </a:endParaRPr>
          </a:p>
        </p:txBody>
      </p:sp>
    </p:spTree>
    <p:extLst>
      <p:ext uri="{BB962C8B-B14F-4D97-AF65-F5344CB8AC3E}">
        <p14:creationId xmlns:p14="http://schemas.microsoft.com/office/powerpoint/2010/main" val="343824249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9B33E45-62D9-7CF4-4B7E-D8CB18057321}"/>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PEDI ARREST</a:t>
            </a:r>
          </a:p>
        </p:txBody>
      </p:sp>
      <p:sp>
        <p:nvSpPr>
          <p:cNvPr id="3" name="Subtitle 2">
            <a:extLst>
              <a:ext uri="{FF2B5EF4-FFF2-40B4-BE49-F238E27FC236}">
                <a16:creationId xmlns:a16="http://schemas.microsoft.com/office/drawing/2014/main" id="{A4ADCC01-09C5-4FCA-19E3-E50478B1381E}"/>
              </a:ext>
            </a:extLst>
          </p:cNvPr>
          <p:cNvSpPr>
            <a:spLocks noGrp="1"/>
          </p:cNvSpPr>
          <p:nvPr>
            <p:ph type="subTitle" idx="1"/>
          </p:nvPr>
        </p:nvSpPr>
        <p:spPr>
          <a:xfrm>
            <a:off x="1350682" y="4870824"/>
            <a:ext cx="10005951" cy="1458258"/>
          </a:xfrm>
        </p:spPr>
        <p:txBody>
          <a:bodyPr anchor="ctr">
            <a:normAutofit/>
          </a:bodyPr>
          <a:lstStyle/>
          <a:p>
            <a:pPr algn="l"/>
            <a:endParaRPr lang="en-US"/>
          </a:p>
        </p:txBody>
      </p:sp>
    </p:spTree>
    <p:extLst>
      <p:ext uri="{BB962C8B-B14F-4D97-AF65-F5344CB8AC3E}">
        <p14:creationId xmlns:p14="http://schemas.microsoft.com/office/powerpoint/2010/main" val="345151152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06A368-81B4-9173-541E-8B55FE7A1F1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BREWSTER: PEDI ARREST</a:t>
            </a:r>
          </a:p>
        </p:txBody>
      </p:sp>
      <p:sp>
        <p:nvSpPr>
          <p:cNvPr id="3" name="Content Placeholder 2">
            <a:extLst>
              <a:ext uri="{FF2B5EF4-FFF2-40B4-BE49-F238E27FC236}">
                <a16:creationId xmlns:a16="http://schemas.microsoft.com/office/drawing/2014/main" id="{BDE5F71F-1E5D-F2CB-C357-2BC4DA54CFD3}"/>
              </a:ext>
            </a:extLst>
          </p:cNvPr>
          <p:cNvSpPr>
            <a:spLocks noGrp="1"/>
          </p:cNvSpPr>
          <p:nvPr>
            <p:ph idx="1"/>
          </p:nvPr>
        </p:nvSpPr>
        <p:spPr>
          <a:xfrm>
            <a:off x="1371599" y="2318197"/>
            <a:ext cx="9724031" cy="3683358"/>
          </a:xfrm>
        </p:spPr>
        <p:txBody>
          <a:bodyPr anchor="ctr">
            <a:normAutofit/>
          </a:bodyPr>
          <a:lstStyle/>
          <a:p>
            <a:pPr marL="0" indent="0">
              <a:buNone/>
            </a:pPr>
            <a:r>
              <a:rPr lang="en-US" sz="2000"/>
              <a:t>BP54, FS7, CA7, BFD, BPD d/p to s/a for report of pediatric cardiac arrest.</a:t>
            </a:r>
          </a:p>
          <a:p>
            <a:pPr marL="0" indent="0">
              <a:buNone/>
            </a:pPr>
            <a:r>
              <a:rPr lang="en-US" sz="2000"/>
              <a:t>Upon arrival 3-month-old male found lying supine on bed, presenting unresponsive to stimuli, pale/cyanotic skin, apneic and pulseless. Patient observed with mild bruising to the forehead, and small quantity dried blood to both mouth and on sheet near the head. Patient further noted for very mild mottling to the rear of the head and neck. Mother states patient was fed and last seen normal at approximately 04:00 She had been sleeping in bed with the patient and woke to find him in current condition. Mother denies known traumatic/medical event prior. Neg past medical history, and not on any meds. </a:t>
            </a:r>
          </a:p>
        </p:txBody>
      </p:sp>
    </p:spTree>
    <p:extLst>
      <p:ext uri="{BB962C8B-B14F-4D97-AF65-F5344CB8AC3E}">
        <p14:creationId xmlns:p14="http://schemas.microsoft.com/office/powerpoint/2010/main" val="368676033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86CC3F-9BFC-C02C-BCC5-3E09CB91F36E}"/>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BREWSTER: PEDI ARREST</a:t>
            </a:r>
          </a:p>
        </p:txBody>
      </p:sp>
      <p:sp>
        <p:nvSpPr>
          <p:cNvPr id="3" name="Content Placeholder 2">
            <a:extLst>
              <a:ext uri="{FF2B5EF4-FFF2-40B4-BE49-F238E27FC236}">
                <a16:creationId xmlns:a16="http://schemas.microsoft.com/office/drawing/2014/main" id="{F18B8820-71BC-34DE-9331-65BE4FBD4C2C}"/>
              </a:ext>
            </a:extLst>
          </p:cNvPr>
          <p:cNvSpPr>
            <a:spLocks noGrp="1"/>
          </p:cNvSpPr>
          <p:nvPr>
            <p:ph idx="1"/>
          </p:nvPr>
        </p:nvSpPr>
        <p:spPr>
          <a:xfrm>
            <a:off x="1371599" y="2318197"/>
            <a:ext cx="9724031" cy="3683358"/>
          </a:xfrm>
        </p:spPr>
        <p:txBody>
          <a:bodyPr anchor="ctr">
            <a:normAutofit/>
          </a:bodyPr>
          <a:lstStyle/>
          <a:p>
            <a:pPr marL="0" indent="0">
              <a:buNone/>
            </a:pPr>
            <a:r>
              <a:rPr lang="en-US" sz="2000"/>
              <a:t>Patient noted warm, without rigor mortis, and without actual lividity and only mild redness. CPR initiated. Patient carried outside to ambulance. Mechanical chest compressions maintained at appropriate rate, manual respiratory rate administered via bag valve mask at 15 L per minute 02. Four lead EKG and defibrillation pad secured; initial rhythm observed for asystole.  IO and IV access attempted without success due to difficult vasculature. 3.5 ETT secured, confirmed by bilateral chest rise, lung sounds, in tube misting. Patient transported to Brockton Hospital ED. During transport, maintained CPR, with further attempts to gain IV access without success.</a:t>
            </a:r>
          </a:p>
        </p:txBody>
      </p:sp>
    </p:spTree>
    <p:extLst>
      <p:ext uri="{BB962C8B-B14F-4D97-AF65-F5344CB8AC3E}">
        <p14:creationId xmlns:p14="http://schemas.microsoft.com/office/powerpoint/2010/main" val="233904174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1FA00-16FD-33BF-2DE0-5F5583730E83}"/>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HOSPITAL</a:t>
            </a:r>
          </a:p>
        </p:txBody>
      </p:sp>
      <p:sp>
        <p:nvSpPr>
          <p:cNvPr id="3" name="Content Placeholder 2">
            <a:extLst>
              <a:ext uri="{FF2B5EF4-FFF2-40B4-BE49-F238E27FC236}">
                <a16:creationId xmlns:a16="http://schemas.microsoft.com/office/drawing/2014/main" id="{BFBAB1B3-79CA-EFA3-9D2D-EB60EB38EF94}"/>
              </a:ext>
            </a:extLst>
          </p:cNvPr>
          <p:cNvSpPr>
            <a:spLocks noGrp="1"/>
          </p:cNvSpPr>
          <p:nvPr>
            <p:ph idx="1"/>
          </p:nvPr>
        </p:nvSpPr>
        <p:spPr>
          <a:xfrm>
            <a:off x="1371599" y="2318197"/>
            <a:ext cx="9724031" cy="3683358"/>
          </a:xfrm>
        </p:spPr>
        <p:txBody>
          <a:bodyPr anchor="ctr">
            <a:normAutofit/>
          </a:bodyPr>
          <a:lstStyle/>
          <a:p>
            <a:pPr marL="0" indent="0">
              <a:buNone/>
            </a:pPr>
            <a:r>
              <a:rPr lang="en-US" sz="2000"/>
              <a:t>HPI Narrative:</a:t>
            </a:r>
          </a:p>
          <a:p>
            <a:pPr marL="0" indent="0">
              <a:buNone/>
            </a:pPr>
            <a:r>
              <a:rPr lang="en-US" sz="2000"/>
              <a:t>3mo 8d no known PMHx presents in cardiac arrest. EMS provides hx, family is not present at time of resuscitation. EMS arrived 1150 on scene, found baby with what appeared to be lividity to R forehead, cool, unresponsive. CPR initiated almost immediately (they estimate around 1152), intubated w/o difficulty. Pulse checks have all been asystole. Attempted IO but thinks infiltrated so have only been doing CPR, no meds have been administered. Per EMS, pt last seen normal at 0400 for a feed, had been sleeping in bed w mom. Mom woke up and found baby unresponsive. EMS reports some emesis on baby and on mom's chest, blood coming from nose and mouth and on mom's chest.</a:t>
            </a:r>
          </a:p>
        </p:txBody>
      </p:sp>
    </p:spTree>
    <p:extLst>
      <p:ext uri="{BB962C8B-B14F-4D97-AF65-F5344CB8AC3E}">
        <p14:creationId xmlns:p14="http://schemas.microsoft.com/office/powerpoint/2010/main" val="35576405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7BC297-A7A3-8D2B-0E6C-8EFBB90393B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HOSPITAL</a:t>
            </a:r>
          </a:p>
        </p:txBody>
      </p:sp>
      <p:sp>
        <p:nvSpPr>
          <p:cNvPr id="3" name="Content Placeholder 2">
            <a:extLst>
              <a:ext uri="{FF2B5EF4-FFF2-40B4-BE49-F238E27FC236}">
                <a16:creationId xmlns:a16="http://schemas.microsoft.com/office/drawing/2014/main" id="{915130D0-90EF-91D2-7673-08463DDCBFBA}"/>
              </a:ext>
            </a:extLst>
          </p:cNvPr>
          <p:cNvSpPr>
            <a:spLocks noGrp="1"/>
          </p:cNvSpPr>
          <p:nvPr>
            <p:ph idx="1"/>
          </p:nvPr>
        </p:nvSpPr>
        <p:spPr>
          <a:xfrm>
            <a:off x="1371599" y="2318197"/>
            <a:ext cx="9724031" cy="3683358"/>
          </a:xfrm>
        </p:spPr>
        <p:txBody>
          <a:bodyPr anchor="ctr">
            <a:normAutofit/>
          </a:bodyPr>
          <a:lstStyle/>
          <a:p>
            <a:pPr marL="0" indent="0">
              <a:buNone/>
            </a:pPr>
            <a:r>
              <a:rPr lang="en-US" sz="1600"/>
              <a:t>General: purple discoloration/lividity to R side of face and R temple, CPR in progress. extremely pale  </a:t>
            </a:r>
          </a:p>
          <a:p>
            <a:pPr marL="0" indent="0">
              <a:buNone/>
            </a:pPr>
            <a:r>
              <a:rPr lang="en-US" sz="1600"/>
              <a:t>HEENT: Head is   normocephalic.  Eyes with normal appearance, pupils mid range nonreactive.  No myosis or mydriasis.  Intubated, crusting blood in nares, scant blood from mouth. </a:t>
            </a:r>
          </a:p>
          <a:p>
            <a:pPr marL="0" indent="0">
              <a:buNone/>
            </a:pPr>
            <a:r>
              <a:rPr lang="en-US" sz="1600"/>
              <a:t>Neck normal inspection and trachea midline.</a:t>
            </a:r>
          </a:p>
          <a:p>
            <a:pPr marL="0" indent="0">
              <a:buNone/>
            </a:pPr>
            <a:r>
              <a:rPr lang="en-US" sz="1600"/>
              <a:t>Pulm: equal bs bilat, equal chest rise, no bs over epigastrium.</a:t>
            </a:r>
          </a:p>
          <a:p>
            <a:pPr marL="0" indent="0">
              <a:buNone/>
            </a:pPr>
            <a:r>
              <a:rPr lang="en-US" sz="1600"/>
              <a:t>CV: CPR in progress. pallor. lividity/purple discoloration to L hand.</a:t>
            </a:r>
          </a:p>
          <a:p>
            <a:pPr marL="0" indent="0">
              <a:buNone/>
            </a:pPr>
            <a:r>
              <a:rPr lang="en-US" sz="1600"/>
              <a:t>Abd: Abdominal exam soft, nondistended</a:t>
            </a:r>
          </a:p>
          <a:p>
            <a:pPr marL="0" indent="0">
              <a:buNone/>
            </a:pPr>
            <a:r>
              <a:rPr lang="en-US" sz="1600"/>
              <a:t>Extremities: Normal appearance without calf tenderness or edema.  IO to R shin, not functioning.</a:t>
            </a:r>
          </a:p>
          <a:p>
            <a:pPr marL="0" indent="0">
              <a:buNone/>
            </a:pPr>
            <a:r>
              <a:rPr lang="en-US" sz="1600"/>
              <a:t>Back: Normal inspection </a:t>
            </a:r>
          </a:p>
          <a:p>
            <a:pPr marL="0" indent="0">
              <a:buNone/>
            </a:pPr>
            <a:r>
              <a:rPr lang="en-US" sz="1600"/>
              <a:t>Neuro/psych: unresponsive</a:t>
            </a:r>
          </a:p>
          <a:p>
            <a:pPr marL="0" indent="0">
              <a:buNone/>
            </a:pPr>
            <a:r>
              <a:rPr lang="en-US" sz="1600"/>
              <a:t>Skin: Pt not cool or cold, but temp feels lower than normal by palpation, dry and intact. No rash.</a:t>
            </a:r>
          </a:p>
        </p:txBody>
      </p:sp>
    </p:spTree>
    <p:extLst>
      <p:ext uri="{BB962C8B-B14F-4D97-AF65-F5344CB8AC3E}">
        <p14:creationId xmlns:p14="http://schemas.microsoft.com/office/powerpoint/2010/main" val="221111943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31F2A-07A9-D116-4C69-C4C5AB05F93F}"/>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HOSPITAL</a:t>
            </a:r>
          </a:p>
        </p:txBody>
      </p:sp>
      <p:sp>
        <p:nvSpPr>
          <p:cNvPr id="3" name="Content Placeholder 2">
            <a:extLst>
              <a:ext uri="{FF2B5EF4-FFF2-40B4-BE49-F238E27FC236}">
                <a16:creationId xmlns:a16="http://schemas.microsoft.com/office/drawing/2014/main" id="{27326898-3E78-A7E8-C328-4418501B135A}"/>
              </a:ext>
            </a:extLst>
          </p:cNvPr>
          <p:cNvSpPr>
            <a:spLocks noGrp="1"/>
          </p:cNvSpPr>
          <p:nvPr>
            <p:ph idx="1"/>
          </p:nvPr>
        </p:nvSpPr>
        <p:spPr>
          <a:xfrm>
            <a:off x="1371599" y="2318197"/>
            <a:ext cx="9724031" cy="3683358"/>
          </a:xfrm>
        </p:spPr>
        <p:txBody>
          <a:bodyPr anchor="ctr">
            <a:normAutofit/>
          </a:bodyPr>
          <a:lstStyle/>
          <a:p>
            <a:pPr marL="0" indent="0">
              <a:buNone/>
            </a:pPr>
            <a:r>
              <a:rPr lang="en-US" sz="1700" dirty="0"/>
              <a:t>Medical decision-making narrative:</a:t>
            </a:r>
          </a:p>
          <a:p>
            <a:pPr marL="0" indent="0">
              <a:buNone/>
            </a:pPr>
            <a:r>
              <a:rPr lang="en-US" sz="1700" dirty="0" err="1"/>
              <a:t>Approx</a:t>
            </a:r>
            <a:r>
              <a:rPr lang="en-US" sz="1700" dirty="0"/>
              <a:t> 3mo M no known </a:t>
            </a:r>
            <a:r>
              <a:rPr lang="en-US" sz="1700" dirty="0" err="1"/>
              <a:t>pmhx</a:t>
            </a:r>
            <a:r>
              <a:rPr lang="en-US" sz="1700" dirty="0"/>
              <a:t> presents in cardiac arrest. Last seen at </a:t>
            </a:r>
            <a:r>
              <a:rPr lang="en-US" sz="1700" dirty="0" err="1"/>
              <a:t>approx</a:t>
            </a:r>
            <a:r>
              <a:rPr lang="en-US" sz="1700" dirty="0"/>
              <a:t> 0530 am after eating w mom in bed. Mom awoke with baby unresponsive on chest, with blood/emesis from nose/mouth. EMS initiated CPR, all rhythms asystole. Intubated in field and being ventilated. Unable to obtain IV access, no epi given </a:t>
            </a:r>
            <a:r>
              <a:rPr lang="en-US" sz="1700" dirty="0" err="1"/>
              <a:t>prehosp</a:t>
            </a:r>
            <a:r>
              <a:rPr lang="en-US" sz="1700" dirty="0"/>
              <a:t>.</a:t>
            </a:r>
          </a:p>
          <a:p>
            <a:pPr marL="0" indent="0">
              <a:buNone/>
            </a:pPr>
            <a:endParaRPr lang="en-US" sz="1700" dirty="0"/>
          </a:p>
          <a:p>
            <a:pPr marL="0" indent="0">
              <a:buNone/>
            </a:pPr>
            <a:r>
              <a:rPr lang="en-US" sz="1700" dirty="0"/>
              <a:t>On arrival to ER good qual CPR continued and </a:t>
            </a:r>
            <a:r>
              <a:rPr lang="en-US" sz="1700" dirty="0" err="1"/>
              <a:t>pt</a:t>
            </a:r>
            <a:r>
              <a:rPr lang="en-US" sz="1700" dirty="0"/>
              <a:t> bagged. IO access attempted multiple times w/o success. Epi given via ETT and D50 empirically. Ultimately 2 doses epi given and pulse checks w asystole. With CPR, bleeding from nose and mouth noted and face, hands becoming purple. Given last known normal, appearance/exam of patient (lividity on arrival), lack of rhythm (</a:t>
            </a:r>
            <a:r>
              <a:rPr lang="en-US" sz="1700" dirty="0" err="1"/>
              <a:t>aystole</a:t>
            </a:r>
            <a:r>
              <a:rPr lang="en-US" sz="1700" dirty="0"/>
              <a:t>), and no improvement despite CPR and ventilation, as well as epi, continuing CPR/ACLS is futile, no chance of meaningful recovery. Code called at 1225. Counseled dad after arrival and grandma over the phone (at dad's request).</a:t>
            </a:r>
          </a:p>
        </p:txBody>
      </p:sp>
    </p:spTree>
    <p:extLst>
      <p:ext uri="{BB962C8B-B14F-4D97-AF65-F5344CB8AC3E}">
        <p14:creationId xmlns:p14="http://schemas.microsoft.com/office/powerpoint/2010/main" val="395925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87EBA5-0C8C-FD6D-CF5D-CB34C3AD75FE}"/>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BLS CHILDREN CPR: 1 YEAR TO PUBERTY</a:t>
            </a:r>
          </a:p>
        </p:txBody>
      </p:sp>
      <p:pic>
        <p:nvPicPr>
          <p:cNvPr id="5" name="Content Placeholder 4">
            <a:extLst>
              <a:ext uri="{FF2B5EF4-FFF2-40B4-BE49-F238E27FC236}">
                <a16:creationId xmlns:a16="http://schemas.microsoft.com/office/drawing/2014/main" id="{1BE3F79E-4BE8-CC5D-B61F-BFDBED6B5FEF}"/>
              </a:ext>
            </a:extLst>
          </p:cNvPr>
          <p:cNvPicPr>
            <a:picLocks noGrp="1" noChangeAspect="1"/>
          </p:cNvPicPr>
          <p:nvPr>
            <p:ph idx="1"/>
          </p:nvPr>
        </p:nvPicPr>
        <p:blipFill>
          <a:blip r:embed="rId2"/>
          <a:stretch>
            <a:fillRect/>
          </a:stretch>
        </p:blipFill>
        <p:spPr>
          <a:xfrm>
            <a:off x="6389916" y="129654"/>
            <a:ext cx="4944617" cy="6400800"/>
          </a:xfrm>
          <a:prstGeom prst="rect">
            <a:avLst/>
          </a:prstGeom>
        </p:spPr>
      </p:pic>
    </p:spTree>
    <p:extLst>
      <p:ext uri="{BB962C8B-B14F-4D97-AF65-F5344CB8AC3E}">
        <p14:creationId xmlns:p14="http://schemas.microsoft.com/office/powerpoint/2010/main" val="3642993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FB7BABF-1C5D-FAB2-B9D3-9C1187CAED1B}"/>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en-US" sz="6600" kern="1200" dirty="0">
                <a:solidFill>
                  <a:srgbClr val="FFFFFF"/>
                </a:solidFill>
                <a:latin typeface="+mj-lt"/>
                <a:ea typeface="+mj-ea"/>
                <a:cs typeface="+mj-cs"/>
              </a:rPr>
              <a:t>REVIEW QUESTIONS</a:t>
            </a:r>
          </a:p>
        </p:txBody>
      </p:sp>
      <p:sp>
        <p:nvSpPr>
          <p:cNvPr id="4" name="Text Placeholder 3">
            <a:extLst>
              <a:ext uri="{FF2B5EF4-FFF2-40B4-BE49-F238E27FC236}">
                <a16:creationId xmlns:a16="http://schemas.microsoft.com/office/drawing/2014/main" id="{81168765-D0A8-E730-417B-2F3D706FE05B}"/>
              </a:ext>
            </a:extLst>
          </p:cNvPr>
          <p:cNvSpPr>
            <a:spLocks noGrp="1"/>
          </p:cNvSpPr>
          <p:nvPr>
            <p:ph type="body" idx="1"/>
          </p:nvPr>
        </p:nvSpPr>
        <p:spPr>
          <a:xfrm>
            <a:off x="1987499" y="4810308"/>
            <a:ext cx="9003022" cy="1076551"/>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480558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1653363" y="365760"/>
            <a:ext cx="9367203" cy="1188720"/>
          </a:xfrm>
        </p:spPr>
        <p:txBody>
          <a:bodyPr>
            <a:normAutofit/>
          </a:bodyPr>
          <a:lstStyle/>
          <a:p>
            <a:r>
              <a:rPr lang="en-US" dirty="0"/>
              <a:t>BLS SELF-ASSESSMENT</a:t>
            </a:r>
          </a:p>
        </p:txBody>
      </p:sp>
      <p:sp>
        <p:nvSpPr>
          <p:cNvPr id="20"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1653363" y="2176272"/>
            <a:ext cx="9367204" cy="4041648"/>
          </a:xfrm>
        </p:spPr>
        <p:txBody>
          <a:bodyPr anchor="t">
            <a:normAutofit/>
          </a:bodyPr>
          <a:lstStyle/>
          <a:p>
            <a:pPr marL="514350" indent="-514350">
              <a:buFont typeface="+mj-lt"/>
              <a:buAutoNum type="arabicPeriod"/>
            </a:pPr>
            <a:r>
              <a:rPr lang="en-US" sz="1300" dirty="0">
                <a:effectLst/>
                <a:latin typeface="Times" pitchFamily="2" charset="0"/>
              </a:rPr>
              <a:t>You respond to a child or an infant that is found down. What is the next action after determining unresponsiveness? </a:t>
            </a:r>
          </a:p>
          <a:p>
            <a:pPr marL="0" indent="0">
              <a:buNone/>
            </a:pPr>
            <a:r>
              <a:rPr lang="en-US" sz="1300" dirty="0">
                <a:effectLst/>
                <a:latin typeface="Times" pitchFamily="2" charset="0"/>
              </a:rPr>
              <a:t>	a. Apply AED. </a:t>
            </a:r>
          </a:p>
          <a:p>
            <a:pPr marL="0" indent="0">
              <a:buNone/>
            </a:pPr>
            <a:r>
              <a:rPr lang="en-US" sz="1300" dirty="0">
                <a:effectLst/>
                <a:latin typeface="Times" pitchFamily="2" charset="0"/>
              </a:rPr>
              <a:t>	b. Tell a bystander to call 911. </a:t>
            </a:r>
          </a:p>
          <a:p>
            <a:pPr marL="0" indent="0">
              <a:buNone/>
            </a:pPr>
            <a:r>
              <a:rPr lang="en-US" sz="1300" dirty="0">
                <a:effectLst/>
                <a:latin typeface="Times" pitchFamily="2" charset="0"/>
              </a:rPr>
              <a:t>	c. Look for a parent. </a:t>
            </a:r>
          </a:p>
          <a:p>
            <a:pPr marL="0" indent="0">
              <a:buNone/>
            </a:pPr>
            <a:r>
              <a:rPr lang="en-US" sz="1300" dirty="0">
                <a:effectLst/>
                <a:latin typeface="Times" pitchFamily="2" charset="0"/>
              </a:rPr>
              <a:t>	d. Provide rescue breaths. </a:t>
            </a:r>
          </a:p>
          <a:p>
            <a:pPr marL="0" indent="0">
              <a:buNone/>
            </a:pPr>
            <a:br>
              <a:rPr lang="en-US" sz="1300" dirty="0">
                <a:effectLst/>
                <a:latin typeface="Times" pitchFamily="2" charset="0"/>
              </a:rPr>
            </a:br>
            <a:endParaRPr lang="en-US" sz="1300" dirty="0">
              <a:effectLst/>
              <a:latin typeface="Times" pitchFamily="2" charset="0"/>
            </a:endParaRPr>
          </a:p>
          <a:p>
            <a:pPr>
              <a:buFont typeface="+mj-lt"/>
              <a:buAutoNum type="arabicPeriod"/>
            </a:pPr>
            <a:r>
              <a:rPr lang="en-US" sz="1300" dirty="0">
                <a:effectLst/>
                <a:latin typeface="Times" pitchFamily="2" charset="0"/>
              </a:rPr>
              <a:t>B </a:t>
            </a:r>
          </a:p>
          <a:p>
            <a:pPr marL="0" indent="0">
              <a:buNone/>
            </a:pPr>
            <a:r>
              <a:rPr lang="en-US" sz="1300" dirty="0">
                <a:effectLst/>
                <a:latin typeface="Times" pitchFamily="2" charset="0"/>
              </a:rPr>
              <a:t>Early activation is key. Send any available bystanders to call 911. Many pediatric cardiac arrest situations are the result of a respiratory problem, and immediate intervention can be life-saving. </a:t>
            </a:r>
          </a:p>
          <a:p>
            <a:pPr marL="0" indent="0">
              <a:buNone/>
            </a:pPr>
            <a:endParaRPr lang="en-US" sz="1300" dirty="0">
              <a:effectLst/>
              <a:latin typeface="Times" pitchFamily="2" charset="0"/>
            </a:endParaRPr>
          </a:p>
          <a:p>
            <a:pPr marL="0" indent="0">
              <a:buNone/>
            </a:pPr>
            <a:br>
              <a:rPr lang="en-US" sz="1300" dirty="0">
                <a:effectLst/>
                <a:latin typeface="Times" pitchFamily="2" charset="0"/>
              </a:rPr>
            </a:br>
            <a:endParaRPr lang="en-US" sz="1300" dirty="0">
              <a:effectLst/>
              <a:latin typeface="Times" pitchFamily="2" charset="0"/>
            </a:endParaRPr>
          </a:p>
          <a:p>
            <a:pPr marL="0" indent="0">
              <a:buNone/>
            </a:pPr>
            <a:endParaRPr lang="en-US" sz="1300" dirty="0"/>
          </a:p>
        </p:txBody>
      </p:sp>
    </p:spTree>
    <p:extLst>
      <p:ext uri="{BB962C8B-B14F-4D97-AF65-F5344CB8AC3E}">
        <p14:creationId xmlns:p14="http://schemas.microsoft.com/office/powerpoint/2010/main" val="26088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1653363" y="365760"/>
            <a:ext cx="9367203" cy="1188720"/>
          </a:xfrm>
        </p:spPr>
        <p:txBody>
          <a:bodyPr>
            <a:normAutofit/>
          </a:bodyPr>
          <a:lstStyle/>
          <a:p>
            <a:r>
              <a:rPr lang="en-US" dirty="0"/>
              <a:t>BLS SELF-ASSESSMENT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1653363" y="2176272"/>
            <a:ext cx="9367204" cy="4041648"/>
          </a:xfrm>
        </p:spPr>
        <p:txBody>
          <a:bodyPr anchor="t">
            <a:normAutofit/>
          </a:bodyPr>
          <a:lstStyle/>
          <a:p>
            <a:pPr marL="0" indent="0">
              <a:buNone/>
            </a:pPr>
            <a:r>
              <a:rPr lang="en-US" sz="1700">
                <a:latin typeface="Times" pitchFamily="2" charset="0"/>
              </a:rPr>
              <a:t>2. </a:t>
            </a:r>
            <a:r>
              <a:rPr lang="en-US" sz="1700">
                <a:effectLst/>
                <a:latin typeface="Times" pitchFamily="2" charset="0"/>
              </a:rPr>
              <a:t>Which of the following describes the brachial pulse location? </a:t>
            </a:r>
          </a:p>
          <a:p>
            <a:pPr marL="0" indent="0">
              <a:buNone/>
            </a:pPr>
            <a:r>
              <a:rPr lang="en-US" sz="1700">
                <a:effectLst/>
                <a:latin typeface="Times" pitchFamily="2" charset="0"/>
              </a:rPr>
              <a:t>a. Wrist - thumb side </a:t>
            </a:r>
          </a:p>
          <a:p>
            <a:pPr marL="0" indent="0">
              <a:buNone/>
            </a:pPr>
            <a:r>
              <a:rPr lang="en-US" sz="1700">
                <a:effectLst/>
                <a:latin typeface="Times" pitchFamily="2" charset="0"/>
              </a:rPr>
              <a:t>b. Elbow - inside near forearm </a:t>
            </a:r>
          </a:p>
          <a:p>
            <a:pPr marL="0" indent="0">
              <a:buNone/>
            </a:pPr>
            <a:r>
              <a:rPr lang="en-US" sz="1700">
                <a:effectLst/>
                <a:latin typeface="Times" pitchFamily="2" charset="0"/>
              </a:rPr>
              <a:t>c. Upper arm - inside </a:t>
            </a:r>
          </a:p>
          <a:p>
            <a:pPr marL="0" indent="0">
              <a:buNone/>
            </a:pPr>
            <a:r>
              <a:rPr lang="en-US" sz="1700">
                <a:effectLst/>
                <a:latin typeface="Times" pitchFamily="2" charset="0"/>
              </a:rPr>
              <a:t>d. Neck - either side of the trachea </a:t>
            </a:r>
          </a:p>
          <a:p>
            <a:pPr marL="0" indent="0">
              <a:buNone/>
            </a:pPr>
            <a:endParaRPr lang="en-US" sz="1700">
              <a:effectLst/>
              <a:latin typeface="Times" pitchFamily="2" charset="0"/>
            </a:endParaRPr>
          </a:p>
          <a:p>
            <a:pPr marL="0" indent="0">
              <a:buNone/>
            </a:pPr>
            <a:br>
              <a:rPr lang="en-US" sz="1700">
                <a:effectLst/>
                <a:latin typeface="Times" pitchFamily="2" charset="0"/>
              </a:rPr>
            </a:br>
            <a:endParaRPr lang="en-US" sz="1700">
              <a:effectLst/>
              <a:latin typeface="Times" pitchFamily="2" charset="0"/>
            </a:endParaRPr>
          </a:p>
          <a:p>
            <a:pPr marL="0" indent="0">
              <a:buNone/>
            </a:pPr>
            <a:r>
              <a:rPr lang="en-US" sz="1700">
                <a:effectLst/>
                <a:latin typeface="Times" pitchFamily="2" charset="0"/>
              </a:rPr>
              <a:t>2. C </a:t>
            </a:r>
          </a:p>
          <a:p>
            <a:pPr marL="0" indent="0">
              <a:buNone/>
            </a:pPr>
            <a:r>
              <a:rPr lang="en-US" sz="1700">
                <a:effectLst/>
                <a:latin typeface="Times" pitchFamily="2" charset="0"/>
              </a:rPr>
              <a:t>The brachial pulse is located in the upper arm. </a:t>
            </a:r>
          </a:p>
          <a:p>
            <a:pPr marL="0" indent="0">
              <a:buNone/>
            </a:pPr>
            <a:br>
              <a:rPr lang="en-US" sz="1700">
                <a:effectLst/>
                <a:latin typeface="Times" pitchFamily="2" charset="0"/>
              </a:rPr>
            </a:br>
            <a:endParaRPr lang="en-US" sz="1700">
              <a:effectLst/>
              <a:latin typeface="Times" pitchFamily="2" charset="0"/>
            </a:endParaRPr>
          </a:p>
          <a:p>
            <a:pPr marL="0" indent="0">
              <a:buNone/>
            </a:pPr>
            <a:endParaRPr lang="en-US" sz="1700"/>
          </a:p>
        </p:txBody>
      </p:sp>
    </p:spTree>
    <p:extLst>
      <p:ext uri="{BB962C8B-B14F-4D97-AF65-F5344CB8AC3E}">
        <p14:creationId xmlns:p14="http://schemas.microsoft.com/office/powerpoint/2010/main" val="5990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1653363" y="365760"/>
            <a:ext cx="9367203" cy="1188720"/>
          </a:xfrm>
        </p:spPr>
        <p:txBody>
          <a:bodyPr>
            <a:normAutofit/>
          </a:bodyPr>
          <a:lstStyle/>
          <a:p>
            <a:r>
              <a:rPr lang="en-US" dirty="0"/>
              <a:t>BLS SELF-ASSESSMENT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1653363" y="2176272"/>
            <a:ext cx="9367204" cy="4041648"/>
          </a:xfrm>
        </p:spPr>
        <p:txBody>
          <a:bodyPr anchor="t">
            <a:normAutofit/>
          </a:bodyPr>
          <a:lstStyle/>
          <a:p>
            <a:pPr marL="0" indent="0">
              <a:buNone/>
            </a:pPr>
            <a:endParaRPr lang="en-US" sz="1300">
              <a:latin typeface="Times" pitchFamily="2" charset="0"/>
            </a:endParaRPr>
          </a:p>
          <a:p>
            <a:pPr marL="0" indent="0">
              <a:buNone/>
            </a:pPr>
            <a:r>
              <a:rPr lang="en-US" sz="1300">
                <a:latin typeface="Times" pitchFamily="2" charset="0"/>
              </a:rPr>
              <a:t>3. </a:t>
            </a:r>
            <a:r>
              <a:rPr lang="en-US" sz="1300">
                <a:effectLst/>
                <a:latin typeface="Times" pitchFamily="2" charset="0"/>
              </a:rPr>
              <a:t>What is the two-rescuer CPR compression to breath ratio for children and infants? </a:t>
            </a:r>
          </a:p>
          <a:p>
            <a:pPr marL="0" indent="0">
              <a:buNone/>
            </a:pPr>
            <a:r>
              <a:rPr lang="en-US" sz="1300">
                <a:effectLst/>
                <a:latin typeface="Times" pitchFamily="2" charset="0"/>
              </a:rPr>
              <a:t>a. 30:2 </a:t>
            </a:r>
          </a:p>
          <a:p>
            <a:pPr marL="0" indent="0">
              <a:buNone/>
            </a:pPr>
            <a:r>
              <a:rPr lang="en-US" sz="1300">
                <a:effectLst/>
                <a:latin typeface="Times" pitchFamily="2" charset="0"/>
              </a:rPr>
              <a:t>b. 15:2 </a:t>
            </a:r>
          </a:p>
          <a:p>
            <a:pPr marL="0" indent="0">
              <a:buNone/>
            </a:pPr>
            <a:r>
              <a:rPr lang="en-US" sz="1300">
                <a:effectLst/>
                <a:latin typeface="Times" pitchFamily="2" charset="0"/>
              </a:rPr>
              <a:t>c. 30:5 </a:t>
            </a:r>
          </a:p>
          <a:p>
            <a:pPr marL="0" indent="0">
              <a:buNone/>
            </a:pPr>
            <a:r>
              <a:rPr lang="en-US" sz="1300">
                <a:effectLst/>
                <a:latin typeface="Times" pitchFamily="2" charset="0"/>
              </a:rPr>
              <a:t>d. 15:5 </a:t>
            </a:r>
          </a:p>
          <a:p>
            <a:pPr marL="0" indent="0">
              <a:buNone/>
            </a:pPr>
            <a:endParaRPr lang="en-US" sz="1300">
              <a:latin typeface="Times" pitchFamily="2" charset="0"/>
            </a:endParaRPr>
          </a:p>
          <a:p>
            <a:pPr marL="0" indent="0">
              <a:buNone/>
            </a:pPr>
            <a:endParaRPr lang="en-US" sz="1300">
              <a:effectLst/>
              <a:latin typeface="Times" pitchFamily="2" charset="0"/>
            </a:endParaRPr>
          </a:p>
          <a:p>
            <a:pPr marL="0" indent="0">
              <a:buNone/>
            </a:pPr>
            <a:r>
              <a:rPr lang="en-US" sz="1300">
                <a:effectLst/>
                <a:latin typeface="Times" pitchFamily="2" charset="0"/>
              </a:rPr>
              <a:t>3. B </a:t>
            </a:r>
          </a:p>
          <a:p>
            <a:pPr marL="0" indent="0">
              <a:buNone/>
            </a:pPr>
            <a:r>
              <a:rPr lang="en-US" sz="1300">
                <a:effectLst/>
                <a:latin typeface="Times" pitchFamily="2" charset="0"/>
              </a:rPr>
              <a:t>For children and infants, 15:2is the ratio for two rescuers, and 30:2 is the ratio for one rescuer. </a:t>
            </a:r>
          </a:p>
          <a:p>
            <a:pPr marL="0" indent="0">
              <a:buNone/>
            </a:pPr>
            <a:endParaRPr lang="en-US" sz="1300">
              <a:effectLst/>
              <a:latin typeface="Times" pitchFamily="2" charset="0"/>
            </a:endParaRPr>
          </a:p>
          <a:p>
            <a:pPr marL="0" indent="0">
              <a:buNone/>
            </a:pPr>
            <a:br>
              <a:rPr lang="en-US" sz="1300">
                <a:effectLst/>
                <a:latin typeface="Times" pitchFamily="2" charset="0"/>
              </a:rPr>
            </a:br>
            <a:endParaRPr lang="en-US" sz="1300">
              <a:effectLst/>
              <a:latin typeface="Times" pitchFamily="2" charset="0"/>
            </a:endParaRPr>
          </a:p>
          <a:p>
            <a:pPr marL="0" indent="0">
              <a:buNone/>
            </a:pPr>
            <a:endParaRPr lang="en-US" sz="1300"/>
          </a:p>
        </p:txBody>
      </p:sp>
    </p:spTree>
    <p:extLst>
      <p:ext uri="{BB962C8B-B14F-4D97-AF65-F5344CB8AC3E}">
        <p14:creationId xmlns:p14="http://schemas.microsoft.com/office/powerpoint/2010/main" val="324914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A314-3D9C-C9BD-C64A-E55A2D771D26}"/>
              </a:ext>
            </a:extLst>
          </p:cNvPr>
          <p:cNvSpPr>
            <a:spLocks noGrp="1"/>
          </p:cNvSpPr>
          <p:nvPr>
            <p:ph type="title"/>
          </p:nvPr>
        </p:nvSpPr>
        <p:spPr>
          <a:xfrm>
            <a:off x="1653363" y="365760"/>
            <a:ext cx="9367203" cy="1188720"/>
          </a:xfrm>
        </p:spPr>
        <p:txBody>
          <a:bodyPr>
            <a:normAutofit/>
          </a:bodyPr>
          <a:lstStyle/>
          <a:p>
            <a:r>
              <a:rPr lang="en-US" dirty="0"/>
              <a:t>BLS SELF-ASSESSMENT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0392CC9-7391-7172-1217-B2D6E5CC47A4}"/>
              </a:ext>
            </a:extLst>
          </p:cNvPr>
          <p:cNvSpPr>
            <a:spLocks noGrp="1"/>
          </p:cNvSpPr>
          <p:nvPr>
            <p:ph idx="1"/>
          </p:nvPr>
        </p:nvSpPr>
        <p:spPr>
          <a:xfrm>
            <a:off x="1653363" y="2176272"/>
            <a:ext cx="9367204" cy="4041648"/>
          </a:xfrm>
        </p:spPr>
        <p:txBody>
          <a:bodyPr anchor="t">
            <a:normAutofit/>
          </a:bodyPr>
          <a:lstStyle/>
          <a:p>
            <a:pPr marL="0" indent="0">
              <a:buNone/>
            </a:pPr>
            <a:r>
              <a:rPr lang="en-US" sz="1300">
                <a:latin typeface="Times" pitchFamily="2" charset="0"/>
              </a:rPr>
              <a:t>4. </a:t>
            </a:r>
            <a:r>
              <a:rPr lang="en-US" sz="1300">
                <a:effectLst/>
                <a:latin typeface="Times" pitchFamily="2" charset="0"/>
              </a:rPr>
              <a:t>Effective communication is key in all resuscitation attempts. Which of the following are components of effective team communication? </a:t>
            </a:r>
          </a:p>
          <a:p>
            <a:pPr marL="0" indent="0">
              <a:buNone/>
            </a:pPr>
            <a:r>
              <a:rPr lang="en-US" sz="1300">
                <a:effectLst/>
                <a:latin typeface="Times" pitchFamily="2" charset="0"/>
              </a:rPr>
              <a:t>a. Knowledge sharing </a:t>
            </a:r>
          </a:p>
          <a:p>
            <a:pPr marL="0" indent="0">
              <a:buNone/>
            </a:pPr>
            <a:r>
              <a:rPr lang="en-US" sz="1300">
                <a:effectLst/>
                <a:latin typeface="Times" pitchFamily="2" charset="0"/>
              </a:rPr>
              <a:t>b. Clear communication </a:t>
            </a:r>
          </a:p>
          <a:p>
            <a:pPr marL="0" indent="0">
              <a:buNone/>
            </a:pPr>
            <a:r>
              <a:rPr lang="en-US" sz="1300">
                <a:effectLst/>
                <a:latin typeface="Times" pitchFamily="2" charset="0"/>
              </a:rPr>
              <a:t>c. Mutual respect </a:t>
            </a:r>
          </a:p>
          <a:p>
            <a:pPr marL="0" indent="0">
              <a:buNone/>
            </a:pPr>
            <a:r>
              <a:rPr lang="en-US" sz="1300">
                <a:effectLst/>
                <a:latin typeface="Times" pitchFamily="2" charset="0"/>
              </a:rPr>
              <a:t>d. All of the above </a:t>
            </a:r>
          </a:p>
          <a:p>
            <a:pPr marL="0" indent="0">
              <a:buNone/>
            </a:pPr>
            <a:br>
              <a:rPr lang="en-US" sz="1300">
                <a:effectLst/>
                <a:latin typeface="Times" pitchFamily="2" charset="0"/>
              </a:rPr>
            </a:br>
            <a:endParaRPr lang="en-US" sz="1300">
              <a:effectLst/>
              <a:latin typeface="Times" pitchFamily="2" charset="0"/>
            </a:endParaRPr>
          </a:p>
          <a:p>
            <a:pPr marL="0" indent="0">
              <a:buNone/>
            </a:pPr>
            <a:r>
              <a:rPr lang="en-US" sz="1300">
                <a:effectLst/>
                <a:latin typeface="Times" pitchFamily="2" charset="0"/>
              </a:rPr>
              <a:t>4. D </a:t>
            </a:r>
          </a:p>
          <a:p>
            <a:pPr marL="0" indent="0">
              <a:buNone/>
            </a:pPr>
            <a:r>
              <a:rPr lang="en-US" sz="1300">
                <a:effectLst/>
                <a:latin typeface="Times" pitchFamily="2" charset="0"/>
              </a:rPr>
              <a:t>Additional components include clear messages, knowing one’s limitations, constructive intervention, reevaluation, and summarizing.</a:t>
            </a:r>
          </a:p>
          <a:p>
            <a:pPr marL="0" indent="0">
              <a:buNone/>
            </a:pPr>
            <a:endParaRPr lang="en-US" sz="1300">
              <a:effectLst/>
              <a:latin typeface="Times" pitchFamily="2" charset="0"/>
            </a:endParaRPr>
          </a:p>
          <a:p>
            <a:pPr marL="0" indent="0">
              <a:buNone/>
            </a:pPr>
            <a:br>
              <a:rPr lang="en-US" sz="1300">
                <a:effectLst/>
                <a:latin typeface="Times" pitchFamily="2" charset="0"/>
              </a:rPr>
            </a:br>
            <a:endParaRPr lang="en-US" sz="1300">
              <a:effectLst/>
              <a:latin typeface="Times" pitchFamily="2" charset="0"/>
            </a:endParaRPr>
          </a:p>
          <a:p>
            <a:pPr marL="0" indent="0">
              <a:buNone/>
            </a:pPr>
            <a:endParaRPr lang="en-US" sz="1300"/>
          </a:p>
        </p:txBody>
      </p:sp>
    </p:spTree>
    <p:extLst>
      <p:ext uri="{BB962C8B-B14F-4D97-AF65-F5344CB8AC3E}">
        <p14:creationId xmlns:p14="http://schemas.microsoft.com/office/powerpoint/2010/main" val="24670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285630-E11A-4CC4-800A-68532E743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069B0493-EC1B-42FD-A38E-D4620EA2C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578280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CCC9F22C-5EC5-2691-525A-D38383232491}"/>
              </a:ext>
            </a:extLst>
          </p:cNvPr>
          <p:cNvSpPr>
            <a:spLocks noGrp="1"/>
          </p:cNvSpPr>
          <p:nvPr>
            <p:ph type="body" idx="1"/>
          </p:nvPr>
        </p:nvSpPr>
        <p:spPr>
          <a:xfrm>
            <a:off x="7548401" y="3716323"/>
            <a:ext cx="4126764" cy="1946248"/>
          </a:xfrm>
        </p:spPr>
        <p:txBody>
          <a:bodyPr vert="horz" lIns="91440" tIns="45720" rIns="91440" bIns="45720" rtlCol="0" anchor="t">
            <a:normAutofit/>
          </a:bodyPr>
          <a:lstStyle/>
          <a:p>
            <a:r>
              <a:rPr lang="en-US" sz="2800" kern="1200">
                <a:solidFill>
                  <a:srgbClr val="FEFFFF"/>
                </a:solidFill>
                <a:latin typeface="+mn-lt"/>
                <a:ea typeface="+mn-ea"/>
                <a:cs typeface="+mn-cs"/>
              </a:rPr>
              <a:t>CHAPTERS 1-3</a:t>
            </a:r>
          </a:p>
        </p:txBody>
      </p:sp>
      <p:sp>
        <p:nvSpPr>
          <p:cNvPr id="12" name="Freeform 5">
            <a:extLst>
              <a:ext uri="{FF2B5EF4-FFF2-40B4-BE49-F238E27FC236}">
                <a16:creationId xmlns:a16="http://schemas.microsoft.com/office/drawing/2014/main" id="{D263E12D-D6FE-41E6-98B7-EBA88FED2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80FAEE97-8C0C-4ED5-BC7D-C6870947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BFAC9A7-CED6-40CD-BC73-6B06ECAC2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880D38C5-CFB9-4498-AD9C-38B2BBF65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9168" y="1126737"/>
            <a:ext cx="579551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9CDA969-7E07-D67B-D415-7595F0C991B7}"/>
              </a:ext>
            </a:extLst>
          </p:cNvPr>
          <p:cNvSpPr>
            <a:spLocks noGrp="1"/>
          </p:cNvSpPr>
          <p:nvPr>
            <p:ph type="title"/>
          </p:nvPr>
        </p:nvSpPr>
        <p:spPr>
          <a:xfrm>
            <a:off x="1411113" y="1448470"/>
            <a:ext cx="5149124" cy="2870805"/>
          </a:xfrm>
        </p:spPr>
        <p:txBody>
          <a:bodyPr vert="horz" lIns="91440" tIns="45720" rIns="91440" bIns="45720" rtlCol="0" anchor="b">
            <a:normAutofit/>
          </a:bodyPr>
          <a:lstStyle/>
          <a:p>
            <a:pPr algn="r"/>
            <a:r>
              <a:rPr lang="en-US" sz="4800" kern="1200">
                <a:solidFill>
                  <a:srgbClr val="FFFFFF"/>
                </a:solidFill>
                <a:latin typeface="+mj-lt"/>
                <a:ea typeface="+mj-ea"/>
                <a:cs typeface="+mj-cs"/>
              </a:rPr>
              <a:t>PALS INTRODUCTION</a:t>
            </a:r>
          </a:p>
        </p:txBody>
      </p:sp>
    </p:spTree>
    <p:extLst>
      <p:ext uri="{BB962C8B-B14F-4D97-AF65-F5344CB8AC3E}">
        <p14:creationId xmlns:p14="http://schemas.microsoft.com/office/powerpoint/2010/main" val="1482211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27FB9-7CE8-0164-F550-8B53D57218DC}"/>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TOOLS OF THE TRADE</a:t>
            </a:r>
          </a:p>
        </p:txBody>
      </p:sp>
      <p:sp>
        <p:nvSpPr>
          <p:cNvPr id="5" name="Text Placeholder 4">
            <a:extLst>
              <a:ext uri="{FF2B5EF4-FFF2-40B4-BE49-F238E27FC236}">
                <a16:creationId xmlns:a16="http://schemas.microsoft.com/office/drawing/2014/main" id="{CDDC67CA-4A54-09A8-8536-92890F20B8BF}"/>
              </a:ext>
            </a:extLst>
          </p:cNvPr>
          <p:cNvSpPr>
            <a:spLocks noGrp="1"/>
          </p:cNvSpPr>
          <p:nvPr>
            <p:ph type="body" idx="1"/>
          </p:nvPr>
        </p:nvSpPr>
        <p:spPr>
          <a:xfrm>
            <a:off x="7464612" y="4750893"/>
            <a:ext cx="4087305" cy="1147863"/>
          </a:xfrm>
        </p:spPr>
        <p:txBody>
          <a:bodyPr vert="horz" lIns="91440" tIns="45720" rIns="91440" bIns="45720" rtlCol="0" anchor="t">
            <a:normAutofit/>
          </a:bodyPr>
          <a:lstStyle/>
          <a:p>
            <a:r>
              <a:rPr lang="en-US" sz="2000">
                <a:solidFill>
                  <a:schemeClr val="tx1"/>
                </a:solidFill>
              </a:rPr>
              <a:t>CHAPTER 5</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Work tools and supplies">
            <a:extLst>
              <a:ext uri="{FF2B5EF4-FFF2-40B4-BE49-F238E27FC236}">
                <a16:creationId xmlns:a16="http://schemas.microsoft.com/office/drawing/2014/main" id="{61BBCCBB-DC5F-1223-1F95-E52C41D50C9E}"/>
              </a:ext>
            </a:extLst>
          </p:cNvPr>
          <p:cNvPicPr>
            <a:picLocks noChangeAspect="1"/>
          </p:cNvPicPr>
          <p:nvPr/>
        </p:nvPicPr>
        <p:blipFill rotWithShape="1">
          <a:blip r:embed="rId2"/>
          <a:srcRect l="12597" r="1899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23198347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8AF0107-0202-57C6-F9AF-0ACC3600DE60}"/>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INTRAOSSEOUS ACCESS</a:t>
            </a:r>
          </a:p>
        </p:txBody>
      </p:sp>
      <p:graphicFrame>
        <p:nvGraphicFramePr>
          <p:cNvPr id="7" name="Content Placeholder 4">
            <a:extLst>
              <a:ext uri="{FF2B5EF4-FFF2-40B4-BE49-F238E27FC236}">
                <a16:creationId xmlns:a16="http://schemas.microsoft.com/office/drawing/2014/main" id="{9B298B6A-D27E-DC94-C368-8AE64D7B9319}"/>
              </a:ext>
            </a:extLst>
          </p:cNvPr>
          <p:cNvGraphicFramePr>
            <a:graphicFrameLocks noGrp="1"/>
          </p:cNvGraphicFramePr>
          <p:nvPr>
            <p:ph idx="1"/>
            <p:extLst>
              <p:ext uri="{D42A27DB-BD31-4B8C-83A1-F6EECF244321}">
                <p14:modId xmlns:p14="http://schemas.microsoft.com/office/powerpoint/2010/main" val="102384416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9540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8AF0107-0202-57C6-F9AF-0ACC3600DE60}"/>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INTRAOSSEOUS ACCESS</a:t>
            </a:r>
          </a:p>
        </p:txBody>
      </p:sp>
      <p:graphicFrame>
        <p:nvGraphicFramePr>
          <p:cNvPr id="7" name="Content Placeholder 4">
            <a:extLst>
              <a:ext uri="{FF2B5EF4-FFF2-40B4-BE49-F238E27FC236}">
                <a16:creationId xmlns:a16="http://schemas.microsoft.com/office/drawing/2014/main" id="{15E78FB4-E48B-1B09-8373-FC236CD72025}"/>
              </a:ext>
            </a:extLst>
          </p:cNvPr>
          <p:cNvGraphicFramePr>
            <a:graphicFrameLocks noGrp="1"/>
          </p:cNvGraphicFramePr>
          <p:nvPr>
            <p:ph idx="1"/>
            <p:extLst>
              <p:ext uri="{D42A27DB-BD31-4B8C-83A1-F6EECF244321}">
                <p14:modId xmlns:p14="http://schemas.microsoft.com/office/powerpoint/2010/main" val="297283004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3287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text, screenshot, sign&#10;&#10;Description automatically generated">
            <a:extLst>
              <a:ext uri="{FF2B5EF4-FFF2-40B4-BE49-F238E27FC236}">
                <a16:creationId xmlns:a16="http://schemas.microsoft.com/office/drawing/2014/main" id="{AEDD1152-E57A-3935-26DF-9E747B84CE07}"/>
              </a:ext>
            </a:extLst>
          </p:cNvPr>
          <p:cNvPicPr>
            <a:picLocks noGrp="1" noChangeAspect="1"/>
          </p:cNvPicPr>
          <p:nvPr>
            <p:ph sz="half" idx="1"/>
          </p:nvPr>
        </p:nvPicPr>
        <p:blipFill>
          <a:blip r:embed="rId2"/>
          <a:stretch>
            <a:fillRect/>
          </a:stretch>
        </p:blipFill>
        <p:spPr>
          <a:xfrm>
            <a:off x="1035050" y="2384425"/>
            <a:ext cx="5476875" cy="3616325"/>
          </a:xfrm>
        </p:spPr>
      </p:pic>
      <p:pic>
        <p:nvPicPr>
          <p:cNvPr id="8" name="Content Placeholder 7" descr="Diagram&#10;&#10;Description automatically generated">
            <a:extLst>
              <a:ext uri="{FF2B5EF4-FFF2-40B4-BE49-F238E27FC236}">
                <a16:creationId xmlns:a16="http://schemas.microsoft.com/office/drawing/2014/main" id="{3FF87D0D-DF5D-EEB4-0B8E-A84CF6E61B0A}"/>
              </a:ext>
            </a:extLst>
          </p:cNvPr>
          <p:cNvPicPr>
            <a:picLocks noGrp="1" noChangeAspect="1"/>
          </p:cNvPicPr>
          <p:nvPr>
            <p:ph sz="half" idx="2"/>
          </p:nvPr>
        </p:nvPicPr>
        <p:blipFill>
          <a:blip r:embed="rId3"/>
          <a:stretch>
            <a:fillRect/>
          </a:stretch>
        </p:blipFill>
        <p:spPr>
          <a:xfrm>
            <a:off x="6580188" y="2384425"/>
            <a:ext cx="4573588" cy="3616325"/>
          </a:xfrm>
        </p:spPr>
      </p:pic>
      <p:sp>
        <p:nvSpPr>
          <p:cNvPr id="2" name="Title 1">
            <a:extLst>
              <a:ext uri="{FF2B5EF4-FFF2-40B4-BE49-F238E27FC236}">
                <a16:creationId xmlns:a16="http://schemas.microsoft.com/office/drawing/2014/main" id="{B7C0B132-ED82-188E-6759-D98E528B42B6}"/>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a:solidFill>
                  <a:schemeClr val="tx1"/>
                </a:solidFill>
                <a:latin typeface="+mj-lt"/>
                <a:ea typeface="+mj-ea"/>
                <a:cs typeface="+mj-cs"/>
              </a:rPr>
              <a:t>INTRAOSSEOUS ACCESS</a:t>
            </a:r>
          </a:p>
        </p:txBody>
      </p:sp>
    </p:spTree>
    <p:extLst>
      <p:ext uri="{BB962C8B-B14F-4D97-AF65-F5344CB8AC3E}">
        <p14:creationId xmlns:p14="http://schemas.microsoft.com/office/powerpoint/2010/main" val="2605153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BF7B746-8862-4487-3B69-C8662B5F7A08}"/>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4200" kern="1200">
                <a:solidFill>
                  <a:schemeClr val="bg1"/>
                </a:solidFill>
                <a:latin typeface="+mj-lt"/>
                <a:ea typeface="+mj-ea"/>
                <a:cs typeface="+mj-cs"/>
              </a:rPr>
              <a:t>https://www.youtube.com/watch?v=99DVtJSKi6k</a:t>
            </a:r>
          </a:p>
        </p:txBody>
      </p:sp>
      <p:cxnSp>
        <p:nvCxnSpPr>
          <p:cNvPr id="16" name="Straight Connector 1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Online Media 6">
            <a:hlinkClick r:id="" action="ppaction://media"/>
            <a:extLst>
              <a:ext uri="{FF2B5EF4-FFF2-40B4-BE49-F238E27FC236}">
                <a16:creationId xmlns:a16="http://schemas.microsoft.com/office/drawing/2014/main" id="{C5603F14-EC1B-C469-C04C-F774B48D5FA1}"/>
              </a:ext>
            </a:extLst>
          </p:cNvPr>
          <p:cNvPicPr>
            <a:picLocks noGrp="1" noRot="1" noChangeAspect="1"/>
          </p:cNvPicPr>
          <p:nvPr>
            <p:ph idx="1"/>
            <a:videoFile r:link="rId1"/>
          </p:nvPr>
        </p:nvPicPr>
        <p:blipFill>
          <a:blip r:embed="rId3"/>
          <a:stretch>
            <a:fillRect/>
          </a:stretch>
        </p:blipFill>
        <p:spPr>
          <a:xfrm>
            <a:off x="2530719" y="2427541"/>
            <a:ext cx="7075463" cy="3997637"/>
          </a:xfrm>
          <a:prstGeom prst="rect">
            <a:avLst/>
          </a:prstGeom>
        </p:spPr>
      </p:pic>
    </p:spTree>
    <p:extLst>
      <p:ext uri="{BB962C8B-B14F-4D97-AF65-F5344CB8AC3E}">
        <p14:creationId xmlns:p14="http://schemas.microsoft.com/office/powerpoint/2010/main" val="8773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E7B3A-8258-69BD-2E94-1E878858AEC4}"/>
              </a:ext>
            </a:extLst>
          </p:cNvPr>
          <p:cNvSpPr>
            <a:spLocks noGrp="1"/>
          </p:cNvSpPr>
          <p:nvPr>
            <p:ph type="title"/>
          </p:nvPr>
        </p:nvSpPr>
        <p:spPr>
          <a:xfrm>
            <a:off x="838200" y="365760"/>
            <a:ext cx="10515600" cy="1325563"/>
          </a:xfrm>
        </p:spPr>
        <p:txBody>
          <a:bodyPr>
            <a:normAutofit/>
          </a:bodyPr>
          <a:lstStyle/>
          <a:p>
            <a:r>
              <a:rPr lang="en-US">
                <a:solidFill>
                  <a:schemeClr val="bg1"/>
                </a:solidFill>
              </a:rPr>
              <a:t>BAG-MASK VENTILATION</a:t>
            </a:r>
          </a:p>
        </p:txBody>
      </p:sp>
      <p:sp>
        <p:nvSpPr>
          <p:cNvPr id="3" name="Content Placeholder 2">
            <a:extLst>
              <a:ext uri="{FF2B5EF4-FFF2-40B4-BE49-F238E27FC236}">
                <a16:creationId xmlns:a16="http://schemas.microsoft.com/office/drawing/2014/main" id="{4985736B-9FA7-2DA9-AF0A-680D480D61D7}"/>
              </a:ext>
            </a:extLst>
          </p:cNvPr>
          <p:cNvSpPr>
            <a:spLocks noGrp="1"/>
          </p:cNvSpPr>
          <p:nvPr>
            <p:ph idx="1"/>
          </p:nvPr>
        </p:nvSpPr>
        <p:spPr>
          <a:xfrm>
            <a:off x="841248" y="2276857"/>
            <a:ext cx="5015484" cy="3900106"/>
          </a:xfrm>
        </p:spPr>
        <p:txBody>
          <a:bodyPr anchor="ctr">
            <a:normAutofit/>
          </a:bodyPr>
          <a:lstStyle/>
          <a:p>
            <a:pPr marL="0" indent="0">
              <a:buNone/>
            </a:pPr>
            <a:r>
              <a:rPr lang="en-US" sz="2200">
                <a:effectLst/>
                <a:latin typeface="Times" pitchFamily="2" charset="0"/>
              </a:rPr>
              <a:t>PROPER USE REQUIRES PROPER FIT: </a:t>
            </a:r>
          </a:p>
          <a:p>
            <a:r>
              <a:rPr lang="en-US" sz="2200">
                <a:effectLst/>
                <a:latin typeface="Times" pitchFamily="2" charset="0"/>
              </a:rPr>
              <a:t>Child or the infant’s mouth and nose should be covered tightly, but not the eyes. </a:t>
            </a:r>
          </a:p>
          <a:p>
            <a:r>
              <a:rPr lang="en-US" sz="2200">
                <a:effectLst/>
                <a:latin typeface="Times" pitchFamily="2" charset="0"/>
              </a:rPr>
              <a:t>When possible, use a clear mask </a:t>
            </a:r>
          </a:p>
          <a:p>
            <a:pPr lvl="1"/>
            <a:r>
              <a:rPr lang="en-US" sz="2200">
                <a:effectLst/>
                <a:latin typeface="Times" pitchFamily="2" charset="0"/>
              </a:rPr>
              <a:t>Allows visualization of the color of their lips </a:t>
            </a:r>
          </a:p>
          <a:p>
            <a:pPr lvl="1"/>
            <a:r>
              <a:rPr lang="en-US" sz="2200">
                <a:effectLst/>
                <a:latin typeface="Times" pitchFamily="2" charset="0"/>
              </a:rPr>
              <a:t>Can see the presence of condensation in the mask indicating exhalation. </a:t>
            </a:r>
          </a:p>
          <a:p>
            <a:pPr marL="0" indent="0">
              <a:buNone/>
            </a:pPr>
            <a:endParaRPr lang="en-US" sz="2200"/>
          </a:p>
        </p:txBody>
      </p:sp>
      <p:pic>
        <p:nvPicPr>
          <p:cNvPr id="5" name="Picture 4">
            <a:extLst>
              <a:ext uri="{FF2B5EF4-FFF2-40B4-BE49-F238E27FC236}">
                <a16:creationId xmlns:a16="http://schemas.microsoft.com/office/drawing/2014/main" id="{CB79854B-6347-B6BD-62F1-A71837A86481}"/>
              </a:ext>
            </a:extLst>
          </p:cNvPr>
          <p:cNvPicPr>
            <a:picLocks noChangeAspect="1"/>
          </p:cNvPicPr>
          <p:nvPr/>
        </p:nvPicPr>
        <p:blipFill rotWithShape="1">
          <a:blip r:embed="rId2"/>
          <a:srcRect t="7281" r="1" b="15736"/>
          <a:stretch/>
        </p:blipFill>
        <p:spPr>
          <a:xfrm>
            <a:off x="6335270" y="2276857"/>
            <a:ext cx="5015484" cy="3900106"/>
          </a:xfrm>
          <a:prstGeom prst="rect">
            <a:avLst/>
          </a:prstGeom>
        </p:spPr>
      </p:pic>
    </p:spTree>
    <p:extLst>
      <p:ext uri="{BB962C8B-B14F-4D97-AF65-F5344CB8AC3E}">
        <p14:creationId xmlns:p14="http://schemas.microsoft.com/office/powerpoint/2010/main" val="2401919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7B3A-8258-69BD-2E94-1E878858AEC4}"/>
              </a:ext>
            </a:extLst>
          </p:cNvPr>
          <p:cNvSpPr>
            <a:spLocks noGrp="1"/>
          </p:cNvSpPr>
          <p:nvPr>
            <p:ph type="title"/>
          </p:nvPr>
        </p:nvSpPr>
        <p:spPr/>
        <p:txBody>
          <a:bodyPr/>
          <a:lstStyle/>
          <a:p>
            <a:r>
              <a:rPr lang="en-US" dirty="0"/>
              <a:t>BAG-MASK VENTILATION</a:t>
            </a:r>
          </a:p>
        </p:txBody>
      </p:sp>
      <p:graphicFrame>
        <p:nvGraphicFramePr>
          <p:cNvPr id="11" name="Content Placeholder 2">
            <a:extLst>
              <a:ext uri="{FF2B5EF4-FFF2-40B4-BE49-F238E27FC236}">
                <a16:creationId xmlns:a16="http://schemas.microsoft.com/office/drawing/2014/main" id="{BF149FE1-DE00-DECC-0731-C859C8FB658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9CCAFD47-2C48-369C-CE22-E6DA5C4736BA}"/>
              </a:ext>
            </a:extLst>
          </p:cNvPr>
          <p:cNvPicPr>
            <a:picLocks noChangeAspect="1"/>
          </p:cNvPicPr>
          <p:nvPr/>
        </p:nvPicPr>
        <p:blipFill rotWithShape="1">
          <a:blip r:embed="rId7"/>
          <a:srcRect t="19604" b="18942"/>
          <a:stretch/>
        </p:blipFill>
        <p:spPr>
          <a:xfrm>
            <a:off x="8742014" y="3125912"/>
            <a:ext cx="3173138" cy="1969732"/>
          </a:xfrm>
          <a:prstGeom prst="rect">
            <a:avLst/>
          </a:prstGeom>
        </p:spPr>
      </p:pic>
      <p:sp>
        <p:nvSpPr>
          <p:cNvPr id="6" name="TextBox 5">
            <a:extLst>
              <a:ext uri="{FF2B5EF4-FFF2-40B4-BE49-F238E27FC236}">
                <a16:creationId xmlns:a16="http://schemas.microsoft.com/office/drawing/2014/main" id="{603351B9-2E5C-5CAA-D4E8-50E371438277}"/>
              </a:ext>
            </a:extLst>
          </p:cNvPr>
          <p:cNvSpPr txBox="1"/>
          <p:nvPr/>
        </p:nvSpPr>
        <p:spPr>
          <a:xfrm>
            <a:off x="8637372" y="4572001"/>
            <a:ext cx="3277779" cy="461665"/>
          </a:xfrm>
          <a:prstGeom prst="rect">
            <a:avLst/>
          </a:prstGeom>
          <a:noFill/>
        </p:spPr>
        <p:txBody>
          <a:bodyPr wrap="square" rtlCol="0">
            <a:spAutoFit/>
          </a:bodyPr>
          <a:lstStyle/>
          <a:p>
            <a:r>
              <a:rPr lang="en-US" dirty="0"/>
              <a:t>             </a:t>
            </a:r>
            <a:r>
              <a:rPr lang="en-US" sz="2400" dirty="0"/>
              <a:t>Bag-Valve Masks</a:t>
            </a:r>
          </a:p>
        </p:txBody>
      </p:sp>
      <p:pic>
        <p:nvPicPr>
          <p:cNvPr id="8" name="Picture 7">
            <a:extLst>
              <a:ext uri="{FF2B5EF4-FFF2-40B4-BE49-F238E27FC236}">
                <a16:creationId xmlns:a16="http://schemas.microsoft.com/office/drawing/2014/main" id="{3D04A33F-5B98-994D-7CCD-91077A0C554E}"/>
              </a:ext>
            </a:extLst>
          </p:cNvPr>
          <p:cNvPicPr>
            <a:picLocks noChangeAspect="1"/>
          </p:cNvPicPr>
          <p:nvPr/>
        </p:nvPicPr>
        <p:blipFill>
          <a:blip r:embed="rId8"/>
          <a:stretch>
            <a:fillRect/>
          </a:stretch>
        </p:blipFill>
        <p:spPr>
          <a:xfrm>
            <a:off x="975653" y="3260463"/>
            <a:ext cx="2578976" cy="1700629"/>
          </a:xfrm>
          <a:prstGeom prst="rect">
            <a:avLst/>
          </a:prstGeom>
        </p:spPr>
      </p:pic>
      <p:sp>
        <p:nvSpPr>
          <p:cNvPr id="4" name="TextBox 3">
            <a:extLst>
              <a:ext uri="{FF2B5EF4-FFF2-40B4-BE49-F238E27FC236}">
                <a16:creationId xmlns:a16="http://schemas.microsoft.com/office/drawing/2014/main" id="{6E476554-82B5-7CAB-E63E-6036481414C8}"/>
              </a:ext>
            </a:extLst>
          </p:cNvPr>
          <p:cNvSpPr txBox="1"/>
          <p:nvPr/>
        </p:nvSpPr>
        <p:spPr>
          <a:xfrm>
            <a:off x="1210962" y="4312508"/>
            <a:ext cx="2496068" cy="738664"/>
          </a:xfrm>
          <a:prstGeom prst="rect">
            <a:avLst/>
          </a:prstGeom>
          <a:noFill/>
        </p:spPr>
        <p:txBody>
          <a:bodyPr wrap="none" rtlCol="0">
            <a:spAutoFit/>
          </a:bodyPr>
          <a:lstStyle/>
          <a:p>
            <a:r>
              <a:rPr lang="en-US" sz="2400" dirty="0"/>
              <a:t>Self-Inflating Mask</a:t>
            </a:r>
          </a:p>
          <a:p>
            <a:endParaRPr lang="en-US" dirty="0"/>
          </a:p>
        </p:txBody>
      </p:sp>
    </p:spTree>
    <p:extLst>
      <p:ext uri="{BB962C8B-B14F-4D97-AF65-F5344CB8AC3E}">
        <p14:creationId xmlns:p14="http://schemas.microsoft.com/office/powerpoint/2010/main" val="4227310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7B3A-8258-69BD-2E94-1E878858AEC4}"/>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BAG-MASK VENTILATION</a:t>
            </a:r>
          </a:p>
        </p:txBody>
      </p:sp>
      <p:sp>
        <p:nvSpPr>
          <p:cNvPr id="3" name="Content Placeholder 2">
            <a:extLst>
              <a:ext uri="{FF2B5EF4-FFF2-40B4-BE49-F238E27FC236}">
                <a16:creationId xmlns:a16="http://schemas.microsoft.com/office/drawing/2014/main" id="{4985736B-9FA7-2DA9-AF0A-680D480D61D7}"/>
              </a:ext>
            </a:extLst>
          </p:cNvPr>
          <p:cNvSpPr>
            <a:spLocks noGrp="1"/>
          </p:cNvSpPr>
          <p:nvPr>
            <p:ph sz="half" idx="1"/>
          </p:nvPr>
        </p:nvSpPr>
        <p:spPr>
          <a:xfrm>
            <a:off x="648931" y="2438400"/>
            <a:ext cx="3505494" cy="3785419"/>
          </a:xfrm>
        </p:spPr>
        <p:txBody>
          <a:bodyPr vert="horz" lIns="91440" tIns="45720" rIns="91440" bIns="45720" rtlCol="0">
            <a:normAutofit/>
          </a:bodyPr>
          <a:lstStyle/>
          <a:p>
            <a:pPr marL="0"/>
            <a:r>
              <a:rPr lang="en-US" sz="2000" dirty="0">
                <a:effectLst/>
              </a:rPr>
              <a:t>The minimum size bag should be </a:t>
            </a:r>
            <a:r>
              <a:rPr lang="en-US" sz="2000" b="1" dirty="0">
                <a:solidFill>
                  <a:srgbClr val="FF0000"/>
                </a:solidFill>
                <a:effectLst/>
              </a:rPr>
              <a:t>450 mL </a:t>
            </a:r>
            <a:r>
              <a:rPr lang="en-US" sz="2000" dirty="0">
                <a:effectLst/>
              </a:rPr>
              <a:t>for infants and young and/or small children. </a:t>
            </a:r>
          </a:p>
          <a:p>
            <a:pPr marL="0"/>
            <a:r>
              <a:rPr lang="en-US" sz="2000" dirty="0">
                <a:effectLst/>
              </a:rPr>
              <a:t>Older children may require a </a:t>
            </a:r>
            <a:r>
              <a:rPr lang="en-US" sz="2000" b="1" dirty="0">
                <a:solidFill>
                  <a:srgbClr val="FF0000"/>
                </a:solidFill>
                <a:effectLst/>
              </a:rPr>
              <a:t>1000 mL volume bag</a:t>
            </a:r>
            <a:r>
              <a:rPr lang="en-US" sz="2000" dirty="0">
                <a:effectLst/>
              </a:rPr>
              <a:t>. </a:t>
            </a:r>
          </a:p>
          <a:p>
            <a:pPr marL="0"/>
            <a:r>
              <a:rPr lang="en-US" sz="2000" i="1" dirty="0">
                <a:effectLst/>
              </a:rPr>
              <a:t>Proper ventilation is of utmost importance as insufficient ventilation leads to respiratory acidosis. </a:t>
            </a:r>
          </a:p>
          <a:p>
            <a:pPr marL="0"/>
            <a:endParaRPr lang="en-US" sz="2000" dirty="0"/>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Diagram&#10;&#10;Description automatically generated">
            <a:extLst>
              <a:ext uri="{FF2B5EF4-FFF2-40B4-BE49-F238E27FC236}">
                <a16:creationId xmlns:a16="http://schemas.microsoft.com/office/drawing/2014/main" id="{12224510-8207-C12B-32C3-A424C600CE4E}"/>
              </a:ext>
            </a:extLst>
          </p:cNvPr>
          <p:cNvPicPr>
            <a:picLocks noGrp="1" noChangeAspect="1"/>
          </p:cNvPicPr>
          <p:nvPr>
            <p:ph sz="half" idx="2"/>
          </p:nvPr>
        </p:nvPicPr>
        <p:blipFill>
          <a:blip r:embed="rId2"/>
          <a:stretch>
            <a:fillRect/>
          </a:stretch>
        </p:blipFill>
        <p:spPr>
          <a:xfrm>
            <a:off x="5405862" y="1162604"/>
            <a:ext cx="6019331" cy="4529546"/>
          </a:xfrm>
          <a:prstGeom prst="rect">
            <a:avLst/>
          </a:prstGeom>
          <a:effectLst/>
        </p:spPr>
      </p:pic>
    </p:spTree>
    <p:extLst>
      <p:ext uri="{BB962C8B-B14F-4D97-AF65-F5344CB8AC3E}">
        <p14:creationId xmlns:p14="http://schemas.microsoft.com/office/powerpoint/2010/main" val="3193666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AIRWAY ADJUNCTS</a:t>
            </a:r>
          </a:p>
        </p:txBody>
      </p:sp>
      <p:sp>
        <p:nvSpPr>
          <p:cNvPr id="6" name="Content Placeholder 5">
            <a:extLst>
              <a:ext uri="{FF2B5EF4-FFF2-40B4-BE49-F238E27FC236}">
                <a16:creationId xmlns:a16="http://schemas.microsoft.com/office/drawing/2014/main" id="{128EECC9-DEDE-56A9-206B-98F871DC2A27}"/>
              </a:ext>
            </a:extLst>
          </p:cNvPr>
          <p:cNvSpPr>
            <a:spLocks noGrp="1"/>
          </p:cNvSpPr>
          <p:nvPr>
            <p:ph idx="1"/>
          </p:nvPr>
        </p:nvSpPr>
        <p:spPr>
          <a:xfrm>
            <a:off x="838200" y="2438400"/>
            <a:ext cx="10515600" cy="3738562"/>
          </a:xfrm>
        </p:spPr>
        <p:txBody>
          <a:bodyPr>
            <a:normAutofit/>
          </a:bodyPr>
          <a:lstStyle/>
          <a:p>
            <a:r>
              <a:rPr lang="en-US" sz="2600" i="1">
                <a:effectLst/>
                <a:latin typeface="Times" pitchFamily="2" charset="0"/>
              </a:rPr>
              <a:t>Suctioning </a:t>
            </a:r>
            <a:endParaRPr lang="en-US" sz="2600">
              <a:effectLst/>
              <a:latin typeface="Times" pitchFamily="2" charset="0"/>
            </a:endParaRPr>
          </a:p>
          <a:p>
            <a:r>
              <a:rPr lang="en-US" sz="2600">
                <a:effectLst/>
                <a:latin typeface="Times" pitchFamily="2" charset="0"/>
              </a:rPr>
              <a:t>Suctioning MOST IMPORTANT component of maintaining a patent airway in children. </a:t>
            </a:r>
          </a:p>
          <a:p>
            <a:r>
              <a:rPr lang="en-US" sz="2600">
                <a:effectLst/>
                <a:latin typeface="Times" pitchFamily="2" charset="0"/>
              </a:rPr>
              <a:t>Suction the airway immediately if there are copious secretions, blood, or vomit. </a:t>
            </a:r>
          </a:p>
          <a:p>
            <a:pPr lvl="1"/>
            <a:r>
              <a:rPr lang="en-US" sz="2600">
                <a:effectLst/>
                <a:latin typeface="Times" pitchFamily="2" charset="0"/>
              </a:rPr>
              <a:t>Attempts at suctioning should not exceed 10 seconds. </a:t>
            </a:r>
          </a:p>
          <a:p>
            <a:pPr lvl="1"/>
            <a:r>
              <a:rPr lang="en-US" sz="2600">
                <a:effectLst/>
                <a:latin typeface="Times" pitchFamily="2" charset="0"/>
              </a:rPr>
              <a:t>To avoid hypoxemia, follow suctioning attempts with a short period of 100% oxygen administration. </a:t>
            </a:r>
          </a:p>
          <a:p>
            <a:pPr marL="0" indent="0">
              <a:buNone/>
            </a:pPr>
            <a:endParaRPr lang="en-US" sz="2600"/>
          </a:p>
        </p:txBody>
      </p:sp>
    </p:spTree>
    <p:extLst>
      <p:ext uri="{BB962C8B-B14F-4D97-AF65-F5344CB8AC3E}">
        <p14:creationId xmlns:p14="http://schemas.microsoft.com/office/powerpoint/2010/main" val="2181126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a:xfrm>
            <a:off x="798257" y="637523"/>
            <a:ext cx="3608896" cy="1690993"/>
          </a:xfrm>
        </p:spPr>
        <p:txBody>
          <a:bodyPr anchor="b">
            <a:normAutofit/>
          </a:bodyPr>
          <a:lstStyle/>
          <a:p>
            <a:r>
              <a:rPr lang="en-US" sz="3600">
                <a:solidFill>
                  <a:srgbClr val="FFFFFF"/>
                </a:solidFill>
              </a:rPr>
              <a:t>AIRWAY ADJUNCTS</a:t>
            </a:r>
          </a:p>
        </p:txBody>
      </p:sp>
      <p:pic>
        <p:nvPicPr>
          <p:cNvPr id="3" name="Picture 2">
            <a:extLst>
              <a:ext uri="{FF2B5EF4-FFF2-40B4-BE49-F238E27FC236}">
                <a16:creationId xmlns:a16="http://schemas.microsoft.com/office/drawing/2014/main" id="{C81B9230-7ACE-02FB-8E1B-24066498DF66}"/>
              </a:ext>
            </a:extLst>
          </p:cNvPr>
          <p:cNvPicPr>
            <a:picLocks noChangeAspect="1"/>
          </p:cNvPicPr>
          <p:nvPr/>
        </p:nvPicPr>
        <p:blipFill rotWithShape="1">
          <a:blip r:embed="rId2"/>
          <a:srcRect t="8567" r="-4" b="2402"/>
          <a:stretch/>
        </p:blipFill>
        <p:spPr>
          <a:xfrm>
            <a:off x="4968250" y="325905"/>
            <a:ext cx="2249424" cy="2002611"/>
          </a:xfrm>
          <a:prstGeom prst="rect">
            <a:avLst/>
          </a:prstGeom>
        </p:spPr>
      </p:pic>
      <p:sp>
        <p:nvSpPr>
          <p:cNvPr id="6" name="Content Placeholder 5">
            <a:extLst>
              <a:ext uri="{FF2B5EF4-FFF2-40B4-BE49-F238E27FC236}">
                <a16:creationId xmlns:a16="http://schemas.microsoft.com/office/drawing/2014/main" id="{128EECC9-DEDE-56A9-206B-98F871DC2A27}"/>
              </a:ext>
            </a:extLst>
          </p:cNvPr>
          <p:cNvSpPr>
            <a:spLocks noGrp="1"/>
          </p:cNvSpPr>
          <p:nvPr>
            <p:ph idx="1"/>
          </p:nvPr>
        </p:nvSpPr>
        <p:spPr>
          <a:xfrm>
            <a:off x="798256" y="2474260"/>
            <a:ext cx="3607930" cy="3677158"/>
          </a:xfrm>
        </p:spPr>
        <p:txBody>
          <a:bodyPr anchor="t">
            <a:normAutofit/>
          </a:bodyPr>
          <a:lstStyle/>
          <a:p>
            <a:r>
              <a:rPr lang="en-US" sz="1900" i="1">
                <a:solidFill>
                  <a:srgbClr val="FFFFFF"/>
                </a:solidFill>
                <a:effectLst/>
                <a:latin typeface="Times" pitchFamily="2" charset="0"/>
              </a:rPr>
              <a:t>Suctioning </a:t>
            </a:r>
            <a:endParaRPr lang="en-US" sz="1900">
              <a:solidFill>
                <a:srgbClr val="FFFFFF"/>
              </a:solidFill>
              <a:effectLst/>
              <a:latin typeface="Times" pitchFamily="2" charset="0"/>
            </a:endParaRPr>
          </a:p>
          <a:p>
            <a:r>
              <a:rPr lang="en-US" sz="1900">
                <a:solidFill>
                  <a:srgbClr val="FFFFFF"/>
                </a:solidFill>
                <a:effectLst/>
                <a:latin typeface="Times" pitchFamily="2" charset="0"/>
              </a:rPr>
              <a:t>Monitor the person’s heart rate, pulse oxygen saturation, and clinical appearance during suctioning. </a:t>
            </a:r>
          </a:p>
          <a:p>
            <a:r>
              <a:rPr lang="en-US" sz="1900">
                <a:solidFill>
                  <a:srgbClr val="FFFFFF"/>
                </a:solidFill>
                <a:effectLst/>
                <a:latin typeface="Times" pitchFamily="2" charset="0"/>
              </a:rPr>
              <a:t>If a change in monitoring parameters is seen, interrupt suctioning and administer oxygen until the heart rate returns to normal and until clinical condition improves. Assist ventilation as warranted. </a:t>
            </a:r>
          </a:p>
          <a:p>
            <a:pPr marL="0" indent="0">
              <a:buNone/>
            </a:pPr>
            <a:endParaRPr lang="en-US" sz="1900">
              <a:solidFill>
                <a:srgbClr val="FFFFFF"/>
              </a:solidFill>
            </a:endParaRPr>
          </a:p>
        </p:txBody>
      </p:sp>
      <p:pic>
        <p:nvPicPr>
          <p:cNvPr id="2" name="Picture 1">
            <a:extLst>
              <a:ext uri="{FF2B5EF4-FFF2-40B4-BE49-F238E27FC236}">
                <a16:creationId xmlns:a16="http://schemas.microsoft.com/office/drawing/2014/main" id="{B9F3E7E6-8A3F-B9BB-5BC5-4421F8AB9901}"/>
              </a:ext>
            </a:extLst>
          </p:cNvPr>
          <p:cNvPicPr>
            <a:picLocks noChangeAspect="1"/>
          </p:cNvPicPr>
          <p:nvPr/>
        </p:nvPicPr>
        <p:blipFill rotWithShape="1">
          <a:blip r:embed="rId3"/>
          <a:srcRect t="12028" r="-4" b="1674"/>
          <a:stretch/>
        </p:blipFill>
        <p:spPr>
          <a:xfrm>
            <a:off x="4968251" y="2419956"/>
            <a:ext cx="2249424" cy="2002611"/>
          </a:xfrm>
          <a:prstGeom prst="rect">
            <a:avLst/>
          </a:prstGeom>
        </p:spPr>
      </p:pic>
      <p:pic>
        <p:nvPicPr>
          <p:cNvPr id="8" name="Picture 7">
            <a:extLst>
              <a:ext uri="{FF2B5EF4-FFF2-40B4-BE49-F238E27FC236}">
                <a16:creationId xmlns:a16="http://schemas.microsoft.com/office/drawing/2014/main" id="{7903A469-9BA3-D92D-744D-8E2374A6339A}"/>
              </a:ext>
            </a:extLst>
          </p:cNvPr>
          <p:cNvPicPr>
            <a:picLocks noChangeAspect="1"/>
          </p:cNvPicPr>
          <p:nvPr/>
        </p:nvPicPr>
        <p:blipFill rotWithShape="1">
          <a:blip r:embed="rId4"/>
          <a:srcRect l="782" r="2" b="2"/>
          <a:stretch/>
        </p:blipFill>
        <p:spPr>
          <a:xfrm>
            <a:off x="7295203" y="325904"/>
            <a:ext cx="4570677" cy="3065565"/>
          </a:xfrm>
          <a:prstGeom prst="rect">
            <a:avLst/>
          </a:prstGeom>
        </p:spPr>
      </p:pic>
      <p:pic>
        <p:nvPicPr>
          <p:cNvPr id="4" name="Picture 3">
            <a:extLst>
              <a:ext uri="{FF2B5EF4-FFF2-40B4-BE49-F238E27FC236}">
                <a16:creationId xmlns:a16="http://schemas.microsoft.com/office/drawing/2014/main" id="{F50A5650-A210-A47F-C0CF-4C5FB64504A8}"/>
              </a:ext>
            </a:extLst>
          </p:cNvPr>
          <p:cNvPicPr>
            <a:picLocks noChangeAspect="1"/>
          </p:cNvPicPr>
          <p:nvPr/>
        </p:nvPicPr>
        <p:blipFill rotWithShape="1">
          <a:blip r:embed="rId5"/>
          <a:srcRect l="15775" r="4395" b="-2"/>
          <a:stretch/>
        </p:blipFill>
        <p:spPr>
          <a:xfrm>
            <a:off x="4976656" y="4511800"/>
            <a:ext cx="2249424" cy="2002536"/>
          </a:xfrm>
          <a:prstGeom prst="rect">
            <a:avLst/>
          </a:prstGeom>
        </p:spPr>
      </p:pic>
      <p:pic>
        <p:nvPicPr>
          <p:cNvPr id="7" name="Picture 6">
            <a:extLst>
              <a:ext uri="{FF2B5EF4-FFF2-40B4-BE49-F238E27FC236}">
                <a16:creationId xmlns:a16="http://schemas.microsoft.com/office/drawing/2014/main" id="{BA56A24A-7E66-FFD6-861E-26CFA5A6CEB9}"/>
              </a:ext>
            </a:extLst>
          </p:cNvPr>
          <p:cNvPicPr>
            <a:picLocks noChangeAspect="1"/>
          </p:cNvPicPr>
          <p:nvPr/>
        </p:nvPicPr>
        <p:blipFill rotWithShape="1">
          <a:blip r:embed="rId6"/>
          <a:srcRect l="30998" r="23985"/>
          <a:stretch/>
        </p:blipFill>
        <p:spPr>
          <a:xfrm>
            <a:off x="7295203" y="3474720"/>
            <a:ext cx="4570677" cy="3053487"/>
          </a:xfrm>
          <a:prstGeom prst="rect">
            <a:avLst/>
          </a:prstGeom>
        </p:spPr>
      </p:pic>
    </p:spTree>
    <p:extLst>
      <p:ext uri="{BB962C8B-B14F-4D97-AF65-F5344CB8AC3E}">
        <p14:creationId xmlns:p14="http://schemas.microsoft.com/office/powerpoint/2010/main" val="210852463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91C6979-50E4-4EE2-898F-C6C12778B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72E44FCB-1CD3-4165-BB80-B9725454F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56610"/>
            <a:ext cx="542047" cy="1997228"/>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81089C96-ABA7-4974-ACD5-74686A553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14478"/>
            <a:ext cx="369761" cy="1783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6FA230C2-E9CA-4943-A930-10AA88473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122187"/>
            <a:ext cx="201857" cy="1727743"/>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CC988297-7FEA-4B53-AC29-C3E10B38F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6820" y="4214478"/>
            <a:ext cx="339126" cy="1783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3932437D-69C7-41AF-8DA3-28AE212E1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122188"/>
            <a:ext cx="201857" cy="1727743"/>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47C5A609-4AC8-4DED-80A9-530364356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122189"/>
            <a:ext cx="7978524" cy="164787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BCC0C8E-89E8-9C2D-F29C-62951C81698A}"/>
              </a:ext>
            </a:extLst>
          </p:cNvPr>
          <p:cNvSpPr>
            <a:spLocks noGrp="1"/>
          </p:cNvSpPr>
          <p:nvPr>
            <p:ph type="title"/>
          </p:nvPr>
        </p:nvSpPr>
        <p:spPr>
          <a:xfrm>
            <a:off x="1315959" y="4327936"/>
            <a:ext cx="7450586" cy="1212102"/>
          </a:xfrm>
        </p:spPr>
        <p:txBody>
          <a:bodyPr>
            <a:normAutofit/>
          </a:bodyPr>
          <a:lstStyle/>
          <a:p>
            <a:r>
              <a:rPr lang="en-US" sz="4000">
                <a:solidFill>
                  <a:srgbClr val="FFFFFF"/>
                </a:solidFill>
              </a:rPr>
              <a:t>PALS GOALS</a:t>
            </a:r>
          </a:p>
        </p:txBody>
      </p:sp>
      <p:sp>
        <p:nvSpPr>
          <p:cNvPr id="3" name="Content Placeholder 2">
            <a:extLst>
              <a:ext uri="{FF2B5EF4-FFF2-40B4-BE49-F238E27FC236}">
                <a16:creationId xmlns:a16="http://schemas.microsoft.com/office/drawing/2014/main" id="{D561EB87-EAA9-0E6B-8283-FE3821A464C5}"/>
              </a:ext>
            </a:extLst>
          </p:cNvPr>
          <p:cNvSpPr>
            <a:spLocks noGrp="1"/>
          </p:cNvSpPr>
          <p:nvPr>
            <p:ph idx="1"/>
          </p:nvPr>
        </p:nvSpPr>
        <p:spPr>
          <a:xfrm>
            <a:off x="1367625" y="839354"/>
            <a:ext cx="7562972" cy="2972941"/>
          </a:xfrm>
        </p:spPr>
        <p:txBody>
          <a:bodyPr anchor="ctr">
            <a:normAutofit/>
          </a:bodyPr>
          <a:lstStyle/>
          <a:p>
            <a:r>
              <a:rPr lang="en-US" sz="2400" dirty="0"/>
              <a:t>TO SAVE A LIFE!</a:t>
            </a:r>
          </a:p>
          <a:p>
            <a:r>
              <a:rPr lang="en-US" sz="2400" dirty="0"/>
              <a:t>PALS provides protocols to assist you in saving an infants or child's life</a:t>
            </a:r>
          </a:p>
          <a:p>
            <a:r>
              <a:rPr lang="en-US" sz="2400" dirty="0"/>
              <a:t>PALS training improves your ability to make </a:t>
            </a:r>
            <a:r>
              <a:rPr lang="en-US" sz="2400" i="1" dirty="0">
                <a:solidFill>
                  <a:srgbClr val="FF0000"/>
                </a:solidFill>
              </a:rPr>
              <a:t>“rapid and accurate” assessment </a:t>
            </a:r>
            <a:r>
              <a:rPr lang="en-US" sz="2400" dirty="0"/>
              <a:t>of an infant or child in distress, along with</a:t>
            </a:r>
            <a:r>
              <a:rPr lang="en-US" sz="2400" i="1" dirty="0"/>
              <a:t> reassessment </a:t>
            </a:r>
            <a:r>
              <a:rPr lang="en-US" sz="2400" dirty="0"/>
              <a:t>during management of the infant/child.</a:t>
            </a:r>
          </a:p>
          <a:p>
            <a:endParaRPr lang="en-US" sz="2400" dirty="0"/>
          </a:p>
        </p:txBody>
      </p:sp>
      <p:sp>
        <p:nvSpPr>
          <p:cNvPr id="22" name="Rectangle 8">
            <a:extLst>
              <a:ext uri="{FF2B5EF4-FFF2-40B4-BE49-F238E27FC236}">
                <a16:creationId xmlns:a16="http://schemas.microsoft.com/office/drawing/2014/main" id="{13581BFA-99C5-4E44-9DE8-D2609F862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5946" y="4356610"/>
            <a:ext cx="3122079" cy="164110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4678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AIRWAY ADJUNCTS</a:t>
            </a:r>
          </a:p>
        </p:txBody>
      </p:sp>
      <p:graphicFrame>
        <p:nvGraphicFramePr>
          <p:cNvPr id="8" name="Content Placeholder 5">
            <a:extLst>
              <a:ext uri="{FF2B5EF4-FFF2-40B4-BE49-F238E27FC236}">
                <a16:creationId xmlns:a16="http://schemas.microsoft.com/office/drawing/2014/main" id="{E5406F3E-BEBE-9239-C242-3AD659D5C024}"/>
              </a:ext>
            </a:extLst>
          </p:cNvPr>
          <p:cNvGraphicFramePr>
            <a:graphicFrameLocks noGrp="1"/>
          </p:cNvGraphicFramePr>
          <p:nvPr>
            <p:ph idx="1"/>
            <p:extLst>
              <p:ext uri="{D42A27DB-BD31-4B8C-83A1-F6EECF244321}">
                <p14:modId xmlns:p14="http://schemas.microsoft.com/office/powerpoint/2010/main" val="97984240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3735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AIRWAY ADJUNCTS</a:t>
            </a:r>
          </a:p>
        </p:txBody>
      </p:sp>
      <p:sp>
        <p:nvSpPr>
          <p:cNvPr id="13" name="Rectangle 1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28EECC9-DEDE-56A9-206B-98F871DC2A27}"/>
              </a:ext>
            </a:extLst>
          </p:cNvPr>
          <p:cNvSpPr>
            <a:spLocks noGrp="1"/>
          </p:cNvSpPr>
          <p:nvPr>
            <p:ph idx="1"/>
          </p:nvPr>
        </p:nvSpPr>
        <p:spPr>
          <a:xfrm>
            <a:off x="1155548" y="2217343"/>
            <a:ext cx="9880893" cy="3959619"/>
          </a:xfrm>
        </p:spPr>
        <p:txBody>
          <a:bodyPr>
            <a:normAutofit/>
          </a:bodyPr>
          <a:lstStyle/>
          <a:p>
            <a:pPr marL="0" indent="0">
              <a:buNone/>
            </a:pPr>
            <a:r>
              <a:rPr lang="en-US" sz="1700" i="1">
                <a:effectLst/>
                <a:latin typeface="Times" pitchFamily="2" charset="0"/>
              </a:rPr>
              <a:t>Inserting an OPA </a:t>
            </a:r>
            <a:endParaRPr lang="en-US" sz="1700">
              <a:effectLst/>
              <a:latin typeface="Times" pitchFamily="2" charset="0"/>
            </a:endParaRPr>
          </a:p>
          <a:p>
            <a:r>
              <a:rPr lang="en-US" sz="1700">
                <a:effectLst/>
                <a:latin typeface="Times" pitchFamily="2" charset="0"/>
              </a:rPr>
              <a:t>STEP 1: Clear the mouth of blood and secretions with suction if possible. </a:t>
            </a:r>
          </a:p>
          <a:p>
            <a:r>
              <a:rPr lang="en-US" sz="1700">
                <a:effectLst/>
                <a:latin typeface="Times" pitchFamily="2" charset="0"/>
              </a:rPr>
              <a:t>STEP 2: Select an airway device that is the correct size for the person. </a:t>
            </a:r>
          </a:p>
          <a:p>
            <a:pPr lvl="1"/>
            <a:r>
              <a:rPr lang="en-US" sz="1700">
                <a:effectLst/>
                <a:latin typeface="Times" pitchFamily="2" charset="0"/>
              </a:rPr>
              <a:t>Too large of an airway device can damage the throat. </a:t>
            </a:r>
          </a:p>
          <a:p>
            <a:pPr lvl="1"/>
            <a:r>
              <a:rPr lang="en-US" sz="1700">
                <a:effectLst/>
                <a:latin typeface="Times" pitchFamily="2" charset="0"/>
              </a:rPr>
              <a:t>Too small of an airway device can press the tongue into the airway. </a:t>
            </a:r>
          </a:p>
          <a:p>
            <a:r>
              <a:rPr lang="en-US" sz="1700">
                <a:effectLst/>
                <a:latin typeface="Times" pitchFamily="2" charset="0"/>
              </a:rPr>
              <a:t>STEP 3: </a:t>
            </a:r>
            <a:r>
              <a:rPr lang="en-US" sz="1700" b="1">
                <a:effectLst/>
                <a:latin typeface="Times" pitchFamily="2" charset="0"/>
              </a:rPr>
              <a:t>Place the device at the side of the person’s face. Choose the device that extends from the corner of the mouth to the earlobe. </a:t>
            </a:r>
          </a:p>
          <a:p>
            <a:r>
              <a:rPr lang="en-US" sz="1700">
                <a:effectLst/>
                <a:latin typeface="Times" pitchFamily="2" charset="0"/>
              </a:rPr>
              <a:t>STEP 4: Insert the device into the mouth so the point is toward the roof of the mouth or parallel to the teeth. </a:t>
            </a:r>
          </a:p>
          <a:p>
            <a:r>
              <a:rPr lang="en-US" sz="1700">
                <a:effectLst/>
                <a:latin typeface="Times" pitchFamily="2" charset="0"/>
              </a:rPr>
              <a:t>Do not press the tongue back into the throat. </a:t>
            </a:r>
          </a:p>
          <a:p>
            <a:r>
              <a:rPr lang="en-US" sz="1700">
                <a:effectLst/>
                <a:latin typeface="Times" pitchFamily="2" charset="0"/>
              </a:rPr>
              <a:t>STEP 5: Once the device is almost fully inserted, turn it until the tongue is cupped by the interior curve of the device. </a:t>
            </a:r>
          </a:p>
          <a:p>
            <a:pPr marL="0" indent="0">
              <a:buNone/>
            </a:pPr>
            <a:endParaRPr lang="en-US" sz="1700"/>
          </a:p>
        </p:txBody>
      </p:sp>
    </p:spTree>
    <p:extLst>
      <p:ext uri="{BB962C8B-B14F-4D97-AF65-F5344CB8AC3E}">
        <p14:creationId xmlns:p14="http://schemas.microsoft.com/office/powerpoint/2010/main" val="309383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100" kern="1200">
                <a:solidFill>
                  <a:srgbClr val="FFFFFF"/>
                </a:solidFill>
                <a:latin typeface="+mj-lt"/>
                <a:ea typeface="+mj-ea"/>
                <a:cs typeface="+mj-cs"/>
              </a:rPr>
              <a:t>https://www.youtube.com/watch?v=Eue-aPxQ6us</a:t>
            </a:r>
          </a:p>
        </p:txBody>
      </p:sp>
      <p:pic>
        <p:nvPicPr>
          <p:cNvPr id="2" name="Online Media 1">
            <a:hlinkClick r:id="" action="ppaction://media"/>
            <a:extLst>
              <a:ext uri="{FF2B5EF4-FFF2-40B4-BE49-F238E27FC236}">
                <a16:creationId xmlns:a16="http://schemas.microsoft.com/office/drawing/2014/main" id="{6FA5BE81-1706-AFC2-685A-9EDD7CAE0F0F}"/>
              </a:ext>
            </a:extLst>
          </p:cNvPr>
          <p:cNvPicPr>
            <a:picLocks noGrp="1" noRot="1" noChangeAspect="1"/>
          </p:cNvPicPr>
          <p:nvPr>
            <p:ph idx="1"/>
            <a:videoFile r:link="rId1"/>
          </p:nvPr>
        </p:nvPicPr>
        <p:blipFill>
          <a:blip r:embed="rId3"/>
          <a:stretch>
            <a:fillRect/>
          </a:stretch>
        </p:blipFill>
        <p:spPr>
          <a:xfrm>
            <a:off x="3127893" y="1966293"/>
            <a:ext cx="5936213" cy="4452160"/>
          </a:xfrm>
          <a:prstGeom prst="rect">
            <a:avLst/>
          </a:prstGeom>
        </p:spPr>
      </p:pic>
    </p:spTree>
    <p:extLst>
      <p:ext uri="{BB962C8B-B14F-4D97-AF65-F5344CB8AC3E}">
        <p14:creationId xmlns:p14="http://schemas.microsoft.com/office/powerpoint/2010/main" val="106702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a:xfrm>
            <a:off x="1156851" y="637762"/>
            <a:ext cx="9888496" cy="1520377"/>
          </a:xfrm>
        </p:spPr>
        <p:txBody>
          <a:bodyPr anchor="ctr">
            <a:normAutofit/>
          </a:bodyPr>
          <a:lstStyle/>
          <a:p>
            <a:r>
              <a:rPr lang="en-US">
                <a:solidFill>
                  <a:schemeClr val="bg1"/>
                </a:solidFill>
              </a:rPr>
              <a:t>AIRWAY ADJUNCTS</a:t>
            </a:r>
          </a:p>
        </p:txBody>
      </p:sp>
      <p:sp>
        <p:nvSpPr>
          <p:cNvPr id="13" name="Rectangle 1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28EECC9-DEDE-56A9-206B-98F871DC2A27}"/>
              </a:ext>
            </a:extLst>
          </p:cNvPr>
          <p:cNvSpPr>
            <a:spLocks noGrp="1"/>
          </p:cNvSpPr>
          <p:nvPr>
            <p:ph idx="1"/>
          </p:nvPr>
        </p:nvSpPr>
        <p:spPr>
          <a:xfrm>
            <a:off x="1155559" y="3100283"/>
            <a:ext cx="9889788" cy="3076679"/>
          </a:xfrm>
        </p:spPr>
        <p:txBody>
          <a:bodyPr>
            <a:normAutofit/>
          </a:bodyPr>
          <a:lstStyle/>
          <a:p>
            <a:pPr marL="0" indent="0">
              <a:buNone/>
            </a:pPr>
            <a:r>
              <a:rPr lang="en-US" sz="2400" i="1">
                <a:effectLst/>
                <a:latin typeface="Times" pitchFamily="2" charset="0"/>
              </a:rPr>
              <a:t>Nasopharyngeal Airway </a:t>
            </a:r>
            <a:endParaRPr lang="en-US" sz="2400">
              <a:effectLst/>
              <a:latin typeface="Times" pitchFamily="2" charset="0"/>
            </a:endParaRPr>
          </a:p>
          <a:p>
            <a:r>
              <a:rPr lang="en-US" sz="2400">
                <a:effectLst/>
                <a:latin typeface="Times" pitchFamily="2" charset="0"/>
              </a:rPr>
              <a:t>The nasopharyngeal airway (NPA) is a soft rubber or plastic tube that provides a conduit for airflow between the nares and the pharynx. </a:t>
            </a:r>
          </a:p>
          <a:p>
            <a:r>
              <a:rPr lang="en-US" sz="2400">
                <a:effectLst/>
                <a:latin typeface="Times" pitchFamily="2" charset="0"/>
              </a:rPr>
              <a:t>It is used as an alternative to an OPA.</a:t>
            </a:r>
          </a:p>
          <a:p>
            <a:r>
              <a:rPr lang="en-US" sz="2400">
                <a:effectLst/>
                <a:latin typeface="Times" pitchFamily="2" charset="0"/>
              </a:rPr>
              <a:t>Unlike the oral airway, NPAs may be used in conscious or semiconscious persons (persons with intact cough and gag reflex). </a:t>
            </a:r>
          </a:p>
          <a:p>
            <a:r>
              <a:rPr lang="en-US" sz="2400">
                <a:effectLst/>
                <a:latin typeface="Times" pitchFamily="2" charset="0"/>
              </a:rPr>
              <a:t>Use caution or avoid placing NPAs in a person with </a:t>
            </a:r>
            <a:r>
              <a:rPr lang="en-US" sz="2400" i="1">
                <a:effectLst/>
                <a:latin typeface="Times" pitchFamily="2" charset="0"/>
              </a:rPr>
              <a:t>obvious facial fractures</a:t>
            </a:r>
            <a:r>
              <a:rPr lang="en-US" sz="2400">
                <a:effectLst/>
                <a:latin typeface="Times" pitchFamily="2" charset="0"/>
              </a:rPr>
              <a:t>. </a:t>
            </a:r>
          </a:p>
          <a:p>
            <a:pPr marL="0" indent="0">
              <a:buNone/>
            </a:pPr>
            <a:endParaRPr lang="en-US" sz="2400">
              <a:effectLst/>
              <a:latin typeface="Times" pitchFamily="2" charset="0"/>
            </a:endParaRPr>
          </a:p>
          <a:p>
            <a:pPr marL="0" indent="0">
              <a:buNone/>
            </a:pPr>
            <a:endParaRPr lang="en-US" sz="2400"/>
          </a:p>
        </p:txBody>
      </p:sp>
    </p:spTree>
    <p:extLst>
      <p:ext uri="{BB962C8B-B14F-4D97-AF65-F5344CB8AC3E}">
        <p14:creationId xmlns:p14="http://schemas.microsoft.com/office/powerpoint/2010/main" val="613108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AIRWAY ADJUNCTS</a:t>
            </a:r>
          </a:p>
        </p:txBody>
      </p:sp>
      <p:sp>
        <p:nvSpPr>
          <p:cNvPr id="13" name="Rectangle 1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28EECC9-DEDE-56A9-206B-98F871DC2A27}"/>
              </a:ext>
            </a:extLst>
          </p:cNvPr>
          <p:cNvSpPr>
            <a:spLocks noGrp="1"/>
          </p:cNvSpPr>
          <p:nvPr>
            <p:ph idx="1"/>
          </p:nvPr>
        </p:nvSpPr>
        <p:spPr>
          <a:xfrm>
            <a:off x="1155548" y="2217343"/>
            <a:ext cx="9880893" cy="3959619"/>
          </a:xfrm>
        </p:spPr>
        <p:txBody>
          <a:bodyPr>
            <a:normAutofit/>
          </a:bodyPr>
          <a:lstStyle/>
          <a:p>
            <a:pPr marL="0" indent="0">
              <a:buNone/>
            </a:pPr>
            <a:r>
              <a:rPr lang="en-US" sz="2200" i="1">
                <a:effectLst/>
                <a:latin typeface="Times" pitchFamily="2" charset="0"/>
              </a:rPr>
              <a:t>Inserting an NPA </a:t>
            </a:r>
            <a:endParaRPr lang="en-US" sz="2200">
              <a:effectLst/>
              <a:latin typeface="Times" pitchFamily="2" charset="0"/>
            </a:endParaRPr>
          </a:p>
          <a:p>
            <a:r>
              <a:rPr lang="en-US" sz="2200">
                <a:effectLst/>
                <a:latin typeface="Times" pitchFamily="2" charset="0"/>
              </a:rPr>
              <a:t>STEP 1: Select an airway device that is the correct size for the person. </a:t>
            </a:r>
          </a:p>
          <a:p>
            <a:r>
              <a:rPr lang="en-US" sz="2200">
                <a:effectLst/>
                <a:latin typeface="Times" pitchFamily="2" charset="0"/>
              </a:rPr>
              <a:t>STEP 2: Place the device at the side of the person’s face.</a:t>
            </a:r>
            <a:r>
              <a:rPr lang="en-US" sz="2200" b="1">
                <a:effectLst/>
                <a:latin typeface="Times" pitchFamily="2" charset="0"/>
              </a:rPr>
              <a:t> Choose the device that extends from the tip of the nose to the earlobe.</a:t>
            </a:r>
            <a:r>
              <a:rPr lang="en-US" sz="2200">
                <a:effectLst/>
                <a:latin typeface="Times" pitchFamily="2" charset="0"/>
              </a:rPr>
              <a:t> Use the largest diameter device that will fit. </a:t>
            </a:r>
          </a:p>
          <a:p>
            <a:r>
              <a:rPr lang="en-US" sz="2200">
                <a:effectLst/>
                <a:latin typeface="Times" pitchFamily="2" charset="0"/>
              </a:rPr>
              <a:t>STEP 3: Lubricate the airway with a water-soluble lubricant or anesthetic jelly. </a:t>
            </a:r>
          </a:p>
          <a:p>
            <a:r>
              <a:rPr lang="en-US" sz="2200">
                <a:effectLst/>
                <a:latin typeface="Times" pitchFamily="2" charset="0"/>
              </a:rPr>
              <a:t>STEP 4: Insert the device slowly, moving straight into the face (not toward the brain). </a:t>
            </a:r>
          </a:p>
          <a:p>
            <a:r>
              <a:rPr lang="en-US" sz="2200">
                <a:effectLst/>
                <a:latin typeface="Times" pitchFamily="2" charset="0"/>
              </a:rPr>
              <a:t>STEP 5: It should feel snug; do not force the device into the nostril. If it feels stuck, remove it and try the other nostril. </a:t>
            </a:r>
          </a:p>
          <a:p>
            <a:pPr marL="0" indent="0">
              <a:buNone/>
            </a:pPr>
            <a:endParaRPr lang="en-US" sz="2200"/>
          </a:p>
        </p:txBody>
      </p:sp>
    </p:spTree>
    <p:extLst>
      <p:ext uri="{BB962C8B-B14F-4D97-AF65-F5344CB8AC3E}">
        <p14:creationId xmlns:p14="http://schemas.microsoft.com/office/powerpoint/2010/main" val="2749176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25F252-76D5-C0EC-1F98-3F8B28F8726C}"/>
              </a:ext>
            </a:extLst>
          </p:cNvPr>
          <p:cNvSpPr>
            <a:spLocks noGrp="1"/>
          </p:cNvSpPr>
          <p:nvPr>
            <p:ph type="title"/>
          </p:nvPr>
        </p:nvSpPr>
        <p:spPr/>
        <p:txBody>
          <a:bodyPr/>
          <a:lstStyle/>
          <a:p>
            <a:r>
              <a:rPr lang="en-US" dirty="0"/>
              <a:t>https://</a:t>
            </a:r>
            <a:r>
              <a:rPr lang="en-US" dirty="0" err="1"/>
              <a:t>www.youtube.com</a:t>
            </a:r>
            <a:r>
              <a:rPr lang="en-US" dirty="0"/>
              <a:t>/</a:t>
            </a:r>
            <a:r>
              <a:rPr lang="en-US" dirty="0" err="1"/>
              <a:t>watch?v</a:t>
            </a:r>
            <a:r>
              <a:rPr lang="en-US" dirty="0"/>
              <a:t>=7L7fBx-6dFA</a:t>
            </a:r>
          </a:p>
        </p:txBody>
      </p:sp>
      <p:pic>
        <p:nvPicPr>
          <p:cNvPr id="2" name="Online Media 1">
            <a:hlinkClick r:id="" action="ppaction://media"/>
            <a:extLst>
              <a:ext uri="{FF2B5EF4-FFF2-40B4-BE49-F238E27FC236}">
                <a16:creationId xmlns:a16="http://schemas.microsoft.com/office/drawing/2014/main" id="{2A787097-A6A8-0041-EF7E-67661FEEEAFF}"/>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Tree>
    <p:extLst>
      <p:ext uri="{BB962C8B-B14F-4D97-AF65-F5344CB8AC3E}">
        <p14:creationId xmlns:p14="http://schemas.microsoft.com/office/powerpoint/2010/main" val="239984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C7B82-7424-1DEB-AC9A-4BF80057CA3E}"/>
              </a:ext>
            </a:extLst>
          </p:cNvPr>
          <p:cNvPicPr>
            <a:picLocks noChangeAspect="1"/>
          </p:cNvPicPr>
          <p:nvPr/>
        </p:nvPicPr>
        <p:blipFill rotWithShape="1">
          <a:blip r:embed="rId2">
            <a:duotone>
              <a:schemeClr val="bg2">
                <a:shade val="45000"/>
                <a:satMod val="135000"/>
              </a:schemeClr>
              <a:prstClr val="white"/>
            </a:duotone>
          </a:blip>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908734-EB04-E27E-667B-42C88DA82416}"/>
              </a:ext>
            </a:extLst>
          </p:cNvPr>
          <p:cNvSpPr>
            <a:spLocks noGrp="1"/>
          </p:cNvSpPr>
          <p:nvPr>
            <p:ph type="title"/>
          </p:nvPr>
        </p:nvSpPr>
        <p:spPr>
          <a:xfrm>
            <a:off x="838200" y="365125"/>
            <a:ext cx="10515600" cy="1325563"/>
          </a:xfrm>
        </p:spPr>
        <p:txBody>
          <a:bodyPr>
            <a:normAutofit/>
          </a:bodyPr>
          <a:lstStyle/>
          <a:p>
            <a:r>
              <a:rPr lang="en-US" dirty="0"/>
              <a:t>AED’S</a:t>
            </a:r>
          </a:p>
        </p:txBody>
      </p:sp>
      <p:graphicFrame>
        <p:nvGraphicFramePr>
          <p:cNvPr id="5" name="Content Placeholder 2">
            <a:extLst>
              <a:ext uri="{FF2B5EF4-FFF2-40B4-BE49-F238E27FC236}">
                <a16:creationId xmlns:a16="http://schemas.microsoft.com/office/drawing/2014/main" id="{98904EE7-F96B-F5C7-EFA1-A0F1A0DC9FD6}"/>
              </a:ext>
            </a:extLst>
          </p:cNvPr>
          <p:cNvGraphicFramePr>
            <a:graphicFrameLocks noGrp="1"/>
          </p:cNvGraphicFramePr>
          <p:nvPr>
            <p:ph idx="1"/>
            <p:extLst>
              <p:ext uri="{D42A27DB-BD31-4B8C-83A1-F6EECF244321}">
                <p14:modId xmlns:p14="http://schemas.microsoft.com/office/powerpoint/2010/main" val="39690483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1304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8734-EB04-E27E-667B-42C88DA82416}"/>
              </a:ext>
            </a:extLst>
          </p:cNvPr>
          <p:cNvSpPr>
            <a:spLocks noGrp="1"/>
          </p:cNvSpPr>
          <p:nvPr>
            <p:ph type="title"/>
          </p:nvPr>
        </p:nvSpPr>
        <p:spPr/>
        <p:txBody>
          <a:bodyPr/>
          <a:lstStyle/>
          <a:p>
            <a:r>
              <a:rPr lang="en-US" dirty="0"/>
              <a:t>AED’S</a:t>
            </a:r>
          </a:p>
        </p:txBody>
      </p:sp>
      <p:sp>
        <p:nvSpPr>
          <p:cNvPr id="3" name="Content Placeholder 2">
            <a:extLst>
              <a:ext uri="{FF2B5EF4-FFF2-40B4-BE49-F238E27FC236}">
                <a16:creationId xmlns:a16="http://schemas.microsoft.com/office/drawing/2014/main" id="{9AB68698-10DB-5245-FC4C-F70782B8DDD8}"/>
              </a:ext>
            </a:extLst>
          </p:cNvPr>
          <p:cNvSpPr>
            <a:spLocks noGrp="1"/>
          </p:cNvSpPr>
          <p:nvPr>
            <p:ph idx="1"/>
          </p:nvPr>
        </p:nvSpPr>
        <p:spPr/>
        <p:txBody>
          <a:bodyPr>
            <a:normAutofit/>
          </a:bodyPr>
          <a:lstStyle/>
          <a:p>
            <a:pPr marL="0" indent="0">
              <a:buNone/>
            </a:pPr>
            <a:r>
              <a:rPr lang="en-US" dirty="0">
                <a:effectLst/>
                <a:latin typeface="Times" pitchFamily="2" charset="0"/>
              </a:rPr>
              <a:t>APPLY THE PADS </a:t>
            </a:r>
          </a:p>
          <a:p>
            <a:pPr marL="0" indent="0">
              <a:buNone/>
            </a:pPr>
            <a:r>
              <a:rPr lang="en-US" dirty="0">
                <a:effectLst/>
                <a:latin typeface="Times" pitchFamily="2" charset="0"/>
              </a:rPr>
              <a:t>a. Upper right chest above breast and under collar bone. </a:t>
            </a:r>
          </a:p>
          <a:p>
            <a:pPr marL="0" indent="0">
              <a:buNone/>
            </a:pPr>
            <a:r>
              <a:rPr lang="en-US" dirty="0">
                <a:effectLst/>
                <a:latin typeface="Times" pitchFamily="2" charset="0"/>
              </a:rPr>
              <a:t>b. Lower left chest below armpit. </a:t>
            </a:r>
          </a:p>
          <a:p>
            <a:pPr marL="0" indent="0">
              <a:buNone/>
            </a:pPr>
            <a:r>
              <a:rPr lang="en-US" dirty="0">
                <a:effectLst/>
                <a:latin typeface="Times" pitchFamily="2" charset="0"/>
              </a:rPr>
              <a:t>c. </a:t>
            </a:r>
            <a:r>
              <a:rPr lang="en-US" i="1" dirty="0">
                <a:solidFill>
                  <a:srgbClr val="FF0000"/>
                </a:solidFill>
                <a:effectLst/>
                <a:latin typeface="Times" pitchFamily="2" charset="0"/>
              </a:rPr>
              <a:t>If pads will touch on the chest of an infant, apply one pad on the    anterior chest and another pad on the posterior of the infant instead.</a:t>
            </a:r>
          </a:p>
          <a:p>
            <a:pPr marL="0" indent="0">
              <a:buNone/>
            </a:pPr>
            <a:br>
              <a:rPr lang="en-US" dirty="0">
                <a:effectLst/>
                <a:latin typeface="Times" pitchFamily="2" charset="0"/>
              </a:rPr>
            </a:br>
            <a:endParaRPr lang="en-US" dirty="0">
              <a:effectLst/>
              <a:latin typeface="Times" pitchFamily="2" charset="0"/>
            </a:endParaRPr>
          </a:p>
          <a:p>
            <a:pPr marL="0" indent="0">
              <a:buNone/>
            </a:pPr>
            <a:br>
              <a:rPr lang="en-US" dirty="0">
                <a:effectLst/>
                <a:latin typeface="Times" pitchFamily="2" charset="0"/>
              </a:rPr>
            </a:br>
            <a:endParaRPr lang="en-US" dirty="0">
              <a:effectLst/>
              <a:latin typeface="Times" pitchFamily="2" charset="0"/>
            </a:endParaRPr>
          </a:p>
          <a:p>
            <a:pPr marL="0" indent="0">
              <a:buNone/>
            </a:pPr>
            <a:endParaRPr lang="en-US" dirty="0"/>
          </a:p>
        </p:txBody>
      </p:sp>
      <p:pic>
        <p:nvPicPr>
          <p:cNvPr id="4" name="Picture 3">
            <a:extLst>
              <a:ext uri="{FF2B5EF4-FFF2-40B4-BE49-F238E27FC236}">
                <a16:creationId xmlns:a16="http://schemas.microsoft.com/office/drawing/2014/main" id="{20691083-3508-B237-E3C8-3A7ADD49244E}"/>
              </a:ext>
            </a:extLst>
          </p:cNvPr>
          <p:cNvPicPr>
            <a:picLocks noChangeAspect="1"/>
          </p:cNvPicPr>
          <p:nvPr/>
        </p:nvPicPr>
        <p:blipFill>
          <a:blip r:embed="rId2"/>
          <a:stretch>
            <a:fillRect/>
          </a:stretch>
        </p:blipFill>
        <p:spPr>
          <a:xfrm>
            <a:off x="1094390" y="4333467"/>
            <a:ext cx="2142797" cy="2159408"/>
          </a:xfrm>
          <a:prstGeom prst="rect">
            <a:avLst/>
          </a:prstGeom>
        </p:spPr>
      </p:pic>
      <p:pic>
        <p:nvPicPr>
          <p:cNvPr id="5" name="Picture 4">
            <a:extLst>
              <a:ext uri="{FF2B5EF4-FFF2-40B4-BE49-F238E27FC236}">
                <a16:creationId xmlns:a16="http://schemas.microsoft.com/office/drawing/2014/main" id="{9C931DF3-99FC-BBF4-F976-2460A2EC7148}"/>
              </a:ext>
            </a:extLst>
          </p:cNvPr>
          <p:cNvPicPr>
            <a:picLocks noChangeAspect="1"/>
          </p:cNvPicPr>
          <p:nvPr/>
        </p:nvPicPr>
        <p:blipFill>
          <a:blip r:embed="rId3"/>
          <a:stretch>
            <a:fillRect/>
          </a:stretch>
        </p:blipFill>
        <p:spPr>
          <a:xfrm>
            <a:off x="8928768" y="777764"/>
            <a:ext cx="2347517" cy="2311401"/>
          </a:xfrm>
          <a:prstGeom prst="rect">
            <a:avLst/>
          </a:prstGeom>
        </p:spPr>
      </p:pic>
      <p:sp>
        <p:nvSpPr>
          <p:cNvPr id="7" name="Rectangle 6">
            <a:extLst>
              <a:ext uri="{FF2B5EF4-FFF2-40B4-BE49-F238E27FC236}">
                <a16:creationId xmlns:a16="http://schemas.microsoft.com/office/drawing/2014/main" id="{200BA0A3-6BA7-792F-5F1C-8A5242ECB1E7}"/>
              </a:ext>
            </a:extLst>
          </p:cNvPr>
          <p:cNvSpPr/>
          <p:nvPr/>
        </p:nvSpPr>
        <p:spPr>
          <a:xfrm>
            <a:off x="4361794" y="4455523"/>
            <a:ext cx="6390289" cy="1518745"/>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marL="285750" indent="-285750">
              <a:buFont typeface="Arial" panose="020B0604020202020204" pitchFamily="34" charset="0"/>
              <a:buChar char="•"/>
            </a:pPr>
            <a:r>
              <a:rPr lang="en-US" sz="1800" i="1" dirty="0">
                <a:solidFill>
                  <a:schemeClr val="tx1"/>
                </a:solidFill>
                <a:effectLst/>
                <a:latin typeface="Times" pitchFamily="2" charset="0"/>
              </a:rPr>
              <a:t>If the AED is not working properly, continue giving CPR. </a:t>
            </a:r>
          </a:p>
          <a:p>
            <a:pPr marL="285750" indent="-285750">
              <a:buFont typeface="Arial" panose="020B0604020202020204" pitchFamily="34" charset="0"/>
              <a:buChar char="•"/>
            </a:pPr>
            <a:r>
              <a:rPr lang="en-US" sz="1800" i="1" dirty="0">
                <a:solidFill>
                  <a:schemeClr val="tx1"/>
                </a:solidFill>
                <a:effectLst/>
                <a:latin typeface="Times" pitchFamily="2" charset="0"/>
              </a:rPr>
              <a:t>Do not waste excessive time troubleshooting the AED. </a:t>
            </a:r>
          </a:p>
          <a:p>
            <a:pPr marL="285750" indent="-285750">
              <a:buFont typeface="Arial" panose="020B0604020202020204" pitchFamily="34" charset="0"/>
              <a:buChar char="•"/>
            </a:pPr>
            <a:r>
              <a:rPr lang="en-US" sz="1800" i="1" dirty="0">
                <a:solidFill>
                  <a:srgbClr val="FF0000"/>
                </a:solidFill>
                <a:effectLst/>
                <a:latin typeface="Times" pitchFamily="2" charset="0"/>
              </a:rPr>
              <a:t>CPR always comes first; AEDs are supplemental. </a:t>
            </a:r>
            <a:endParaRPr lang="en-US" sz="1800" dirty="0">
              <a:solidFill>
                <a:srgbClr val="FF0000"/>
              </a:solidFill>
              <a:effectLst/>
              <a:latin typeface="Times" pitchFamily="2" charset="0"/>
            </a:endParaRPr>
          </a:p>
          <a:p>
            <a:pPr marL="285750" indent="-285750">
              <a:buFont typeface="Arial" panose="020B0604020202020204" pitchFamily="34" charset="0"/>
              <a:buChar char="•"/>
            </a:pPr>
            <a:r>
              <a:rPr lang="en-US" sz="1800" i="1" dirty="0">
                <a:solidFill>
                  <a:schemeClr val="tx1"/>
                </a:solidFill>
                <a:effectLst/>
                <a:latin typeface="Times" pitchFamily="2" charset="0"/>
              </a:rPr>
              <a:t>Do not use AED in water. </a:t>
            </a:r>
            <a:endParaRPr lang="en-US" sz="1800" dirty="0">
              <a:solidFill>
                <a:schemeClr val="tx1"/>
              </a:solidFill>
              <a:effectLst/>
              <a:latin typeface="Times" pitchFamily="2" charset="0"/>
            </a:endParaRPr>
          </a:p>
        </p:txBody>
      </p:sp>
    </p:spTree>
    <p:extLst>
      <p:ext uri="{BB962C8B-B14F-4D97-AF65-F5344CB8AC3E}">
        <p14:creationId xmlns:p14="http://schemas.microsoft.com/office/powerpoint/2010/main" val="64952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18DD604-9FD1-4E35-84A0-CFD3632CA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22"/>
            <a:ext cx="12192000" cy="6859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6" cy="6858000"/>
            <a:chOff x="1" y="0"/>
            <a:chExt cx="12191996" cy="6858000"/>
          </a:xfrm>
        </p:grpSpPr>
        <p:sp>
          <p:nvSpPr>
            <p:cNvPr id="14" name="Rectangle 13">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5" name="Rectangle 14">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96BD7693-8E68-A92B-B97C-2C7D3D2E9A9D}"/>
              </a:ext>
            </a:extLst>
          </p:cNvPr>
          <p:cNvSpPr>
            <a:spLocks noGrp="1"/>
          </p:cNvSpPr>
          <p:nvPr>
            <p:ph type="title"/>
          </p:nvPr>
        </p:nvSpPr>
        <p:spPr>
          <a:xfrm>
            <a:off x="765051" y="662400"/>
            <a:ext cx="7007349" cy="1492132"/>
          </a:xfrm>
        </p:spPr>
        <p:txBody>
          <a:bodyPr anchor="t">
            <a:normAutofit/>
          </a:bodyPr>
          <a:lstStyle/>
          <a:p>
            <a:r>
              <a:rPr lang="en-US" dirty="0"/>
              <a:t>AED’S</a:t>
            </a:r>
          </a:p>
        </p:txBody>
      </p:sp>
      <p:sp>
        <p:nvSpPr>
          <p:cNvPr id="3" name="Content Placeholder 2">
            <a:extLst>
              <a:ext uri="{FF2B5EF4-FFF2-40B4-BE49-F238E27FC236}">
                <a16:creationId xmlns:a16="http://schemas.microsoft.com/office/drawing/2014/main" id="{64C0D852-A2D4-178B-72AE-225E3FA926F2}"/>
              </a:ext>
            </a:extLst>
          </p:cNvPr>
          <p:cNvSpPr>
            <a:spLocks noGrp="1"/>
          </p:cNvSpPr>
          <p:nvPr>
            <p:ph idx="1"/>
          </p:nvPr>
        </p:nvSpPr>
        <p:spPr>
          <a:xfrm>
            <a:off x="681175" y="1445741"/>
            <a:ext cx="4473875" cy="4685059"/>
          </a:xfrm>
        </p:spPr>
        <p:txBody>
          <a:bodyPr>
            <a:normAutofit fontScale="92500" lnSpcReduction="20000"/>
          </a:bodyPr>
          <a:lstStyle/>
          <a:p>
            <a:pPr marL="0" indent="0">
              <a:buNone/>
            </a:pPr>
            <a:r>
              <a:rPr lang="en-US" sz="2200" i="1" dirty="0">
                <a:solidFill>
                  <a:schemeClr val="tx1">
                    <a:alpha val="60000"/>
                  </a:schemeClr>
                </a:solidFill>
                <a:effectLst/>
                <a:latin typeface="Times" pitchFamily="2" charset="0"/>
              </a:rPr>
              <a:t>AED Steps for Children and Infants Continued </a:t>
            </a:r>
            <a:endParaRPr lang="en-US" sz="2200" dirty="0">
              <a:solidFill>
                <a:schemeClr val="tx1">
                  <a:alpha val="60000"/>
                </a:schemeClr>
              </a:solidFill>
              <a:effectLst/>
              <a:latin typeface="Times" pitchFamily="2" charset="0"/>
            </a:endParaRPr>
          </a:p>
          <a:p>
            <a:r>
              <a:rPr lang="en-US" sz="2200" dirty="0">
                <a:solidFill>
                  <a:schemeClr val="tx1">
                    <a:alpha val="60000"/>
                  </a:schemeClr>
                </a:solidFill>
                <a:effectLst/>
                <a:latin typeface="Times" pitchFamily="2" charset="0"/>
              </a:rPr>
              <a:t>Ensure wires are attached to AED box </a:t>
            </a:r>
          </a:p>
          <a:p>
            <a:r>
              <a:rPr lang="en-US" sz="2200" dirty="0">
                <a:solidFill>
                  <a:schemeClr val="tx1">
                    <a:alpha val="60000"/>
                  </a:schemeClr>
                </a:solidFill>
                <a:effectLst/>
                <a:latin typeface="Times" pitchFamily="2" charset="0"/>
              </a:rPr>
              <a:t>Move away from the person.</a:t>
            </a:r>
          </a:p>
          <a:p>
            <a:pPr marL="457200" lvl="1" indent="0">
              <a:buNone/>
            </a:pPr>
            <a:r>
              <a:rPr lang="en-US" sz="2200" dirty="0">
                <a:solidFill>
                  <a:schemeClr val="tx1">
                    <a:alpha val="60000"/>
                  </a:schemeClr>
                </a:solidFill>
                <a:effectLst/>
                <a:latin typeface="Times" pitchFamily="2" charset="0"/>
              </a:rPr>
              <a:t>a. Stop CPR. </a:t>
            </a:r>
          </a:p>
          <a:p>
            <a:pPr marL="457200" lvl="1" indent="0">
              <a:buNone/>
            </a:pPr>
            <a:r>
              <a:rPr lang="en-US" sz="2200" dirty="0">
                <a:solidFill>
                  <a:schemeClr val="tx1">
                    <a:alpha val="60000"/>
                  </a:schemeClr>
                </a:solidFill>
                <a:effectLst/>
                <a:latin typeface="Times" pitchFamily="2" charset="0"/>
              </a:rPr>
              <a:t>b. Instruct others not to touch the person. </a:t>
            </a:r>
          </a:p>
          <a:p>
            <a:r>
              <a:rPr lang="en-US" sz="2200" dirty="0">
                <a:solidFill>
                  <a:schemeClr val="tx1">
                    <a:alpha val="60000"/>
                  </a:schemeClr>
                </a:solidFill>
                <a:effectLst/>
                <a:latin typeface="Times" pitchFamily="2" charset="0"/>
              </a:rPr>
              <a:t>AED analyzes the rhythm. </a:t>
            </a:r>
          </a:p>
          <a:p>
            <a:r>
              <a:rPr lang="en-US" sz="2200" dirty="0">
                <a:solidFill>
                  <a:schemeClr val="tx1">
                    <a:alpha val="60000"/>
                  </a:schemeClr>
                </a:solidFill>
                <a:effectLst/>
                <a:latin typeface="Times" pitchFamily="2" charset="0"/>
              </a:rPr>
              <a:t>If message reads “Check Electrodes,” then: </a:t>
            </a:r>
          </a:p>
          <a:p>
            <a:pPr marL="457200" lvl="1" indent="0">
              <a:buNone/>
            </a:pPr>
            <a:r>
              <a:rPr lang="en-US" sz="2200" dirty="0">
                <a:solidFill>
                  <a:schemeClr val="tx1">
                    <a:alpha val="60000"/>
                  </a:schemeClr>
                </a:solidFill>
                <a:effectLst/>
                <a:latin typeface="Times" pitchFamily="2" charset="0"/>
              </a:rPr>
              <a:t>a. Ensure electrodes make good contact. </a:t>
            </a:r>
          </a:p>
          <a:p>
            <a:pPr marL="457200" lvl="1" indent="0">
              <a:buNone/>
            </a:pPr>
            <a:r>
              <a:rPr lang="en-US" sz="2200" dirty="0">
                <a:solidFill>
                  <a:schemeClr val="tx1">
                    <a:alpha val="60000"/>
                  </a:schemeClr>
                </a:solidFill>
                <a:effectLst/>
                <a:latin typeface="Times" pitchFamily="2" charset="0"/>
              </a:rPr>
              <a:t>b. If message reads “Shock,” then shock. </a:t>
            </a:r>
          </a:p>
          <a:p>
            <a:r>
              <a:rPr lang="en-US" sz="2200" dirty="0">
                <a:solidFill>
                  <a:schemeClr val="tx1">
                    <a:alpha val="60000"/>
                  </a:schemeClr>
                </a:solidFill>
                <a:effectLst/>
                <a:latin typeface="Times" pitchFamily="2" charset="0"/>
              </a:rPr>
              <a:t>Resume CPR for two minutes.</a:t>
            </a:r>
          </a:p>
          <a:p>
            <a:r>
              <a:rPr lang="en-US" sz="2200" dirty="0">
                <a:solidFill>
                  <a:schemeClr val="tx1">
                    <a:alpha val="60000"/>
                  </a:schemeClr>
                </a:solidFill>
                <a:effectLst/>
                <a:latin typeface="Times" pitchFamily="2" charset="0"/>
              </a:rPr>
              <a:t>Repeat cycle. </a:t>
            </a:r>
          </a:p>
          <a:p>
            <a:pPr marL="0" indent="0">
              <a:buNone/>
            </a:pPr>
            <a:endParaRPr lang="en-US" sz="1700" dirty="0">
              <a:solidFill>
                <a:schemeClr val="tx1">
                  <a:alpha val="60000"/>
                </a:schemeClr>
              </a:solidFill>
            </a:endParaRPr>
          </a:p>
        </p:txBody>
      </p:sp>
      <p:sp>
        <p:nvSpPr>
          <p:cNvPr id="17" name="Freeform: Shape 16">
            <a:extLst>
              <a:ext uri="{FF2B5EF4-FFF2-40B4-BE49-F238E27FC236}">
                <a16:creationId xmlns:a16="http://schemas.microsoft.com/office/drawing/2014/main" id="{4AF1E51D-8E17-4D73-9B13-D0D66F9E2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A31F01E-6863-47B2-B5F8-4C443DA14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Picture 4" descr="A person holding his hands up&#10;&#10;Description automatically generated with low confidence">
            <a:extLst>
              <a:ext uri="{FF2B5EF4-FFF2-40B4-BE49-F238E27FC236}">
                <a16:creationId xmlns:a16="http://schemas.microsoft.com/office/drawing/2014/main" id="{31D1D0A8-BB2D-1AB6-74DE-E5541BB8818E}"/>
              </a:ext>
            </a:extLst>
          </p:cNvPr>
          <p:cNvPicPr>
            <a:picLocks noChangeAspect="1"/>
          </p:cNvPicPr>
          <p:nvPr/>
        </p:nvPicPr>
        <p:blipFill rotWithShape="1">
          <a:blip r:embed="rId2"/>
          <a:srcRect r="-1" b="2117"/>
          <a:stretch/>
        </p:blipFill>
        <p:spPr>
          <a:xfrm>
            <a:off x="5724287" y="2642287"/>
            <a:ext cx="3135234"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p:spPr>
      </p:pic>
      <p:pic>
        <p:nvPicPr>
          <p:cNvPr id="6" name="Picture 5">
            <a:extLst>
              <a:ext uri="{FF2B5EF4-FFF2-40B4-BE49-F238E27FC236}">
                <a16:creationId xmlns:a16="http://schemas.microsoft.com/office/drawing/2014/main" id="{48409EDD-BFF4-97E5-1597-E40E556A910D}"/>
              </a:ext>
            </a:extLst>
          </p:cNvPr>
          <p:cNvPicPr>
            <a:picLocks noChangeAspect="1"/>
          </p:cNvPicPr>
          <p:nvPr/>
        </p:nvPicPr>
        <p:blipFill rotWithShape="1">
          <a:blip r:embed="rId3"/>
          <a:srcRect t="5998" b="11959"/>
          <a:stretch/>
        </p:blipFill>
        <p:spPr>
          <a:xfrm>
            <a:off x="7959581" y="10"/>
            <a:ext cx="4232421"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p:spPr>
      </p:pic>
      <p:sp>
        <p:nvSpPr>
          <p:cNvPr id="21" name="Freeform: Shape 20">
            <a:extLst>
              <a:ext uri="{FF2B5EF4-FFF2-40B4-BE49-F238E27FC236}">
                <a16:creationId xmlns:a16="http://schemas.microsoft.com/office/drawing/2014/main" id="{0A6D42E8-3193-4B5F-8230-2778A35E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9525296F-9BA9-2DA1-05B9-0AA3BC960753}"/>
              </a:ext>
            </a:extLst>
          </p:cNvPr>
          <p:cNvPicPr>
            <a:picLocks noChangeAspect="1"/>
          </p:cNvPicPr>
          <p:nvPr/>
        </p:nvPicPr>
        <p:blipFill rotWithShape="1">
          <a:blip r:embed="rId4"/>
          <a:srcRect r="-1" b="5543"/>
          <a:stretch/>
        </p:blipFill>
        <p:spPr>
          <a:xfrm>
            <a:off x="9018358" y="3890298"/>
            <a:ext cx="3173643"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p:spPr>
      </p:pic>
    </p:spTree>
    <p:extLst>
      <p:ext uri="{BB962C8B-B14F-4D97-AF65-F5344CB8AC3E}">
        <p14:creationId xmlns:p14="http://schemas.microsoft.com/office/powerpoint/2010/main" val="3598666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84B87E-C741-D8B5-C6C0-0B6FA643C178}"/>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2500" kern="1200">
                <a:solidFill>
                  <a:srgbClr val="FFFFFF"/>
                </a:solidFill>
                <a:latin typeface="+mj-lt"/>
                <a:ea typeface="+mj-ea"/>
                <a:cs typeface="+mj-cs"/>
              </a:rPr>
              <a:t>https://www.youtube.com/watch?v=wE3QN1IMFfg</a:t>
            </a:r>
          </a:p>
        </p:txBody>
      </p:sp>
      <p:pic>
        <p:nvPicPr>
          <p:cNvPr id="4" name="Online Media 3">
            <a:hlinkClick r:id="" action="ppaction://media"/>
            <a:extLst>
              <a:ext uri="{FF2B5EF4-FFF2-40B4-BE49-F238E27FC236}">
                <a16:creationId xmlns:a16="http://schemas.microsoft.com/office/drawing/2014/main" id="{0A1E155E-7AE1-1A1A-77AE-8D0FCECDCEFE}"/>
              </a:ext>
            </a:extLst>
          </p:cNvPr>
          <p:cNvPicPr>
            <a:picLocks noGrp="1" noRot="1" noChangeAspect="1"/>
          </p:cNvPicPr>
          <p:nvPr>
            <p:ph idx="1"/>
            <a:videoFile r:link="rId1"/>
          </p:nvPr>
        </p:nvPicPr>
        <p:blipFill>
          <a:blip r:embed="rId3"/>
          <a:stretch>
            <a:fillRect/>
          </a:stretch>
        </p:blipFill>
        <p:spPr>
          <a:xfrm>
            <a:off x="2156035" y="1966293"/>
            <a:ext cx="7879929" cy="4452160"/>
          </a:xfrm>
          <a:prstGeom prst="rect">
            <a:avLst/>
          </a:prstGeom>
        </p:spPr>
      </p:pic>
    </p:spTree>
    <p:extLst>
      <p:ext uri="{BB962C8B-B14F-4D97-AF65-F5344CB8AC3E}">
        <p14:creationId xmlns:p14="http://schemas.microsoft.com/office/powerpoint/2010/main" val="27768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91C6979-50E4-4EE2-898F-C6C12778B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72E44FCB-1CD3-4165-BB80-B9725454F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56610"/>
            <a:ext cx="542047" cy="1997228"/>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81089C96-ABA7-4974-ACD5-74686A553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14478"/>
            <a:ext cx="369761" cy="1783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6FA230C2-E9CA-4943-A930-10AA88473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122187"/>
            <a:ext cx="201857" cy="1727743"/>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CC988297-7FEA-4B53-AC29-C3E10B38F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6820" y="4214478"/>
            <a:ext cx="339126" cy="1783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3932437D-69C7-41AF-8DA3-28AE212E1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122188"/>
            <a:ext cx="201857" cy="1727743"/>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47C5A609-4AC8-4DED-80A9-530364356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122189"/>
            <a:ext cx="7978524" cy="164787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C4E907E-476E-EF8A-2485-53279BDB0103}"/>
              </a:ext>
            </a:extLst>
          </p:cNvPr>
          <p:cNvSpPr>
            <a:spLocks noGrp="1"/>
          </p:cNvSpPr>
          <p:nvPr>
            <p:ph type="title"/>
          </p:nvPr>
        </p:nvSpPr>
        <p:spPr>
          <a:xfrm>
            <a:off x="1315959" y="4327936"/>
            <a:ext cx="7450586" cy="1212102"/>
          </a:xfrm>
        </p:spPr>
        <p:txBody>
          <a:bodyPr>
            <a:normAutofit/>
          </a:bodyPr>
          <a:lstStyle/>
          <a:p>
            <a:r>
              <a:rPr lang="en-US" sz="4000">
                <a:solidFill>
                  <a:srgbClr val="FFFFFF"/>
                </a:solidFill>
              </a:rPr>
              <a:t>PALS PROTOCOLS</a:t>
            </a:r>
          </a:p>
        </p:txBody>
      </p:sp>
      <p:sp>
        <p:nvSpPr>
          <p:cNvPr id="3" name="Content Placeholder 2">
            <a:extLst>
              <a:ext uri="{FF2B5EF4-FFF2-40B4-BE49-F238E27FC236}">
                <a16:creationId xmlns:a16="http://schemas.microsoft.com/office/drawing/2014/main" id="{2E35A094-6CA0-8DA4-A1F8-A3D1178C502E}"/>
              </a:ext>
            </a:extLst>
          </p:cNvPr>
          <p:cNvSpPr>
            <a:spLocks noGrp="1"/>
          </p:cNvSpPr>
          <p:nvPr>
            <p:ph idx="1"/>
          </p:nvPr>
        </p:nvSpPr>
        <p:spPr>
          <a:xfrm>
            <a:off x="1367625" y="839354"/>
            <a:ext cx="7562972" cy="2972941"/>
          </a:xfrm>
        </p:spPr>
        <p:txBody>
          <a:bodyPr anchor="ctr">
            <a:normAutofit/>
          </a:bodyPr>
          <a:lstStyle/>
          <a:p>
            <a:r>
              <a:rPr lang="en-US" sz="2400"/>
              <a:t>Protocols assume that the provider may not have all the information needed from the child or caregivers, or all the resources needed.</a:t>
            </a:r>
          </a:p>
          <a:p>
            <a:r>
              <a:rPr lang="en-US" sz="2400"/>
              <a:t>PALS is a set of algorithms that will assist you in achieving the best outcome.</a:t>
            </a:r>
          </a:p>
        </p:txBody>
      </p:sp>
      <p:sp>
        <p:nvSpPr>
          <p:cNvPr id="22" name="Rectangle 8">
            <a:extLst>
              <a:ext uri="{FF2B5EF4-FFF2-40B4-BE49-F238E27FC236}">
                <a16:creationId xmlns:a16="http://schemas.microsoft.com/office/drawing/2014/main" id="{13581BFA-99C5-4E44-9DE8-D2609F862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5946" y="4356610"/>
            <a:ext cx="3122079" cy="164110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16900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D26AA097-07B0-174E-C915-AB9F4AAE3AE1}"/>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ASSESSMENT</a:t>
            </a:r>
          </a:p>
        </p:txBody>
      </p:sp>
      <p:sp>
        <p:nvSpPr>
          <p:cNvPr id="5" name="Text Placeholder 4">
            <a:extLst>
              <a:ext uri="{FF2B5EF4-FFF2-40B4-BE49-F238E27FC236}">
                <a16:creationId xmlns:a16="http://schemas.microsoft.com/office/drawing/2014/main" id="{88BC2B1A-98CC-3D17-BF43-47D0A78CA829}"/>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2400" kern="1200" dirty="0">
                <a:solidFill>
                  <a:schemeClr val="tx1"/>
                </a:solidFill>
                <a:latin typeface="+mn-lt"/>
                <a:ea typeface="+mn-ea"/>
                <a:cs typeface="+mn-cs"/>
              </a:rPr>
              <a:t>CHAPTER 4</a:t>
            </a:r>
          </a:p>
        </p:txBody>
      </p:sp>
    </p:spTree>
    <p:extLst>
      <p:ext uri="{BB962C8B-B14F-4D97-AF65-F5344CB8AC3E}">
        <p14:creationId xmlns:p14="http://schemas.microsoft.com/office/powerpoint/2010/main" val="2922133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ADDFE1-D1CF-47D6-A56D-A1DFD8329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4099CC-FB00-FCEF-6E7B-25040E936E7A}"/>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a:solidFill>
                  <a:schemeClr val="bg1"/>
                </a:solidFill>
              </a:rPr>
              <a:t>PEDIATRIC ASSESSMENT</a:t>
            </a:r>
          </a:p>
        </p:txBody>
      </p:sp>
      <p:sp>
        <p:nvSpPr>
          <p:cNvPr id="5" name="Content Placeholder 4">
            <a:extLst>
              <a:ext uri="{FF2B5EF4-FFF2-40B4-BE49-F238E27FC236}">
                <a16:creationId xmlns:a16="http://schemas.microsoft.com/office/drawing/2014/main" id="{B452C431-E7A9-C4D8-4E81-B95CFCC20ADC}"/>
              </a:ext>
            </a:extLst>
          </p:cNvPr>
          <p:cNvSpPr>
            <a:spLocks noGrp="1"/>
          </p:cNvSpPr>
          <p:nvPr>
            <p:ph sz="half" idx="2"/>
          </p:nvPr>
        </p:nvSpPr>
        <p:spPr>
          <a:xfrm>
            <a:off x="838200" y="2516777"/>
            <a:ext cx="5015484" cy="3660185"/>
          </a:xfrm>
        </p:spPr>
        <p:txBody>
          <a:bodyPr vert="horz" lIns="91440" tIns="45720" rIns="91440" bIns="45720" rtlCol="0">
            <a:normAutofit/>
          </a:bodyPr>
          <a:lstStyle/>
          <a:p>
            <a:r>
              <a:rPr lang="en-US" sz="3200" dirty="0"/>
              <a:t>Kids compensate…..Then fall over the edge!</a:t>
            </a:r>
          </a:p>
          <a:p>
            <a:r>
              <a:rPr lang="en-US" sz="3200" dirty="0"/>
              <a:t>Act quickly and be decisive.</a:t>
            </a:r>
          </a:p>
          <a:p>
            <a:r>
              <a:rPr lang="en-US" sz="3200" i="1" u="sng" dirty="0"/>
              <a:t>AND THINK RESPIRATORY</a:t>
            </a:r>
          </a:p>
          <a:p>
            <a:endParaRPr lang="en-US" sz="2200" dirty="0"/>
          </a:p>
        </p:txBody>
      </p:sp>
      <p:pic>
        <p:nvPicPr>
          <p:cNvPr id="4" name="Content Placeholder 3">
            <a:extLst>
              <a:ext uri="{FF2B5EF4-FFF2-40B4-BE49-F238E27FC236}">
                <a16:creationId xmlns:a16="http://schemas.microsoft.com/office/drawing/2014/main" id="{9FE7DE4E-CB03-80C1-C891-C1E24A57406A}"/>
              </a:ext>
            </a:extLst>
          </p:cNvPr>
          <p:cNvPicPr>
            <a:picLocks noGrp="1" noChangeAspect="1"/>
          </p:cNvPicPr>
          <p:nvPr>
            <p:ph sz="half" idx="1"/>
          </p:nvPr>
        </p:nvPicPr>
        <p:blipFill rotWithShape="1">
          <a:blip r:embed="rId2"/>
          <a:srcRect l="3640" r="10958"/>
          <a:stretch/>
        </p:blipFill>
        <p:spPr>
          <a:xfrm>
            <a:off x="6338316" y="2516777"/>
            <a:ext cx="5015484" cy="3660185"/>
          </a:xfrm>
          <a:prstGeom prst="rect">
            <a:avLst/>
          </a:prstGeom>
        </p:spPr>
      </p:pic>
    </p:spTree>
    <p:extLst>
      <p:ext uri="{BB962C8B-B14F-4D97-AF65-F5344CB8AC3E}">
        <p14:creationId xmlns:p14="http://schemas.microsoft.com/office/powerpoint/2010/main" val="1042445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AE7D38D4-31DE-1612-2C1E-4D316C387B5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PEDIATRIC ASSESSMENT</a:t>
            </a:r>
          </a:p>
        </p:txBody>
      </p:sp>
      <p:pic>
        <p:nvPicPr>
          <p:cNvPr id="8" name="Content Placeholder 7" descr="Shape&#10;&#10;Description automatically generated">
            <a:extLst>
              <a:ext uri="{FF2B5EF4-FFF2-40B4-BE49-F238E27FC236}">
                <a16:creationId xmlns:a16="http://schemas.microsoft.com/office/drawing/2014/main" id="{BF0A2C17-E4FA-62E8-5D24-E79F731081D6}"/>
              </a:ext>
            </a:extLst>
          </p:cNvPr>
          <p:cNvPicPr>
            <a:picLocks noGrp="1" noChangeAspect="1"/>
          </p:cNvPicPr>
          <p:nvPr>
            <p:ph idx="1"/>
          </p:nvPr>
        </p:nvPicPr>
        <p:blipFill>
          <a:blip r:embed="rId2"/>
          <a:stretch>
            <a:fillRect/>
          </a:stretch>
        </p:blipFill>
        <p:spPr>
          <a:xfrm>
            <a:off x="4502428" y="964640"/>
            <a:ext cx="7225748" cy="4928720"/>
          </a:xfrm>
          <a:prstGeom prst="rect">
            <a:avLst/>
          </a:prstGeom>
        </p:spPr>
      </p:pic>
    </p:spTree>
    <p:extLst>
      <p:ext uri="{BB962C8B-B14F-4D97-AF65-F5344CB8AC3E}">
        <p14:creationId xmlns:p14="http://schemas.microsoft.com/office/powerpoint/2010/main" val="1273357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F80D6-A32C-87D2-F235-20E94993454B}"/>
              </a:ext>
            </a:extLst>
          </p:cNvPr>
          <p:cNvSpPr>
            <a:spLocks noGrp="1"/>
          </p:cNvSpPr>
          <p:nvPr>
            <p:ph type="title"/>
          </p:nvPr>
        </p:nvSpPr>
        <p:spPr/>
        <p:txBody>
          <a:bodyPr/>
          <a:lstStyle/>
          <a:p>
            <a:r>
              <a:rPr lang="en-US" dirty="0"/>
              <a:t>PEDIATRIC ASSESSMENT	</a:t>
            </a:r>
          </a:p>
        </p:txBody>
      </p:sp>
      <p:sp>
        <p:nvSpPr>
          <p:cNvPr id="5" name="Content Placeholder 4">
            <a:extLst>
              <a:ext uri="{FF2B5EF4-FFF2-40B4-BE49-F238E27FC236}">
                <a16:creationId xmlns:a16="http://schemas.microsoft.com/office/drawing/2014/main" id="{37077544-C6A9-53DD-6B07-32C1AC5720A7}"/>
              </a:ext>
            </a:extLst>
          </p:cNvPr>
          <p:cNvSpPr>
            <a:spLocks noGrp="1"/>
          </p:cNvSpPr>
          <p:nvPr>
            <p:ph idx="1"/>
          </p:nvPr>
        </p:nvSpPr>
        <p:spPr/>
        <p:txBody>
          <a:bodyPr/>
          <a:lstStyle/>
          <a:p>
            <a:pPr marL="0" indent="0">
              <a:buNone/>
            </a:pPr>
            <a:r>
              <a:rPr lang="en-US" sz="3200" dirty="0"/>
              <a:t>GOAL: Keep OXYGENATED blood flowing to the brain.</a:t>
            </a:r>
          </a:p>
          <a:p>
            <a:pPr marL="0" indent="0">
              <a:buNone/>
            </a:pPr>
            <a:endParaRPr lang="en-US" dirty="0"/>
          </a:p>
        </p:txBody>
      </p:sp>
      <p:grpSp>
        <p:nvGrpSpPr>
          <p:cNvPr id="6" name="docshapegroup140">
            <a:extLst>
              <a:ext uri="{FF2B5EF4-FFF2-40B4-BE49-F238E27FC236}">
                <a16:creationId xmlns:a16="http://schemas.microsoft.com/office/drawing/2014/main" id="{6A787D09-E21B-B117-AEC3-2A06AD06C806}"/>
              </a:ext>
            </a:extLst>
          </p:cNvPr>
          <p:cNvGrpSpPr>
            <a:grpSpLocks noChangeAspect="1"/>
          </p:cNvGrpSpPr>
          <p:nvPr/>
        </p:nvGrpSpPr>
        <p:grpSpPr bwMode="auto">
          <a:xfrm>
            <a:off x="1937362" y="3168016"/>
            <a:ext cx="9144000" cy="1599908"/>
            <a:chOff x="2030" y="-556"/>
            <a:chExt cx="8613" cy="1507"/>
          </a:xfrm>
        </p:grpSpPr>
        <p:sp>
          <p:nvSpPr>
            <p:cNvPr id="7" name="docshape141">
              <a:extLst>
                <a:ext uri="{FF2B5EF4-FFF2-40B4-BE49-F238E27FC236}">
                  <a16:creationId xmlns:a16="http://schemas.microsoft.com/office/drawing/2014/main" id="{6C641D21-80F2-4C70-0928-679E7251C05A}"/>
                </a:ext>
              </a:extLst>
            </p:cNvPr>
            <p:cNvSpPr>
              <a:spLocks noChangeAspect="1" noEditPoints="1" noChangeArrowheads="1" noChangeShapeType="1" noTextEdit="1"/>
            </p:cNvSpPr>
            <p:nvPr/>
          </p:nvSpPr>
          <p:spPr bwMode="auto">
            <a:xfrm>
              <a:off x="9136" y="-556"/>
              <a:ext cx="1507" cy="1507"/>
            </a:xfrm>
            <a:custGeom>
              <a:avLst/>
              <a:gdLst>
                <a:gd name="T0" fmla="+- 0 9813 9137"/>
                <a:gd name="T1" fmla="*/ T0 w 1507"/>
                <a:gd name="T2" fmla="+- 0 -552 -556"/>
                <a:gd name="T3" fmla="*/ -552 h 1507"/>
                <a:gd name="T4" fmla="+- 0 9666 9137"/>
                <a:gd name="T5" fmla="*/ T4 w 1507"/>
                <a:gd name="T6" fmla="+- 0 -522 -556"/>
                <a:gd name="T7" fmla="*/ -522 h 1507"/>
                <a:gd name="T8" fmla="+- 0 9531 9137"/>
                <a:gd name="T9" fmla="*/ T8 w 1507"/>
                <a:gd name="T10" fmla="+- 0 -465 -556"/>
                <a:gd name="T11" fmla="*/ -465 h 1507"/>
                <a:gd name="T12" fmla="+- 0 9411 9137"/>
                <a:gd name="T13" fmla="*/ T12 w 1507"/>
                <a:gd name="T14" fmla="+- 0 -384 -556"/>
                <a:gd name="T15" fmla="*/ -384 h 1507"/>
                <a:gd name="T16" fmla="+- 0 9309 9137"/>
                <a:gd name="T17" fmla="*/ T16 w 1507"/>
                <a:gd name="T18" fmla="+- 0 -281 -556"/>
                <a:gd name="T19" fmla="*/ -281 h 1507"/>
                <a:gd name="T20" fmla="+- 0 9228 9137"/>
                <a:gd name="T21" fmla="*/ T20 w 1507"/>
                <a:gd name="T22" fmla="+- 0 -161 -556"/>
                <a:gd name="T23" fmla="*/ -161 h 1507"/>
                <a:gd name="T24" fmla="+- 0 9171 9137"/>
                <a:gd name="T25" fmla="*/ T24 w 1507"/>
                <a:gd name="T26" fmla="+- 0 -26 -556"/>
                <a:gd name="T27" fmla="*/ -26 h 1507"/>
                <a:gd name="T28" fmla="+- 0 9141 9137"/>
                <a:gd name="T29" fmla="*/ T28 w 1507"/>
                <a:gd name="T30" fmla="+- 0 121 -556"/>
                <a:gd name="T31" fmla="*/ 121 h 1507"/>
                <a:gd name="T32" fmla="+- 0 9141 9137"/>
                <a:gd name="T33" fmla="*/ T32 w 1507"/>
                <a:gd name="T34" fmla="+- 0 275 -556"/>
                <a:gd name="T35" fmla="*/ 275 h 1507"/>
                <a:gd name="T36" fmla="+- 0 9171 9137"/>
                <a:gd name="T37" fmla="*/ T36 w 1507"/>
                <a:gd name="T38" fmla="+- 0 422 -556"/>
                <a:gd name="T39" fmla="*/ 422 h 1507"/>
                <a:gd name="T40" fmla="+- 0 9228 9137"/>
                <a:gd name="T41" fmla="*/ T40 w 1507"/>
                <a:gd name="T42" fmla="+- 0 557 -556"/>
                <a:gd name="T43" fmla="*/ 557 h 1507"/>
                <a:gd name="T44" fmla="+- 0 9309 9137"/>
                <a:gd name="T45" fmla="*/ T44 w 1507"/>
                <a:gd name="T46" fmla="+- 0 677 -556"/>
                <a:gd name="T47" fmla="*/ 677 h 1507"/>
                <a:gd name="T48" fmla="+- 0 9411 9137"/>
                <a:gd name="T49" fmla="*/ T48 w 1507"/>
                <a:gd name="T50" fmla="+- 0 779 -556"/>
                <a:gd name="T51" fmla="*/ 779 h 1507"/>
                <a:gd name="T52" fmla="+- 0 9531 9137"/>
                <a:gd name="T53" fmla="*/ T52 w 1507"/>
                <a:gd name="T54" fmla="+- 0 860 -556"/>
                <a:gd name="T55" fmla="*/ 860 h 1507"/>
                <a:gd name="T56" fmla="+- 0 9666 9137"/>
                <a:gd name="T57" fmla="*/ T56 w 1507"/>
                <a:gd name="T58" fmla="+- 0 917 -556"/>
                <a:gd name="T59" fmla="*/ 917 h 1507"/>
                <a:gd name="T60" fmla="+- 0 9813 9137"/>
                <a:gd name="T61" fmla="*/ T60 w 1507"/>
                <a:gd name="T62" fmla="+- 0 947 -556"/>
                <a:gd name="T63" fmla="*/ 947 h 1507"/>
                <a:gd name="T64" fmla="+- 0 9967 9137"/>
                <a:gd name="T65" fmla="*/ T64 w 1507"/>
                <a:gd name="T66" fmla="+- 0 947 -556"/>
                <a:gd name="T67" fmla="*/ 947 h 1507"/>
                <a:gd name="T68" fmla="+- 0 10114 9137"/>
                <a:gd name="T69" fmla="*/ T68 w 1507"/>
                <a:gd name="T70" fmla="+- 0 917 -556"/>
                <a:gd name="T71" fmla="*/ 917 h 1507"/>
                <a:gd name="T72" fmla="+- 0 10249 9137"/>
                <a:gd name="T73" fmla="*/ T72 w 1507"/>
                <a:gd name="T74" fmla="+- 0 860 -556"/>
                <a:gd name="T75" fmla="*/ 860 h 1507"/>
                <a:gd name="T76" fmla="+- 0 10369 9137"/>
                <a:gd name="T77" fmla="*/ T76 w 1507"/>
                <a:gd name="T78" fmla="+- 0 779 -556"/>
                <a:gd name="T79" fmla="*/ 779 h 1507"/>
                <a:gd name="T80" fmla="+- 0 10471 9137"/>
                <a:gd name="T81" fmla="*/ T80 w 1507"/>
                <a:gd name="T82" fmla="+- 0 677 -556"/>
                <a:gd name="T83" fmla="*/ 677 h 1507"/>
                <a:gd name="T84" fmla="+- 0 10552 9137"/>
                <a:gd name="T85" fmla="*/ T84 w 1507"/>
                <a:gd name="T86" fmla="+- 0 557 -556"/>
                <a:gd name="T87" fmla="*/ 557 h 1507"/>
                <a:gd name="T88" fmla="+- 0 10609 9137"/>
                <a:gd name="T89" fmla="*/ T88 w 1507"/>
                <a:gd name="T90" fmla="+- 0 422 -556"/>
                <a:gd name="T91" fmla="*/ 422 h 1507"/>
                <a:gd name="T92" fmla="+- 0 10639 9137"/>
                <a:gd name="T93" fmla="*/ T92 w 1507"/>
                <a:gd name="T94" fmla="+- 0 275 -556"/>
                <a:gd name="T95" fmla="*/ 275 h 1507"/>
                <a:gd name="T96" fmla="+- 0 10639 9137"/>
                <a:gd name="T97" fmla="*/ T96 w 1507"/>
                <a:gd name="T98" fmla="+- 0 121 -556"/>
                <a:gd name="T99" fmla="*/ 121 h 1507"/>
                <a:gd name="T100" fmla="+- 0 10609 9137"/>
                <a:gd name="T101" fmla="*/ T100 w 1507"/>
                <a:gd name="T102" fmla="+- 0 -26 -556"/>
                <a:gd name="T103" fmla="*/ -26 h 1507"/>
                <a:gd name="T104" fmla="+- 0 10552 9137"/>
                <a:gd name="T105" fmla="*/ T104 w 1507"/>
                <a:gd name="T106" fmla="+- 0 -161 -556"/>
                <a:gd name="T107" fmla="*/ -161 h 1507"/>
                <a:gd name="T108" fmla="+- 0 10471 9137"/>
                <a:gd name="T109" fmla="*/ T108 w 1507"/>
                <a:gd name="T110" fmla="+- 0 -281 -556"/>
                <a:gd name="T111" fmla="*/ -281 h 1507"/>
                <a:gd name="T112" fmla="+- 0 10369 9137"/>
                <a:gd name="T113" fmla="*/ T112 w 1507"/>
                <a:gd name="T114" fmla="+- 0 -384 -556"/>
                <a:gd name="T115" fmla="*/ -384 h 1507"/>
                <a:gd name="T116" fmla="+- 0 10249 9137"/>
                <a:gd name="T117" fmla="*/ T116 w 1507"/>
                <a:gd name="T118" fmla="+- 0 -465 -556"/>
                <a:gd name="T119" fmla="*/ -465 h 1507"/>
                <a:gd name="T120" fmla="+- 0 10114 9137"/>
                <a:gd name="T121" fmla="*/ T120 w 1507"/>
                <a:gd name="T122" fmla="+- 0 -522 -556"/>
                <a:gd name="T123" fmla="*/ -522 h 1507"/>
                <a:gd name="T124" fmla="+- 0 9967 9137"/>
                <a:gd name="T125" fmla="*/ T124 w 1507"/>
                <a:gd name="T126" fmla="+- 0 -552 -556"/>
                <a:gd name="T127" fmla="*/ -552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0"/>
                  </a:moveTo>
                  <a:lnTo>
                    <a:pt x="676" y="4"/>
                  </a:lnTo>
                  <a:lnTo>
                    <a:pt x="601" y="16"/>
                  </a:lnTo>
                  <a:lnTo>
                    <a:pt x="529" y="34"/>
                  </a:lnTo>
                  <a:lnTo>
                    <a:pt x="460" y="60"/>
                  </a:lnTo>
                  <a:lnTo>
                    <a:pt x="394" y="91"/>
                  </a:lnTo>
                  <a:lnTo>
                    <a:pt x="332" y="129"/>
                  </a:lnTo>
                  <a:lnTo>
                    <a:pt x="274" y="172"/>
                  </a:lnTo>
                  <a:lnTo>
                    <a:pt x="220" y="221"/>
                  </a:lnTo>
                  <a:lnTo>
                    <a:pt x="172" y="275"/>
                  </a:lnTo>
                  <a:lnTo>
                    <a:pt x="128" y="332"/>
                  </a:lnTo>
                  <a:lnTo>
                    <a:pt x="91" y="395"/>
                  </a:lnTo>
                  <a:lnTo>
                    <a:pt x="59" y="460"/>
                  </a:lnTo>
                  <a:lnTo>
                    <a:pt x="34" y="530"/>
                  </a:lnTo>
                  <a:lnTo>
                    <a:pt x="15" y="602"/>
                  </a:lnTo>
                  <a:lnTo>
                    <a:pt x="4" y="677"/>
                  </a:lnTo>
                  <a:lnTo>
                    <a:pt x="0" y="754"/>
                  </a:lnTo>
                  <a:lnTo>
                    <a:pt x="4" y="831"/>
                  </a:lnTo>
                  <a:lnTo>
                    <a:pt x="15" y="905"/>
                  </a:lnTo>
                  <a:lnTo>
                    <a:pt x="34" y="978"/>
                  </a:lnTo>
                  <a:lnTo>
                    <a:pt x="59" y="1047"/>
                  </a:lnTo>
                  <a:lnTo>
                    <a:pt x="91" y="1113"/>
                  </a:lnTo>
                  <a:lnTo>
                    <a:pt x="128" y="1175"/>
                  </a:lnTo>
                  <a:lnTo>
                    <a:pt x="172" y="1233"/>
                  </a:lnTo>
                  <a:lnTo>
                    <a:pt x="220" y="1286"/>
                  </a:lnTo>
                  <a:lnTo>
                    <a:pt x="274" y="1335"/>
                  </a:lnTo>
                  <a:lnTo>
                    <a:pt x="332" y="1378"/>
                  </a:lnTo>
                  <a:lnTo>
                    <a:pt x="394" y="1416"/>
                  </a:lnTo>
                  <a:lnTo>
                    <a:pt x="460" y="1448"/>
                  </a:lnTo>
                  <a:lnTo>
                    <a:pt x="529" y="1473"/>
                  </a:lnTo>
                  <a:lnTo>
                    <a:pt x="601" y="1491"/>
                  </a:lnTo>
                  <a:lnTo>
                    <a:pt x="676" y="1503"/>
                  </a:lnTo>
                  <a:lnTo>
                    <a:pt x="753" y="1507"/>
                  </a:lnTo>
                  <a:lnTo>
                    <a:pt x="830" y="1503"/>
                  </a:lnTo>
                  <a:lnTo>
                    <a:pt x="905" y="1491"/>
                  </a:lnTo>
                  <a:lnTo>
                    <a:pt x="977" y="1473"/>
                  </a:lnTo>
                  <a:lnTo>
                    <a:pt x="1046" y="1448"/>
                  </a:lnTo>
                  <a:lnTo>
                    <a:pt x="1112" y="1416"/>
                  </a:lnTo>
                  <a:lnTo>
                    <a:pt x="1174" y="1378"/>
                  </a:lnTo>
                  <a:lnTo>
                    <a:pt x="1232" y="1335"/>
                  </a:lnTo>
                  <a:lnTo>
                    <a:pt x="1286" y="1286"/>
                  </a:lnTo>
                  <a:lnTo>
                    <a:pt x="1334" y="1233"/>
                  </a:lnTo>
                  <a:lnTo>
                    <a:pt x="1378" y="1175"/>
                  </a:lnTo>
                  <a:lnTo>
                    <a:pt x="1415" y="1113"/>
                  </a:lnTo>
                  <a:lnTo>
                    <a:pt x="1447" y="1047"/>
                  </a:lnTo>
                  <a:lnTo>
                    <a:pt x="1472" y="978"/>
                  </a:lnTo>
                  <a:lnTo>
                    <a:pt x="1491" y="905"/>
                  </a:lnTo>
                  <a:lnTo>
                    <a:pt x="1502" y="831"/>
                  </a:lnTo>
                  <a:lnTo>
                    <a:pt x="1506" y="754"/>
                  </a:lnTo>
                  <a:lnTo>
                    <a:pt x="1502" y="677"/>
                  </a:lnTo>
                  <a:lnTo>
                    <a:pt x="1491" y="602"/>
                  </a:lnTo>
                  <a:lnTo>
                    <a:pt x="1472" y="530"/>
                  </a:lnTo>
                  <a:lnTo>
                    <a:pt x="1447" y="460"/>
                  </a:lnTo>
                  <a:lnTo>
                    <a:pt x="1415" y="395"/>
                  </a:lnTo>
                  <a:lnTo>
                    <a:pt x="1378" y="332"/>
                  </a:lnTo>
                  <a:lnTo>
                    <a:pt x="1334" y="275"/>
                  </a:lnTo>
                  <a:lnTo>
                    <a:pt x="1286" y="221"/>
                  </a:lnTo>
                  <a:lnTo>
                    <a:pt x="1232" y="172"/>
                  </a:lnTo>
                  <a:lnTo>
                    <a:pt x="1174" y="129"/>
                  </a:lnTo>
                  <a:lnTo>
                    <a:pt x="1112" y="91"/>
                  </a:lnTo>
                  <a:lnTo>
                    <a:pt x="1046" y="60"/>
                  </a:lnTo>
                  <a:lnTo>
                    <a:pt x="977" y="34"/>
                  </a:lnTo>
                  <a:lnTo>
                    <a:pt x="905" y="16"/>
                  </a:lnTo>
                  <a:lnTo>
                    <a:pt x="830" y="4"/>
                  </a:lnTo>
                  <a:lnTo>
                    <a:pt x="753" y="0"/>
                  </a:lnTo>
                  <a:close/>
                </a:path>
              </a:pathLst>
            </a:custGeom>
            <a:solidFill>
              <a:srgbClr val="ED1C2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a:p>
              <a:endParaRPr lang="en-US" dirty="0"/>
            </a:p>
            <a:p>
              <a:r>
                <a:rPr lang="en-US" dirty="0"/>
                <a:t>EXPOSURE</a:t>
              </a:r>
            </a:p>
          </p:txBody>
        </p:sp>
        <p:sp>
          <p:nvSpPr>
            <p:cNvPr id="8" name="docshape142">
              <a:extLst>
                <a:ext uri="{FF2B5EF4-FFF2-40B4-BE49-F238E27FC236}">
                  <a16:creationId xmlns:a16="http://schemas.microsoft.com/office/drawing/2014/main" id="{246453DB-7AEB-15F8-739E-FAD5C71C7D7D}"/>
                </a:ext>
              </a:extLst>
            </p:cNvPr>
            <p:cNvSpPr>
              <a:spLocks noChangeAspect="1" noEditPoints="1" noChangeArrowheads="1" noChangeShapeType="1" noTextEdit="1"/>
            </p:cNvSpPr>
            <p:nvPr/>
          </p:nvSpPr>
          <p:spPr bwMode="auto">
            <a:xfrm>
              <a:off x="7904" y="-211"/>
              <a:ext cx="1332" cy="817"/>
            </a:xfrm>
            <a:custGeom>
              <a:avLst/>
              <a:gdLst>
                <a:gd name="T0" fmla="+- 0 8978 7905"/>
                <a:gd name="T1" fmla="*/ T0 w 1332"/>
                <a:gd name="T2" fmla="+- 0 -211 -211"/>
                <a:gd name="T3" fmla="*/ -211 h 817"/>
                <a:gd name="T4" fmla="+- 0 8976 7905"/>
                <a:gd name="T5" fmla="*/ T4 w 1332"/>
                <a:gd name="T6" fmla="+- 0 -211 -211"/>
                <a:gd name="T7" fmla="*/ -211 h 817"/>
                <a:gd name="T8" fmla="+- 0 8976 7905"/>
                <a:gd name="T9" fmla="*/ T8 w 1332"/>
                <a:gd name="T10" fmla="+- 0 39 -211"/>
                <a:gd name="T11" fmla="*/ 39 h 817"/>
                <a:gd name="T12" fmla="+- 0 7905 7905"/>
                <a:gd name="T13" fmla="*/ T12 w 1332"/>
                <a:gd name="T14" fmla="+- 0 39 -211"/>
                <a:gd name="T15" fmla="*/ 39 h 817"/>
                <a:gd name="T16" fmla="+- 0 7905 7905"/>
                <a:gd name="T17" fmla="*/ T16 w 1332"/>
                <a:gd name="T18" fmla="+- 0 356 -211"/>
                <a:gd name="T19" fmla="*/ 356 h 817"/>
                <a:gd name="T20" fmla="+- 0 8976 7905"/>
                <a:gd name="T21" fmla="*/ T20 w 1332"/>
                <a:gd name="T22" fmla="+- 0 356 -211"/>
                <a:gd name="T23" fmla="*/ 356 h 817"/>
                <a:gd name="T24" fmla="+- 0 8976 7905"/>
                <a:gd name="T25" fmla="*/ T24 w 1332"/>
                <a:gd name="T26" fmla="+- 0 606 -211"/>
                <a:gd name="T27" fmla="*/ 606 h 817"/>
                <a:gd name="T28" fmla="+- 0 8978 7905"/>
                <a:gd name="T29" fmla="*/ T28 w 1332"/>
                <a:gd name="T30" fmla="+- 0 606 -211"/>
                <a:gd name="T31" fmla="*/ 606 h 817"/>
                <a:gd name="T32" fmla="+- 0 9236 7905"/>
                <a:gd name="T33" fmla="*/ T32 w 1332"/>
                <a:gd name="T34" fmla="+- 0 198 -211"/>
                <a:gd name="T35" fmla="*/ 198 h 817"/>
                <a:gd name="T36" fmla="+- 0 8978 7905"/>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3" y="0"/>
                  </a:moveTo>
                  <a:lnTo>
                    <a:pt x="1071" y="0"/>
                  </a:lnTo>
                  <a:lnTo>
                    <a:pt x="1071" y="250"/>
                  </a:lnTo>
                  <a:lnTo>
                    <a:pt x="0" y="250"/>
                  </a:lnTo>
                  <a:lnTo>
                    <a:pt x="0" y="567"/>
                  </a:lnTo>
                  <a:lnTo>
                    <a:pt x="1071" y="567"/>
                  </a:lnTo>
                  <a:lnTo>
                    <a:pt x="1071" y="817"/>
                  </a:lnTo>
                  <a:lnTo>
                    <a:pt x="1073" y="817"/>
                  </a:lnTo>
                  <a:lnTo>
                    <a:pt x="1331" y="409"/>
                  </a:lnTo>
                  <a:lnTo>
                    <a:pt x="1073"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docshape143">
              <a:extLst>
                <a:ext uri="{FF2B5EF4-FFF2-40B4-BE49-F238E27FC236}">
                  <a16:creationId xmlns:a16="http://schemas.microsoft.com/office/drawing/2014/main" id="{BFAADA56-A647-34BA-F342-9B7BA6F641B2}"/>
                </a:ext>
              </a:extLst>
            </p:cNvPr>
            <p:cNvSpPr>
              <a:spLocks noChangeAspect="1" noEditPoints="1" noChangeArrowheads="1" noChangeShapeType="1" noTextEdit="1"/>
            </p:cNvSpPr>
            <p:nvPr/>
          </p:nvSpPr>
          <p:spPr bwMode="auto">
            <a:xfrm>
              <a:off x="7904" y="-211"/>
              <a:ext cx="1332" cy="817"/>
            </a:xfrm>
            <a:custGeom>
              <a:avLst/>
              <a:gdLst>
                <a:gd name="T0" fmla="+- 0 8976 7905"/>
                <a:gd name="T1" fmla="*/ T0 w 1332"/>
                <a:gd name="T2" fmla="+- 0 -211 -211"/>
                <a:gd name="T3" fmla="*/ -211 h 817"/>
                <a:gd name="T4" fmla="+- 0 8976 7905"/>
                <a:gd name="T5" fmla="*/ T4 w 1332"/>
                <a:gd name="T6" fmla="+- 0 39 -211"/>
                <a:gd name="T7" fmla="*/ 39 h 817"/>
                <a:gd name="T8" fmla="+- 0 7905 7905"/>
                <a:gd name="T9" fmla="*/ T8 w 1332"/>
                <a:gd name="T10" fmla="+- 0 39 -211"/>
                <a:gd name="T11" fmla="*/ 39 h 817"/>
                <a:gd name="T12" fmla="+- 0 7905 7905"/>
                <a:gd name="T13" fmla="*/ T12 w 1332"/>
                <a:gd name="T14" fmla="+- 0 356 -211"/>
                <a:gd name="T15" fmla="*/ 356 h 817"/>
                <a:gd name="T16" fmla="+- 0 8976 7905"/>
                <a:gd name="T17" fmla="*/ T16 w 1332"/>
                <a:gd name="T18" fmla="+- 0 356 -211"/>
                <a:gd name="T19" fmla="*/ 356 h 817"/>
                <a:gd name="T20" fmla="+- 0 8976 7905"/>
                <a:gd name="T21" fmla="*/ T20 w 1332"/>
                <a:gd name="T22" fmla="+- 0 606 -211"/>
                <a:gd name="T23" fmla="*/ 606 h 817"/>
                <a:gd name="T24" fmla="+- 0 8978 7905"/>
                <a:gd name="T25" fmla="*/ T24 w 1332"/>
                <a:gd name="T26" fmla="+- 0 606 -211"/>
                <a:gd name="T27" fmla="*/ 606 h 817"/>
                <a:gd name="T28" fmla="+- 0 9236 7905"/>
                <a:gd name="T29" fmla="*/ T28 w 1332"/>
                <a:gd name="T30" fmla="+- 0 198 -211"/>
                <a:gd name="T31" fmla="*/ 198 h 817"/>
                <a:gd name="T32" fmla="+- 0 8978 7905"/>
                <a:gd name="T33" fmla="*/ T32 w 1332"/>
                <a:gd name="T34" fmla="+- 0 -211 -211"/>
                <a:gd name="T35" fmla="*/ -211 h 817"/>
                <a:gd name="T36" fmla="+- 0 8976 7905"/>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1" y="0"/>
                  </a:moveTo>
                  <a:lnTo>
                    <a:pt x="1071" y="250"/>
                  </a:lnTo>
                  <a:lnTo>
                    <a:pt x="0" y="250"/>
                  </a:lnTo>
                  <a:lnTo>
                    <a:pt x="0" y="567"/>
                  </a:lnTo>
                  <a:lnTo>
                    <a:pt x="1071" y="567"/>
                  </a:lnTo>
                  <a:lnTo>
                    <a:pt x="1071" y="817"/>
                  </a:lnTo>
                  <a:lnTo>
                    <a:pt x="1073" y="817"/>
                  </a:lnTo>
                  <a:lnTo>
                    <a:pt x="1331" y="409"/>
                  </a:lnTo>
                  <a:lnTo>
                    <a:pt x="1073" y="0"/>
                  </a:lnTo>
                  <a:lnTo>
                    <a:pt x="1071" y="0"/>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 name="docshape144">
              <a:extLst>
                <a:ext uri="{FF2B5EF4-FFF2-40B4-BE49-F238E27FC236}">
                  <a16:creationId xmlns:a16="http://schemas.microsoft.com/office/drawing/2014/main" id="{B76C4287-96C9-C5BD-E6D1-D70B302BE6A1}"/>
                </a:ext>
              </a:extLst>
            </p:cNvPr>
            <p:cNvSpPr>
              <a:spLocks noChangeAspect="1" noEditPoints="1" noChangeArrowheads="1" noChangeShapeType="1" noTextEdit="1"/>
            </p:cNvSpPr>
            <p:nvPr/>
          </p:nvSpPr>
          <p:spPr bwMode="auto">
            <a:xfrm>
              <a:off x="7360" y="-556"/>
              <a:ext cx="1507" cy="1507"/>
            </a:xfrm>
            <a:custGeom>
              <a:avLst/>
              <a:gdLst>
                <a:gd name="T0" fmla="+- 0 8036 7360"/>
                <a:gd name="T1" fmla="*/ T0 w 1507"/>
                <a:gd name="T2" fmla="+- 0 -552 -556"/>
                <a:gd name="T3" fmla="*/ -552 h 1507"/>
                <a:gd name="T4" fmla="+- 0 7889 7360"/>
                <a:gd name="T5" fmla="*/ T4 w 1507"/>
                <a:gd name="T6" fmla="+- 0 -522 -556"/>
                <a:gd name="T7" fmla="*/ -522 h 1507"/>
                <a:gd name="T8" fmla="+- 0 7754 7360"/>
                <a:gd name="T9" fmla="*/ T8 w 1507"/>
                <a:gd name="T10" fmla="+- 0 -465 -556"/>
                <a:gd name="T11" fmla="*/ -465 h 1507"/>
                <a:gd name="T12" fmla="+- 0 7634 7360"/>
                <a:gd name="T13" fmla="*/ T12 w 1507"/>
                <a:gd name="T14" fmla="+- 0 -384 -556"/>
                <a:gd name="T15" fmla="*/ -384 h 1507"/>
                <a:gd name="T16" fmla="+- 0 7532 7360"/>
                <a:gd name="T17" fmla="*/ T16 w 1507"/>
                <a:gd name="T18" fmla="+- 0 -281 -556"/>
                <a:gd name="T19" fmla="*/ -281 h 1507"/>
                <a:gd name="T20" fmla="+- 0 7451 7360"/>
                <a:gd name="T21" fmla="*/ T20 w 1507"/>
                <a:gd name="T22" fmla="+- 0 -161 -556"/>
                <a:gd name="T23" fmla="*/ -161 h 1507"/>
                <a:gd name="T24" fmla="+- 0 7394 7360"/>
                <a:gd name="T25" fmla="*/ T24 w 1507"/>
                <a:gd name="T26" fmla="+- 0 -26 -556"/>
                <a:gd name="T27" fmla="*/ -26 h 1507"/>
                <a:gd name="T28" fmla="+- 0 7364 7360"/>
                <a:gd name="T29" fmla="*/ T28 w 1507"/>
                <a:gd name="T30" fmla="+- 0 121 -556"/>
                <a:gd name="T31" fmla="*/ 121 h 1507"/>
                <a:gd name="T32" fmla="+- 0 7364 7360"/>
                <a:gd name="T33" fmla="*/ T32 w 1507"/>
                <a:gd name="T34" fmla="+- 0 275 -556"/>
                <a:gd name="T35" fmla="*/ 275 h 1507"/>
                <a:gd name="T36" fmla="+- 0 7394 7360"/>
                <a:gd name="T37" fmla="*/ T36 w 1507"/>
                <a:gd name="T38" fmla="+- 0 422 -556"/>
                <a:gd name="T39" fmla="*/ 422 h 1507"/>
                <a:gd name="T40" fmla="+- 0 7451 7360"/>
                <a:gd name="T41" fmla="*/ T40 w 1507"/>
                <a:gd name="T42" fmla="+- 0 557 -556"/>
                <a:gd name="T43" fmla="*/ 557 h 1507"/>
                <a:gd name="T44" fmla="+- 0 7532 7360"/>
                <a:gd name="T45" fmla="*/ T44 w 1507"/>
                <a:gd name="T46" fmla="+- 0 677 -556"/>
                <a:gd name="T47" fmla="*/ 677 h 1507"/>
                <a:gd name="T48" fmla="+- 0 7634 7360"/>
                <a:gd name="T49" fmla="*/ T48 w 1507"/>
                <a:gd name="T50" fmla="+- 0 779 -556"/>
                <a:gd name="T51" fmla="*/ 779 h 1507"/>
                <a:gd name="T52" fmla="+- 0 7754 7360"/>
                <a:gd name="T53" fmla="*/ T52 w 1507"/>
                <a:gd name="T54" fmla="+- 0 860 -556"/>
                <a:gd name="T55" fmla="*/ 860 h 1507"/>
                <a:gd name="T56" fmla="+- 0 7889 7360"/>
                <a:gd name="T57" fmla="*/ T56 w 1507"/>
                <a:gd name="T58" fmla="+- 0 917 -556"/>
                <a:gd name="T59" fmla="*/ 917 h 1507"/>
                <a:gd name="T60" fmla="+- 0 8036 7360"/>
                <a:gd name="T61" fmla="*/ T60 w 1507"/>
                <a:gd name="T62" fmla="+- 0 947 -556"/>
                <a:gd name="T63" fmla="*/ 947 h 1507"/>
                <a:gd name="T64" fmla="+- 0 8190 7360"/>
                <a:gd name="T65" fmla="*/ T64 w 1507"/>
                <a:gd name="T66" fmla="+- 0 947 -556"/>
                <a:gd name="T67" fmla="*/ 947 h 1507"/>
                <a:gd name="T68" fmla="+- 0 8337 7360"/>
                <a:gd name="T69" fmla="*/ T68 w 1507"/>
                <a:gd name="T70" fmla="+- 0 917 -556"/>
                <a:gd name="T71" fmla="*/ 917 h 1507"/>
                <a:gd name="T72" fmla="+- 0 8472 7360"/>
                <a:gd name="T73" fmla="*/ T72 w 1507"/>
                <a:gd name="T74" fmla="+- 0 860 -556"/>
                <a:gd name="T75" fmla="*/ 860 h 1507"/>
                <a:gd name="T76" fmla="+- 0 8592 7360"/>
                <a:gd name="T77" fmla="*/ T76 w 1507"/>
                <a:gd name="T78" fmla="+- 0 779 -556"/>
                <a:gd name="T79" fmla="*/ 779 h 1507"/>
                <a:gd name="T80" fmla="+- 0 8695 7360"/>
                <a:gd name="T81" fmla="*/ T80 w 1507"/>
                <a:gd name="T82" fmla="+- 0 677 -556"/>
                <a:gd name="T83" fmla="*/ 677 h 1507"/>
                <a:gd name="T84" fmla="+- 0 8776 7360"/>
                <a:gd name="T85" fmla="*/ T84 w 1507"/>
                <a:gd name="T86" fmla="+- 0 557 -556"/>
                <a:gd name="T87" fmla="*/ 557 h 1507"/>
                <a:gd name="T88" fmla="+- 0 8833 7360"/>
                <a:gd name="T89" fmla="*/ T88 w 1507"/>
                <a:gd name="T90" fmla="+- 0 422 -556"/>
                <a:gd name="T91" fmla="*/ 422 h 1507"/>
                <a:gd name="T92" fmla="+- 0 8863 7360"/>
                <a:gd name="T93" fmla="*/ T92 w 1507"/>
                <a:gd name="T94" fmla="+- 0 275 -556"/>
                <a:gd name="T95" fmla="*/ 275 h 1507"/>
                <a:gd name="T96" fmla="+- 0 8863 7360"/>
                <a:gd name="T97" fmla="*/ T96 w 1507"/>
                <a:gd name="T98" fmla="+- 0 121 -556"/>
                <a:gd name="T99" fmla="*/ 121 h 1507"/>
                <a:gd name="T100" fmla="+- 0 8833 7360"/>
                <a:gd name="T101" fmla="*/ T100 w 1507"/>
                <a:gd name="T102" fmla="+- 0 -26 -556"/>
                <a:gd name="T103" fmla="*/ -26 h 1507"/>
                <a:gd name="T104" fmla="+- 0 8776 7360"/>
                <a:gd name="T105" fmla="*/ T104 w 1507"/>
                <a:gd name="T106" fmla="+- 0 -161 -556"/>
                <a:gd name="T107" fmla="*/ -161 h 1507"/>
                <a:gd name="T108" fmla="+- 0 8695 7360"/>
                <a:gd name="T109" fmla="*/ T108 w 1507"/>
                <a:gd name="T110" fmla="+- 0 -281 -556"/>
                <a:gd name="T111" fmla="*/ -281 h 1507"/>
                <a:gd name="T112" fmla="+- 0 8592 7360"/>
                <a:gd name="T113" fmla="*/ T112 w 1507"/>
                <a:gd name="T114" fmla="+- 0 -384 -556"/>
                <a:gd name="T115" fmla="*/ -384 h 1507"/>
                <a:gd name="T116" fmla="+- 0 8472 7360"/>
                <a:gd name="T117" fmla="*/ T116 w 1507"/>
                <a:gd name="T118" fmla="+- 0 -465 -556"/>
                <a:gd name="T119" fmla="*/ -465 h 1507"/>
                <a:gd name="T120" fmla="+- 0 8337 7360"/>
                <a:gd name="T121" fmla="*/ T120 w 1507"/>
                <a:gd name="T122" fmla="+- 0 -522 -556"/>
                <a:gd name="T123" fmla="*/ -522 h 1507"/>
                <a:gd name="T124" fmla="+- 0 8190 7360"/>
                <a:gd name="T125" fmla="*/ T124 w 1507"/>
                <a:gd name="T126" fmla="+- 0 -552 -556"/>
                <a:gd name="T127" fmla="*/ -552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0"/>
                  </a:moveTo>
                  <a:lnTo>
                    <a:pt x="676" y="4"/>
                  </a:lnTo>
                  <a:lnTo>
                    <a:pt x="602" y="16"/>
                  </a:lnTo>
                  <a:lnTo>
                    <a:pt x="529" y="34"/>
                  </a:lnTo>
                  <a:lnTo>
                    <a:pt x="460" y="60"/>
                  </a:lnTo>
                  <a:lnTo>
                    <a:pt x="394" y="91"/>
                  </a:lnTo>
                  <a:lnTo>
                    <a:pt x="332" y="129"/>
                  </a:lnTo>
                  <a:lnTo>
                    <a:pt x="274" y="172"/>
                  </a:lnTo>
                  <a:lnTo>
                    <a:pt x="221" y="221"/>
                  </a:lnTo>
                  <a:lnTo>
                    <a:pt x="172" y="275"/>
                  </a:lnTo>
                  <a:lnTo>
                    <a:pt x="129" y="332"/>
                  </a:lnTo>
                  <a:lnTo>
                    <a:pt x="91" y="395"/>
                  </a:lnTo>
                  <a:lnTo>
                    <a:pt x="59" y="460"/>
                  </a:lnTo>
                  <a:lnTo>
                    <a:pt x="34" y="530"/>
                  </a:lnTo>
                  <a:lnTo>
                    <a:pt x="16" y="602"/>
                  </a:lnTo>
                  <a:lnTo>
                    <a:pt x="4" y="677"/>
                  </a:lnTo>
                  <a:lnTo>
                    <a:pt x="0" y="754"/>
                  </a:lnTo>
                  <a:lnTo>
                    <a:pt x="4" y="831"/>
                  </a:lnTo>
                  <a:lnTo>
                    <a:pt x="16" y="905"/>
                  </a:lnTo>
                  <a:lnTo>
                    <a:pt x="34" y="978"/>
                  </a:lnTo>
                  <a:lnTo>
                    <a:pt x="59" y="1047"/>
                  </a:lnTo>
                  <a:lnTo>
                    <a:pt x="91" y="1113"/>
                  </a:lnTo>
                  <a:lnTo>
                    <a:pt x="129" y="1175"/>
                  </a:lnTo>
                  <a:lnTo>
                    <a:pt x="172" y="1233"/>
                  </a:lnTo>
                  <a:lnTo>
                    <a:pt x="221" y="1286"/>
                  </a:lnTo>
                  <a:lnTo>
                    <a:pt x="274" y="1335"/>
                  </a:lnTo>
                  <a:lnTo>
                    <a:pt x="332" y="1378"/>
                  </a:lnTo>
                  <a:lnTo>
                    <a:pt x="394" y="1416"/>
                  </a:lnTo>
                  <a:lnTo>
                    <a:pt x="460" y="1448"/>
                  </a:lnTo>
                  <a:lnTo>
                    <a:pt x="529" y="1473"/>
                  </a:lnTo>
                  <a:lnTo>
                    <a:pt x="602" y="1491"/>
                  </a:lnTo>
                  <a:lnTo>
                    <a:pt x="676" y="1503"/>
                  </a:lnTo>
                  <a:lnTo>
                    <a:pt x="753" y="1507"/>
                  </a:lnTo>
                  <a:lnTo>
                    <a:pt x="830" y="1503"/>
                  </a:lnTo>
                  <a:lnTo>
                    <a:pt x="905" y="1491"/>
                  </a:lnTo>
                  <a:lnTo>
                    <a:pt x="977" y="1473"/>
                  </a:lnTo>
                  <a:lnTo>
                    <a:pt x="1047" y="1448"/>
                  </a:lnTo>
                  <a:lnTo>
                    <a:pt x="1112" y="1416"/>
                  </a:lnTo>
                  <a:lnTo>
                    <a:pt x="1175" y="1378"/>
                  </a:lnTo>
                  <a:lnTo>
                    <a:pt x="1232" y="1335"/>
                  </a:lnTo>
                  <a:lnTo>
                    <a:pt x="1286" y="1286"/>
                  </a:lnTo>
                  <a:lnTo>
                    <a:pt x="1335" y="1233"/>
                  </a:lnTo>
                  <a:lnTo>
                    <a:pt x="1378" y="1175"/>
                  </a:lnTo>
                  <a:lnTo>
                    <a:pt x="1416" y="1113"/>
                  </a:lnTo>
                  <a:lnTo>
                    <a:pt x="1447" y="1047"/>
                  </a:lnTo>
                  <a:lnTo>
                    <a:pt x="1473" y="978"/>
                  </a:lnTo>
                  <a:lnTo>
                    <a:pt x="1491" y="905"/>
                  </a:lnTo>
                  <a:lnTo>
                    <a:pt x="1503" y="831"/>
                  </a:lnTo>
                  <a:lnTo>
                    <a:pt x="1507" y="754"/>
                  </a:lnTo>
                  <a:lnTo>
                    <a:pt x="1503" y="677"/>
                  </a:lnTo>
                  <a:lnTo>
                    <a:pt x="1491" y="602"/>
                  </a:lnTo>
                  <a:lnTo>
                    <a:pt x="1473" y="530"/>
                  </a:lnTo>
                  <a:lnTo>
                    <a:pt x="1447" y="460"/>
                  </a:lnTo>
                  <a:lnTo>
                    <a:pt x="1416" y="395"/>
                  </a:lnTo>
                  <a:lnTo>
                    <a:pt x="1378" y="332"/>
                  </a:lnTo>
                  <a:lnTo>
                    <a:pt x="1335" y="275"/>
                  </a:lnTo>
                  <a:lnTo>
                    <a:pt x="1286" y="221"/>
                  </a:lnTo>
                  <a:lnTo>
                    <a:pt x="1232" y="172"/>
                  </a:lnTo>
                  <a:lnTo>
                    <a:pt x="1175" y="129"/>
                  </a:lnTo>
                  <a:lnTo>
                    <a:pt x="1112" y="91"/>
                  </a:lnTo>
                  <a:lnTo>
                    <a:pt x="1047" y="60"/>
                  </a:lnTo>
                  <a:lnTo>
                    <a:pt x="977" y="34"/>
                  </a:lnTo>
                  <a:lnTo>
                    <a:pt x="905" y="16"/>
                  </a:lnTo>
                  <a:lnTo>
                    <a:pt x="830" y="4"/>
                  </a:lnTo>
                  <a:lnTo>
                    <a:pt x="753" y="0"/>
                  </a:lnTo>
                  <a:close/>
                </a:path>
              </a:pathLst>
            </a:custGeom>
            <a:solidFill>
              <a:srgbClr val="ED1C2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a:p>
              <a:endParaRPr lang="en-US" sz="1200" dirty="0"/>
            </a:p>
            <a:p>
              <a:endParaRPr lang="en-US" sz="1200" dirty="0"/>
            </a:p>
            <a:p>
              <a:r>
                <a:rPr lang="en-US" dirty="0"/>
                <a:t>DISABILITY</a:t>
              </a:r>
            </a:p>
          </p:txBody>
        </p:sp>
        <p:sp>
          <p:nvSpPr>
            <p:cNvPr id="11" name="docshape145">
              <a:extLst>
                <a:ext uri="{FF2B5EF4-FFF2-40B4-BE49-F238E27FC236}">
                  <a16:creationId xmlns:a16="http://schemas.microsoft.com/office/drawing/2014/main" id="{F8CD89F0-B61F-FF94-3136-29F5BEA66AD8}"/>
                </a:ext>
              </a:extLst>
            </p:cNvPr>
            <p:cNvSpPr>
              <a:spLocks noChangeAspect="1" noEditPoints="1" noChangeArrowheads="1" noChangeShapeType="1" noTextEdit="1"/>
            </p:cNvSpPr>
            <p:nvPr/>
          </p:nvSpPr>
          <p:spPr bwMode="auto">
            <a:xfrm>
              <a:off x="7360" y="-556"/>
              <a:ext cx="1507" cy="1507"/>
            </a:xfrm>
            <a:custGeom>
              <a:avLst/>
              <a:gdLst>
                <a:gd name="T0" fmla="+- 0 8190 7360"/>
                <a:gd name="T1" fmla="*/ T0 w 1507"/>
                <a:gd name="T2" fmla="+- 0 947 -556"/>
                <a:gd name="T3" fmla="*/ 947 h 1507"/>
                <a:gd name="T4" fmla="+- 0 8337 7360"/>
                <a:gd name="T5" fmla="*/ T4 w 1507"/>
                <a:gd name="T6" fmla="+- 0 917 -556"/>
                <a:gd name="T7" fmla="*/ 917 h 1507"/>
                <a:gd name="T8" fmla="+- 0 8472 7360"/>
                <a:gd name="T9" fmla="*/ T8 w 1507"/>
                <a:gd name="T10" fmla="+- 0 860 -556"/>
                <a:gd name="T11" fmla="*/ 860 h 1507"/>
                <a:gd name="T12" fmla="+- 0 8592 7360"/>
                <a:gd name="T13" fmla="*/ T12 w 1507"/>
                <a:gd name="T14" fmla="+- 0 779 -556"/>
                <a:gd name="T15" fmla="*/ 779 h 1507"/>
                <a:gd name="T16" fmla="+- 0 8695 7360"/>
                <a:gd name="T17" fmla="*/ T16 w 1507"/>
                <a:gd name="T18" fmla="+- 0 677 -556"/>
                <a:gd name="T19" fmla="*/ 677 h 1507"/>
                <a:gd name="T20" fmla="+- 0 8776 7360"/>
                <a:gd name="T21" fmla="*/ T20 w 1507"/>
                <a:gd name="T22" fmla="+- 0 557 -556"/>
                <a:gd name="T23" fmla="*/ 557 h 1507"/>
                <a:gd name="T24" fmla="+- 0 8833 7360"/>
                <a:gd name="T25" fmla="*/ T24 w 1507"/>
                <a:gd name="T26" fmla="+- 0 422 -556"/>
                <a:gd name="T27" fmla="*/ 422 h 1507"/>
                <a:gd name="T28" fmla="+- 0 8863 7360"/>
                <a:gd name="T29" fmla="*/ T28 w 1507"/>
                <a:gd name="T30" fmla="+- 0 275 -556"/>
                <a:gd name="T31" fmla="*/ 275 h 1507"/>
                <a:gd name="T32" fmla="+- 0 8863 7360"/>
                <a:gd name="T33" fmla="*/ T32 w 1507"/>
                <a:gd name="T34" fmla="+- 0 121 -556"/>
                <a:gd name="T35" fmla="*/ 121 h 1507"/>
                <a:gd name="T36" fmla="+- 0 8833 7360"/>
                <a:gd name="T37" fmla="*/ T36 w 1507"/>
                <a:gd name="T38" fmla="+- 0 -26 -556"/>
                <a:gd name="T39" fmla="*/ -26 h 1507"/>
                <a:gd name="T40" fmla="+- 0 8776 7360"/>
                <a:gd name="T41" fmla="*/ T40 w 1507"/>
                <a:gd name="T42" fmla="+- 0 -161 -556"/>
                <a:gd name="T43" fmla="*/ -161 h 1507"/>
                <a:gd name="T44" fmla="+- 0 8695 7360"/>
                <a:gd name="T45" fmla="*/ T44 w 1507"/>
                <a:gd name="T46" fmla="+- 0 -281 -556"/>
                <a:gd name="T47" fmla="*/ -281 h 1507"/>
                <a:gd name="T48" fmla="+- 0 8592 7360"/>
                <a:gd name="T49" fmla="*/ T48 w 1507"/>
                <a:gd name="T50" fmla="+- 0 -384 -556"/>
                <a:gd name="T51" fmla="*/ -384 h 1507"/>
                <a:gd name="T52" fmla="+- 0 8472 7360"/>
                <a:gd name="T53" fmla="*/ T52 w 1507"/>
                <a:gd name="T54" fmla="+- 0 -465 -556"/>
                <a:gd name="T55" fmla="*/ -465 h 1507"/>
                <a:gd name="T56" fmla="+- 0 8337 7360"/>
                <a:gd name="T57" fmla="*/ T56 w 1507"/>
                <a:gd name="T58" fmla="+- 0 -522 -556"/>
                <a:gd name="T59" fmla="*/ -522 h 1507"/>
                <a:gd name="T60" fmla="+- 0 8190 7360"/>
                <a:gd name="T61" fmla="*/ T60 w 1507"/>
                <a:gd name="T62" fmla="+- 0 -552 -556"/>
                <a:gd name="T63" fmla="*/ -552 h 1507"/>
                <a:gd name="T64" fmla="+- 0 8036 7360"/>
                <a:gd name="T65" fmla="*/ T64 w 1507"/>
                <a:gd name="T66" fmla="+- 0 -552 -556"/>
                <a:gd name="T67" fmla="*/ -552 h 1507"/>
                <a:gd name="T68" fmla="+- 0 7889 7360"/>
                <a:gd name="T69" fmla="*/ T68 w 1507"/>
                <a:gd name="T70" fmla="+- 0 -522 -556"/>
                <a:gd name="T71" fmla="*/ -522 h 1507"/>
                <a:gd name="T72" fmla="+- 0 7754 7360"/>
                <a:gd name="T73" fmla="*/ T72 w 1507"/>
                <a:gd name="T74" fmla="+- 0 -465 -556"/>
                <a:gd name="T75" fmla="*/ -465 h 1507"/>
                <a:gd name="T76" fmla="+- 0 7634 7360"/>
                <a:gd name="T77" fmla="*/ T76 w 1507"/>
                <a:gd name="T78" fmla="+- 0 -384 -556"/>
                <a:gd name="T79" fmla="*/ -384 h 1507"/>
                <a:gd name="T80" fmla="+- 0 7532 7360"/>
                <a:gd name="T81" fmla="*/ T80 w 1507"/>
                <a:gd name="T82" fmla="+- 0 -281 -556"/>
                <a:gd name="T83" fmla="*/ -281 h 1507"/>
                <a:gd name="T84" fmla="+- 0 7451 7360"/>
                <a:gd name="T85" fmla="*/ T84 w 1507"/>
                <a:gd name="T86" fmla="+- 0 -161 -556"/>
                <a:gd name="T87" fmla="*/ -161 h 1507"/>
                <a:gd name="T88" fmla="+- 0 7394 7360"/>
                <a:gd name="T89" fmla="*/ T88 w 1507"/>
                <a:gd name="T90" fmla="+- 0 -26 -556"/>
                <a:gd name="T91" fmla="*/ -26 h 1507"/>
                <a:gd name="T92" fmla="+- 0 7364 7360"/>
                <a:gd name="T93" fmla="*/ T92 w 1507"/>
                <a:gd name="T94" fmla="+- 0 121 -556"/>
                <a:gd name="T95" fmla="*/ 121 h 1507"/>
                <a:gd name="T96" fmla="+- 0 7364 7360"/>
                <a:gd name="T97" fmla="*/ T96 w 1507"/>
                <a:gd name="T98" fmla="+- 0 275 -556"/>
                <a:gd name="T99" fmla="*/ 275 h 1507"/>
                <a:gd name="T100" fmla="+- 0 7394 7360"/>
                <a:gd name="T101" fmla="*/ T100 w 1507"/>
                <a:gd name="T102" fmla="+- 0 422 -556"/>
                <a:gd name="T103" fmla="*/ 422 h 1507"/>
                <a:gd name="T104" fmla="+- 0 7451 7360"/>
                <a:gd name="T105" fmla="*/ T104 w 1507"/>
                <a:gd name="T106" fmla="+- 0 557 -556"/>
                <a:gd name="T107" fmla="*/ 557 h 1507"/>
                <a:gd name="T108" fmla="+- 0 7532 7360"/>
                <a:gd name="T109" fmla="*/ T108 w 1507"/>
                <a:gd name="T110" fmla="+- 0 677 -556"/>
                <a:gd name="T111" fmla="*/ 677 h 1507"/>
                <a:gd name="T112" fmla="+- 0 7634 7360"/>
                <a:gd name="T113" fmla="*/ T112 w 1507"/>
                <a:gd name="T114" fmla="+- 0 779 -556"/>
                <a:gd name="T115" fmla="*/ 779 h 1507"/>
                <a:gd name="T116" fmla="+- 0 7754 7360"/>
                <a:gd name="T117" fmla="*/ T116 w 1507"/>
                <a:gd name="T118" fmla="+- 0 860 -556"/>
                <a:gd name="T119" fmla="*/ 860 h 1507"/>
                <a:gd name="T120" fmla="+- 0 7889 7360"/>
                <a:gd name="T121" fmla="*/ T120 w 1507"/>
                <a:gd name="T122" fmla="+- 0 917 -556"/>
                <a:gd name="T123" fmla="*/ 917 h 1507"/>
                <a:gd name="T124" fmla="+- 0 8036 7360"/>
                <a:gd name="T125" fmla="*/ T124 w 1507"/>
                <a:gd name="T126" fmla="+- 0 947 -556"/>
                <a:gd name="T127" fmla="*/ 947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1507"/>
                  </a:moveTo>
                  <a:lnTo>
                    <a:pt x="830" y="1503"/>
                  </a:lnTo>
                  <a:lnTo>
                    <a:pt x="905" y="1491"/>
                  </a:lnTo>
                  <a:lnTo>
                    <a:pt x="977" y="1473"/>
                  </a:lnTo>
                  <a:lnTo>
                    <a:pt x="1047" y="1448"/>
                  </a:lnTo>
                  <a:lnTo>
                    <a:pt x="1112" y="1416"/>
                  </a:lnTo>
                  <a:lnTo>
                    <a:pt x="1175" y="1378"/>
                  </a:lnTo>
                  <a:lnTo>
                    <a:pt x="1232" y="1335"/>
                  </a:lnTo>
                  <a:lnTo>
                    <a:pt x="1286" y="1286"/>
                  </a:lnTo>
                  <a:lnTo>
                    <a:pt x="1335" y="1233"/>
                  </a:lnTo>
                  <a:lnTo>
                    <a:pt x="1378" y="1175"/>
                  </a:lnTo>
                  <a:lnTo>
                    <a:pt x="1416" y="1113"/>
                  </a:lnTo>
                  <a:lnTo>
                    <a:pt x="1447" y="1047"/>
                  </a:lnTo>
                  <a:lnTo>
                    <a:pt x="1473" y="978"/>
                  </a:lnTo>
                  <a:lnTo>
                    <a:pt x="1491" y="905"/>
                  </a:lnTo>
                  <a:lnTo>
                    <a:pt x="1503" y="831"/>
                  </a:lnTo>
                  <a:lnTo>
                    <a:pt x="1507" y="754"/>
                  </a:lnTo>
                  <a:lnTo>
                    <a:pt x="1503" y="677"/>
                  </a:lnTo>
                  <a:lnTo>
                    <a:pt x="1491" y="602"/>
                  </a:lnTo>
                  <a:lnTo>
                    <a:pt x="1473" y="530"/>
                  </a:lnTo>
                  <a:lnTo>
                    <a:pt x="1447" y="460"/>
                  </a:lnTo>
                  <a:lnTo>
                    <a:pt x="1416" y="395"/>
                  </a:lnTo>
                  <a:lnTo>
                    <a:pt x="1378" y="332"/>
                  </a:lnTo>
                  <a:lnTo>
                    <a:pt x="1335" y="275"/>
                  </a:lnTo>
                  <a:lnTo>
                    <a:pt x="1286" y="221"/>
                  </a:lnTo>
                  <a:lnTo>
                    <a:pt x="1232" y="172"/>
                  </a:lnTo>
                  <a:lnTo>
                    <a:pt x="1175" y="129"/>
                  </a:lnTo>
                  <a:lnTo>
                    <a:pt x="1112" y="91"/>
                  </a:lnTo>
                  <a:lnTo>
                    <a:pt x="1047" y="60"/>
                  </a:lnTo>
                  <a:lnTo>
                    <a:pt x="977" y="34"/>
                  </a:lnTo>
                  <a:lnTo>
                    <a:pt x="905" y="16"/>
                  </a:lnTo>
                  <a:lnTo>
                    <a:pt x="830" y="4"/>
                  </a:lnTo>
                  <a:lnTo>
                    <a:pt x="753" y="0"/>
                  </a:lnTo>
                  <a:lnTo>
                    <a:pt x="676" y="4"/>
                  </a:lnTo>
                  <a:lnTo>
                    <a:pt x="602" y="16"/>
                  </a:lnTo>
                  <a:lnTo>
                    <a:pt x="529" y="34"/>
                  </a:lnTo>
                  <a:lnTo>
                    <a:pt x="460" y="60"/>
                  </a:lnTo>
                  <a:lnTo>
                    <a:pt x="394" y="91"/>
                  </a:lnTo>
                  <a:lnTo>
                    <a:pt x="332" y="129"/>
                  </a:lnTo>
                  <a:lnTo>
                    <a:pt x="274" y="172"/>
                  </a:lnTo>
                  <a:lnTo>
                    <a:pt x="221" y="221"/>
                  </a:lnTo>
                  <a:lnTo>
                    <a:pt x="172" y="275"/>
                  </a:lnTo>
                  <a:lnTo>
                    <a:pt x="129" y="332"/>
                  </a:lnTo>
                  <a:lnTo>
                    <a:pt x="91" y="395"/>
                  </a:lnTo>
                  <a:lnTo>
                    <a:pt x="59" y="460"/>
                  </a:lnTo>
                  <a:lnTo>
                    <a:pt x="34" y="530"/>
                  </a:lnTo>
                  <a:lnTo>
                    <a:pt x="16" y="602"/>
                  </a:lnTo>
                  <a:lnTo>
                    <a:pt x="4" y="677"/>
                  </a:lnTo>
                  <a:lnTo>
                    <a:pt x="0" y="754"/>
                  </a:lnTo>
                  <a:lnTo>
                    <a:pt x="4" y="831"/>
                  </a:lnTo>
                  <a:lnTo>
                    <a:pt x="16" y="905"/>
                  </a:lnTo>
                  <a:lnTo>
                    <a:pt x="34" y="978"/>
                  </a:lnTo>
                  <a:lnTo>
                    <a:pt x="59" y="1047"/>
                  </a:lnTo>
                  <a:lnTo>
                    <a:pt x="91" y="1113"/>
                  </a:lnTo>
                  <a:lnTo>
                    <a:pt x="129" y="1175"/>
                  </a:lnTo>
                  <a:lnTo>
                    <a:pt x="172" y="1233"/>
                  </a:lnTo>
                  <a:lnTo>
                    <a:pt x="221" y="1286"/>
                  </a:lnTo>
                  <a:lnTo>
                    <a:pt x="274" y="1335"/>
                  </a:lnTo>
                  <a:lnTo>
                    <a:pt x="332" y="1378"/>
                  </a:lnTo>
                  <a:lnTo>
                    <a:pt x="394" y="1416"/>
                  </a:lnTo>
                  <a:lnTo>
                    <a:pt x="460" y="1448"/>
                  </a:lnTo>
                  <a:lnTo>
                    <a:pt x="529" y="1473"/>
                  </a:lnTo>
                  <a:lnTo>
                    <a:pt x="602" y="1491"/>
                  </a:lnTo>
                  <a:lnTo>
                    <a:pt x="676" y="1503"/>
                  </a:lnTo>
                  <a:lnTo>
                    <a:pt x="753" y="1507"/>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 name="docshape146">
              <a:extLst>
                <a:ext uri="{FF2B5EF4-FFF2-40B4-BE49-F238E27FC236}">
                  <a16:creationId xmlns:a16="http://schemas.microsoft.com/office/drawing/2014/main" id="{7A72BCBE-9E6B-94D3-FAB6-00131CFC7432}"/>
                </a:ext>
              </a:extLst>
            </p:cNvPr>
            <p:cNvSpPr>
              <a:spLocks noChangeAspect="1" noEditPoints="1" noChangeArrowheads="1" noChangeShapeType="1" noTextEdit="1"/>
            </p:cNvSpPr>
            <p:nvPr/>
          </p:nvSpPr>
          <p:spPr bwMode="auto">
            <a:xfrm>
              <a:off x="6166" y="-211"/>
              <a:ext cx="1332" cy="817"/>
            </a:xfrm>
            <a:custGeom>
              <a:avLst/>
              <a:gdLst>
                <a:gd name="T0" fmla="+- 0 7241 6167"/>
                <a:gd name="T1" fmla="*/ T0 w 1332"/>
                <a:gd name="T2" fmla="+- 0 -211 -211"/>
                <a:gd name="T3" fmla="*/ -211 h 817"/>
                <a:gd name="T4" fmla="+- 0 7238 6167"/>
                <a:gd name="T5" fmla="*/ T4 w 1332"/>
                <a:gd name="T6" fmla="+- 0 -211 -211"/>
                <a:gd name="T7" fmla="*/ -211 h 817"/>
                <a:gd name="T8" fmla="+- 0 7238 6167"/>
                <a:gd name="T9" fmla="*/ T8 w 1332"/>
                <a:gd name="T10" fmla="+- 0 39 -211"/>
                <a:gd name="T11" fmla="*/ 39 h 817"/>
                <a:gd name="T12" fmla="+- 0 6167 6167"/>
                <a:gd name="T13" fmla="*/ T12 w 1332"/>
                <a:gd name="T14" fmla="+- 0 39 -211"/>
                <a:gd name="T15" fmla="*/ 39 h 817"/>
                <a:gd name="T16" fmla="+- 0 6167 6167"/>
                <a:gd name="T17" fmla="*/ T16 w 1332"/>
                <a:gd name="T18" fmla="+- 0 356 -211"/>
                <a:gd name="T19" fmla="*/ 356 h 817"/>
                <a:gd name="T20" fmla="+- 0 7238 6167"/>
                <a:gd name="T21" fmla="*/ T20 w 1332"/>
                <a:gd name="T22" fmla="+- 0 356 -211"/>
                <a:gd name="T23" fmla="*/ 356 h 817"/>
                <a:gd name="T24" fmla="+- 0 7238 6167"/>
                <a:gd name="T25" fmla="*/ T24 w 1332"/>
                <a:gd name="T26" fmla="+- 0 606 -211"/>
                <a:gd name="T27" fmla="*/ 606 h 817"/>
                <a:gd name="T28" fmla="+- 0 7241 6167"/>
                <a:gd name="T29" fmla="*/ T28 w 1332"/>
                <a:gd name="T30" fmla="+- 0 606 -211"/>
                <a:gd name="T31" fmla="*/ 606 h 817"/>
                <a:gd name="T32" fmla="+- 0 7498 6167"/>
                <a:gd name="T33" fmla="*/ T32 w 1332"/>
                <a:gd name="T34" fmla="+- 0 198 -211"/>
                <a:gd name="T35" fmla="*/ 198 h 817"/>
                <a:gd name="T36" fmla="+- 0 7241 6167"/>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4" y="0"/>
                  </a:moveTo>
                  <a:lnTo>
                    <a:pt x="1071" y="0"/>
                  </a:lnTo>
                  <a:lnTo>
                    <a:pt x="1071" y="250"/>
                  </a:lnTo>
                  <a:lnTo>
                    <a:pt x="0" y="250"/>
                  </a:lnTo>
                  <a:lnTo>
                    <a:pt x="0" y="567"/>
                  </a:lnTo>
                  <a:lnTo>
                    <a:pt x="1071" y="567"/>
                  </a:lnTo>
                  <a:lnTo>
                    <a:pt x="1071" y="817"/>
                  </a:lnTo>
                  <a:lnTo>
                    <a:pt x="1074" y="817"/>
                  </a:lnTo>
                  <a:lnTo>
                    <a:pt x="1331" y="409"/>
                  </a:lnTo>
                  <a:lnTo>
                    <a:pt x="107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147">
              <a:extLst>
                <a:ext uri="{FF2B5EF4-FFF2-40B4-BE49-F238E27FC236}">
                  <a16:creationId xmlns:a16="http://schemas.microsoft.com/office/drawing/2014/main" id="{74DAF44B-C2EB-3D6F-70EB-F8E2A021EAFB}"/>
                </a:ext>
              </a:extLst>
            </p:cNvPr>
            <p:cNvSpPr>
              <a:spLocks noChangeAspect="1" noEditPoints="1" noChangeArrowheads="1" noChangeShapeType="1" noTextEdit="1"/>
            </p:cNvSpPr>
            <p:nvPr/>
          </p:nvSpPr>
          <p:spPr bwMode="auto">
            <a:xfrm>
              <a:off x="6166" y="-211"/>
              <a:ext cx="1332" cy="817"/>
            </a:xfrm>
            <a:custGeom>
              <a:avLst/>
              <a:gdLst>
                <a:gd name="T0" fmla="+- 0 7238 6167"/>
                <a:gd name="T1" fmla="*/ T0 w 1332"/>
                <a:gd name="T2" fmla="+- 0 -211 -211"/>
                <a:gd name="T3" fmla="*/ -211 h 817"/>
                <a:gd name="T4" fmla="+- 0 7238 6167"/>
                <a:gd name="T5" fmla="*/ T4 w 1332"/>
                <a:gd name="T6" fmla="+- 0 39 -211"/>
                <a:gd name="T7" fmla="*/ 39 h 817"/>
                <a:gd name="T8" fmla="+- 0 6167 6167"/>
                <a:gd name="T9" fmla="*/ T8 w 1332"/>
                <a:gd name="T10" fmla="+- 0 39 -211"/>
                <a:gd name="T11" fmla="*/ 39 h 817"/>
                <a:gd name="T12" fmla="+- 0 6167 6167"/>
                <a:gd name="T13" fmla="*/ T12 w 1332"/>
                <a:gd name="T14" fmla="+- 0 356 -211"/>
                <a:gd name="T15" fmla="*/ 356 h 817"/>
                <a:gd name="T16" fmla="+- 0 7238 6167"/>
                <a:gd name="T17" fmla="*/ T16 w 1332"/>
                <a:gd name="T18" fmla="+- 0 356 -211"/>
                <a:gd name="T19" fmla="*/ 356 h 817"/>
                <a:gd name="T20" fmla="+- 0 7238 6167"/>
                <a:gd name="T21" fmla="*/ T20 w 1332"/>
                <a:gd name="T22" fmla="+- 0 606 -211"/>
                <a:gd name="T23" fmla="*/ 606 h 817"/>
                <a:gd name="T24" fmla="+- 0 7241 6167"/>
                <a:gd name="T25" fmla="*/ T24 w 1332"/>
                <a:gd name="T26" fmla="+- 0 606 -211"/>
                <a:gd name="T27" fmla="*/ 606 h 817"/>
                <a:gd name="T28" fmla="+- 0 7498 6167"/>
                <a:gd name="T29" fmla="*/ T28 w 1332"/>
                <a:gd name="T30" fmla="+- 0 198 -211"/>
                <a:gd name="T31" fmla="*/ 198 h 817"/>
                <a:gd name="T32" fmla="+- 0 7241 6167"/>
                <a:gd name="T33" fmla="*/ T32 w 1332"/>
                <a:gd name="T34" fmla="+- 0 -211 -211"/>
                <a:gd name="T35" fmla="*/ -211 h 817"/>
                <a:gd name="T36" fmla="+- 0 7238 6167"/>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1" y="0"/>
                  </a:moveTo>
                  <a:lnTo>
                    <a:pt x="1071" y="250"/>
                  </a:lnTo>
                  <a:lnTo>
                    <a:pt x="0" y="250"/>
                  </a:lnTo>
                  <a:lnTo>
                    <a:pt x="0" y="567"/>
                  </a:lnTo>
                  <a:lnTo>
                    <a:pt x="1071" y="567"/>
                  </a:lnTo>
                  <a:lnTo>
                    <a:pt x="1071" y="817"/>
                  </a:lnTo>
                  <a:lnTo>
                    <a:pt x="1074" y="817"/>
                  </a:lnTo>
                  <a:lnTo>
                    <a:pt x="1331" y="409"/>
                  </a:lnTo>
                  <a:lnTo>
                    <a:pt x="1074" y="0"/>
                  </a:lnTo>
                  <a:lnTo>
                    <a:pt x="1071" y="0"/>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4" name="docshape148">
              <a:extLst>
                <a:ext uri="{FF2B5EF4-FFF2-40B4-BE49-F238E27FC236}">
                  <a16:creationId xmlns:a16="http://schemas.microsoft.com/office/drawing/2014/main" id="{CCFEB010-DB4F-51C7-F84B-41348F927F26}"/>
                </a:ext>
              </a:extLst>
            </p:cNvPr>
            <p:cNvSpPr>
              <a:spLocks noChangeAspect="1" noEditPoints="1" noChangeArrowheads="1" noChangeShapeType="1" noTextEdit="1"/>
            </p:cNvSpPr>
            <p:nvPr/>
          </p:nvSpPr>
          <p:spPr bwMode="auto">
            <a:xfrm>
              <a:off x="5583" y="-556"/>
              <a:ext cx="1507" cy="1507"/>
            </a:xfrm>
            <a:custGeom>
              <a:avLst/>
              <a:gdLst>
                <a:gd name="T0" fmla="+- 0 6260 5584"/>
                <a:gd name="T1" fmla="*/ T0 w 1507"/>
                <a:gd name="T2" fmla="+- 0 -552 -556"/>
                <a:gd name="T3" fmla="*/ -552 h 1507"/>
                <a:gd name="T4" fmla="+- 0 6113 5584"/>
                <a:gd name="T5" fmla="*/ T4 w 1507"/>
                <a:gd name="T6" fmla="+- 0 -522 -556"/>
                <a:gd name="T7" fmla="*/ -522 h 1507"/>
                <a:gd name="T8" fmla="+- 0 5978 5584"/>
                <a:gd name="T9" fmla="*/ T8 w 1507"/>
                <a:gd name="T10" fmla="+- 0 -465 -556"/>
                <a:gd name="T11" fmla="*/ -465 h 1507"/>
                <a:gd name="T12" fmla="+- 0 5858 5584"/>
                <a:gd name="T13" fmla="*/ T12 w 1507"/>
                <a:gd name="T14" fmla="+- 0 -384 -556"/>
                <a:gd name="T15" fmla="*/ -384 h 1507"/>
                <a:gd name="T16" fmla="+- 0 5756 5584"/>
                <a:gd name="T17" fmla="*/ T16 w 1507"/>
                <a:gd name="T18" fmla="+- 0 -281 -556"/>
                <a:gd name="T19" fmla="*/ -281 h 1507"/>
                <a:gd name="T20" fmla="+- 0 5675 5584"/>
                <a:gd name="T21" fmla="*/ T20 w 1507"/>
                <a:gd name="T22" fmla="+- 0 -161 -556"/>
                <a:gd name="T23" fmla="*/ -161 h 1507"/>
                <a:gd name="T24" fmla="+- 0 5618 5584"/>
                <a:gd name="T25" fmla="*/ T24 w 1507"/>
                <a:gd name="T26" fmla="+- 0 -26 -556"/>
                <a:gd name="T27" fmla="*/ -26 h 1507"/>
                <a:gd name="T28" fmla="+- 0 5588 5584"/>
                <a:gd name="T29" fmla="*/ T28 w 1507"/>
                <a:gd name="T30" fmla="+- 0 121 -556"/>
                <a:gd name="T31" fmla="*/ 121 h 1507"/>
                <a:gd name="T32" fmla="+- 0 5588 5584"/>
                <a:gd name="T33" fmla="*/ T32 w 1507"/>
                <a:gd name="T34" fmla="+- 0 275 -556"/>
                <a:gd name="T35" fmla="*/ 275 h 1507"/>
                <a:gd name="T36" fmla="+- 0 5618 5584"/>
                <a:gd name="T37" fmla="*/ T36 w 1507"/>
                <a:gd name="T38" fmla="+- 0 422 -556"/>
                <a:gd name="T39" fmla="*/ 422 h 1507"/>
                <a:gd name="T40" fmla="+- 0 5675 5584"/>
                <a:gd name="T41" fmla="*/ T40 w 1507"/>
                <a:gd name="T42" fmla="+- 0 557 -556"/>
                <a:gd name="T43" fmla="*/ 557 h 1507"/>
                <a:gd name="T44" fmla="+- 0 5756 5584"/>
                <a:gd name="T45" fmla="*/ T44 w 1507"/>
                <a:gd name="T46" fmla="+- 0 677 -556"/>
                <a:gd name="T47" fmla="*/ 677 h 1507"/>
                <a:gd name="T48" fmla="+- 0 5858 5584"/>
                <a:gd name="T49" fmla="*/ T48 w 1507"/>
                <a:gd name="T50" fmla="+- 0 779 -556"/>
                <a:gd name="T51" fmla="*/ 779 h 1507"/>
                <a:gd name="T52" fmla="+- 0 5978 5584"/>
                <a:gd name="T53" fmla="*/ T52 w 1507"/>
                <a:gd name="T54" fmla="+- 0 860 -556"/>
                <a:gd name="T55" fmla="*/ 860 h 1507"/>
                <a:gd name="T56" fmla="+- 0 6113 5584"/>
                <a:gd name="T57" fmla="*/ T56 w 1507"/>
                <a:gd name="T58" fmla="+- 0 917 -556"/>
                <a:gd name="T59" fmla="*/ 917 h 1507"/>
                <a:gd name="T60" fmla="+- 0 6260 5584"/>
                <a:gd name="T61" fmla="*/ T60 w 1507"/>
                <a:gd name="T62" fmla="+- 0 947 -556"/>
                <a:gd name="T63" fmla="*/ 947 h 1507"/>
                <a:gd name="T64" fmla="+- 0 6414 5584"/>
                <a:gd name="T65" fmla="*/ T64 w 1507"/>
                <a:gd name="T66" fmla="+- 0 947 -556"/>
                <a:gd name="T67" fmla="*/ 947 h 1507"/>
                <a:gd name="T68" fmla="+- 0 6561 5584"/>
                <a:gd name="T69" fmla="*/ T68 w 1507"/>
                <a:gd name="T70" fmla="+- 0 917 -556"/>
                <a:gd name="T71" fmla="*/ 917 h 1507"/>
                <a:gd name="T72" fmla="+- 0 6696 5584"/>
                <a:gd name="T73" fmla="*/ T72 w 1507"/>
                <a:gd name="T74" fmla="+- 0 860 -556"/>
                <a:gd name="T75" fmla="*/ 860 h 1507"/>
                <a:gd name="T76" fmla="+- 0 6816 5584"/>
                <a:gd name="T77" fmla="*/ T76 w 1507"/>
                <a:gd name="T78" fmla="+- 0 779 -556"/>
                <a:gd name="T79" fmla="*/ 779 h 1507"/>
                <a:gd name="T80" fmla="+- 0 6918 5584"/>
                <a:gd name="T81" fmla="*/ T80 w 1507"/>
                <a:gd name="T82" fmla="+- 0 677 -556"/>
                <a:gd name="T83" fmla="*/ 677 h 1507"/>
                <a:gd name="T84" fmla="+- 0 6999 5584"/>
                <a:gd name="T85" fmla="*/ T84 w 1507"/>
                <a:gd name="T86" fmla="+- 0 557 -556"/>
                <a:gd name="T87" fmla="*/ 557 h 1507"/>
                <a:gd name="T88" fmla="+- 0 7056 5584"/>
                <a:gd name="T89" fmla="*/ T88 w 1507"/>
                <a:gd name="T90" fmla="+- 0 422 -556"/>
                <a:gd name="T91" fmla="*/ 422 h 1507"/>
                <a:gd name="T92" fmla="+- 0 7086 5584"/>
                <a:gd name="T93" fmla="*/ T92 w 1507"/>
                <a:gd name="T94" fmla="+- 0 275 -556"/>
                <a:gd name="T95" fmla="*/ 275 h 1507"/>
                <a:gd name="T96" fmla="+- 0 7086 5584"/>
                <a:gd name="T97" fmla="*/ T96 w 1507"/>
                <a:gd name="T98" fmla="+- 0 121 -556"/>
                <a:gd name="T99" fmla="*/ 121 h 1507"/>
                <a:gd name="T100" fmla="+- 0 7056 5584"/>
                <a:gd name="T101" fmla="*/ T100 w 1507"/>
                <a:gd name="T102" fmla="+- 0 -26 -556"/>
                <a:gd name="T103" fmla="*/ -26 h 1507"/>
                <a:gd name="T104" fmla="+- 0 6999 5584"/>
                <a:gd name="T105" fmla="*/ T104 w 1507"/>
                <a:gd name="T106" fmla="+- 0 -161 -556"/>
                <a:gd name="T107" fmla="*/ -161 h 1507"/>
                <a:gd name="T108" fmla="+- 0 6918 5584"/>
                <a:gd name="T109" fmla="*/ T108 w 1507"/>
                <a:gd name="T110" fmla="+- 0 -281 -556"/>
                <a:gd name="T111" fmla="*/ -281 h 1507"/>
                <a:gd name="T112" fmla="+- 0 6816 5584"/>
                <a:gd name="T113" fmla="*/ T112 w 1507"/>
                <a:gd name="T114" fmla="+- 0 -384 -556"/>
                <a:gd name="T115" fmla="*/ -384 h 1507"/>
                <a:gd name="T116" fmla="+- 0 6696 5584"/>
                <a:gd name="T117" fmla="*/ T116 w 1507"/>
                <a:gd name="T118" fmla="+- 0 -465 -556"/>
                <a:gd name="T119" fmla="*/ -465 h 1507"/>
                <a:gd name="T120" fmla="+- 0 6561 5584"/>
                <a:gd name="T121" fmla="*/ T120 w 1507"/>
                <a:gd name="T122" fmla="+- 0 -522 -556"/>
                <a:gd name="T123" fmla="*/ -522 h 1507"/>
                <a:gd name="T124" fmla="+- 0 6414 5584"/>
                <a:gd name="T125" fmla="*/ T124 w 1507"/>
                <a:gd name="T126" fmla="+- 0 -552 -556"/>
                <a:gd name="T127" fmla="*/ -552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0"/>
                  </a:moveTo>
                  <a:lnTo>
                    <a:pt x="676" y="4"/>
                  </a:lnTo>
                  <a:lnTo>
                    <a:pt x="601" y="16"/>
                  </a:lnTo>
                  <a:lnTo>
                    <a:pt x="529" y="34"/>
                  </a:lnTo>
                  <a:lnTo>
                    <a:pt x="460" y="60"/>
                  </a:lnTo>
                  <a:lnTo>
                    <a:pt x="394" y="91"/>
                  </a:lnTo>
                  <a:lnTo>
                    <a:pt x="332" y="129"/>
                  </a:lnTo>
                  <a:lnTo>
                    <a:pt x="274" y="172"/>
                  </a:lnTo>
                  <a:lnTo>
                    <a:pt x="220" y="221"/>
                  </a:lnTo>
                  <a:lnTo>
                    <a:pt x="172" y="275"/>
                  </a:lnTo>
                  <a:lnTo>
                    <a:pt x="128" y="332"/>
                  </a:lnTo>
                  <a:lnTo>
                    <a:pt x="91" y="395"/>
                  </a:lnTo>
                  <a:lnTo>
                    <a:pt x="59" y="460"/>
                  </a:lnTo>
                  <a:lnTo>
                    <a:pt x="34" y="530"/>
                  </a:lnTo>
                  <a:lnTo>
                    <a:pt x="15" y="602"/>
                  </a:lnTo>
                  <a:lnTo>
                    <a:pt x="4" y="677"/>
                  </a:lnTo>
                  <a:lnTo>
                    <a:pt x="0" y="754"/>
                  </a:lnTo>
                  <a:lnTo>
                    <a:pt x="4" y="831"/>
                  </a:lnTo>
                  <a:lnTo>
                    <a:pt x="15" y="905"/>
                  </a:lnTo>
                  <a:lnTo>
                    <a:pt x="34" y="978"/>
                  </a:lnTo>
                  <a:lnTo>
                    <a:pt x="59" y="1047"/>
                  </a:lnTo>
                  <a:lnTo>
                    <a:pt x="91" y="1113"/>
                  </a:lnTo>
                  <a:lnTo>
                    <a:pt x="128" y="1175"/>
                  </a:lnTo>
                  <a:lnTo>
                    <a:pt x="172" y="1233"/>
                  </a:lnTo>
                  <a:lnTo>
                    <a:pt x="220" y="1286"/>
                  </a:lnTo>
                  <a:lnTo>
                    <a:pt x="274" y="1335"/>
                  </a:lnTo>
                  <a:lnTo>
                    <a:pt x="332" y="1378"/>
                  </a:lnTo>
                  <a:lnTo>
                    <a:pt x="394" y="1416"/>
                  </a:lnTo>
                  <a:lnTo>
                    <a:pt x="460" y="1448"/>
                  </a:lnTo>
                  <a:lnTo>
                    <a:pt x="529" y="1473"/>
                  </a:lnTo>
                  <a:lnTo>
                    <a:pt x="601" y="1491"/>
                  </a:lnTo>
                  <a:lnTo>
                    <a:pt x="676" y="1503"/>
                  </a:lnTo>
                  <a:lnTo>
                    <a:pt x="753" y="1507"/>
                  </a:lnTo>
                  <a:lnTo>
                    <a:pt x="830" y="1503"/>
                  </a:lnTo>
                  <a:lnTo>
                    <a:pt x="905" y="1491"/>
                  </a:lnTo>
                  <a:lnTo>
                    <a:pt x="977" y="1473"/>
                  </a:lnTo>
                  <a:lnTo>
                    <a:pt x="1046" y="1448"/>
                  </a:lnTo>
                  <a:lnTo>
                    <a:pt x="1112" y="1416"/>
                  </a:lnTo>
                  <a:lnTo>
                    <a:pt x="1174" y="1378"/>
                  </a:lnTo>
                  <a:lnTo>
                    <a:pt x="1232" y="1335"/>
                  </a:lnTo>
                  <a:lnTo>
                    <a:pt x="1285" y="1286"/>
                  </a:lnTo>
                  <a:lnTo>
                    <a:pt x="1334" y="1233"/>
                  </a:lnTo>
                  <a:lnTo>
                    <a:pt x="1377" y="1175"/>
                  </a:lnTo>
                  <a:lnTo>
                    <a:pt x="1415" y="1113"/>
                  </a:lnTo>
                  <a:lnTo>
                    <a:pt x="1447" y="1047"/>
                  </a:lnTo>
                  <a:lnTo>
                    <a:pt x="1472" y="978"/>
                  </a:lnTo>
                  <a:lnTo>
                    <a:pt x="1491" y="905"/>
                  </a:lnTo>
                  <a:lnTo>
                    <a:pt x="1502" y="831"/>
                  </a:lnTo>
                  <a:lnTo>
                    <a:pt x="1506" y="754"/>
                  </a:lnTo>
                  <a:lnTo>
                    <a:pt x="1502" y="677"/>
                  </a:lnTo>
                  <a:lnTo>
                    <a:pt x="1491" y="602"/>
                  </a:lnTo>
                  <a:lnTo>
                    <a:pt x="1472" y="530"/>
                  </a:lnTo>
                  <a:lnTo>
                    <a:pt x="1447" y="460"/>
                  </a:lnTo>
                  <a:lnTo>
                    <a:pt x="1415" y="395"/>
                  </a:lnTo>
                  <a:lnTo>
                    <a:pt x="1377" y="332"/>
                  </a:lnTo>
                  <a:lnTo>
                    <a:pt x="1334" y="275"/>
                  </a:lnTo>
                  <a:lnTo>
                    <a:pt x="1285" y="221"/>
                  </a:lnTo>
                  <a:lnTo>
                    <a:pt x="1232" y="172"/>
                  </a:lnTo>
                  <a:lnTo>
                    <a:pt x="1174" y="129"/>
                  </a:lnTo>
                  <a:lnTo>
                    <a:pt x="1112" y="91"/>
                  </a:lnTo>
                  <a:lnTo>
                    <a:pt x="1046" y="60"/>
                  </a:lnTo>
                  <a:lnTo>
                    <a:pt x="977" y="34"/>
                  </a:lnTo>
                  <a:lnTo>
                    <a:pt x="905" y="16"/>
                  </a:lnTo>
                  <a:lnTo>
                    <a:pt x="830" y="4"/>
                  </a:lnTo>
                  <a:lnTo>
                    <a:pt x="753" y="0"/>
                  </a:lnTo>
                  <a:close/>
                </a:path>
              </a:pathLst>
            </a:custGeom>
            <a:solidFill>
              <a:srgbClr val="ED1C2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a:p>
              <a:endParaRPr lang="en-US" sz="1200" dirty="0"/>
            </a:p>
            <a:p>
              <a:endParaRPr lang="en-US" sz="1200" dirty="0"/>
            </a:p>
            <a:p>
              <a:r>
                <a:rPr lang="en-US" dirty="0"/>
                <a:t>CIRCULATION</a:t>
              </a:r>
            </a:p>
          </p:txBody>
        </p:sp>
        <p:sp>
          <p:nvSpPr>
            <p:cNvPr id="15" name="docshape149">
              <a:extLst>
                <a:ext uri="{FF2B5EF4-FFF2-40B4-BE49-F238E27FC236}">
                  <a16:creationId xmlns:a16="http://schemas.microsoft.com/office/drawing/2014/main" id="{EC4B660E-E0E2-4560-E004-8EC7ABBC4A3A}"/>
                </a:ext>
              </a:extLst>
            </p:cNvPr>
            <p:cNvSpPr>
              <a:spLocks noChangeAspect="1" noEditPoints="1" noChangeArrowheads="1" noChangeShapeType="1" noTextEdit="1"/>
            </p:cNvSpPr>
            <p:nvPr/>
          </p:nvSpPr>
          <p:spPr bwMode="auto">
            <a:xfrm>
              <a:off x="5583" y="-556"/>
              <a:ext cx="1507" cy="1507"/>
            </a:xfrm>
            <a:custGeom>
              <a:avLst/>
              <a:gdLst>
                <a:gd name="T0" fmla="+- 0 6414 5584"/>
                <a:gd name="T1" fmla="*/ T0 w 1507"/>
                <a:gd name="T2" fmla="+- 0 947 -556"/>
                <a:gd name="T3" fmla="*/ 947 h 1507"/>
                <a:gd name="T4" fmla="+- 0 6561 5584"/>
                <a:gd name="T5" fmla="*/ T4 w 1507"/>
                <a:gd name="T6" fmla="+- 0 917 -556"/>
                <a:gd name="T7" fmla="*/ 917 h 1507"/>
                <a:gd name="T8" fmla="+- 0 6696 5584"/>
                <a:gd name="T9" fmla="*/ T8 w 1507"/>
                <a:gd name="T10" fmla="+- 0 860 -556"/>
                <a:gd name="T11" fmla="*/ 860 h 1507"/>
                <a:gd name="T12" fmla="+- 0 6816 5584"/>
                <a:gd name="T13" fmla="*/ T12 w 1507"/>
                <a:gd name="T14" fmla="+- 0 779 -556"/>
                <a:gd name="T15" fmla="*/ 779 h 1507"/>
                <a:gd name="T16" fmla="+- 0 6918 5584"/>
                <a:gd name="T17" fmla="*/ T16 w 1507"/>
                <a:gd name="T18" fmla="+- 0 677 -556"/>
                <a:gd name="T19" fmla="*/ 677 h 1507"/>
                <a:gd name="T20" fmla="+- 0 6999 5584"/>
                <a:gd name="T21" fmla="*/ T20 w 1507"/>
                <a:gd name="T22" fmla="+- 0 557 -556"/>
                <a:gd name="T23" fmla="*/ 557 h 1507"/>
                <a:gd name="T24" fmla="+- 0 7056 5584"/>
                <a:gd name="T25" fmla="*/ T24 w 1507"/>
                <a:gd name="T26" fmla="+- 0 422 -556"/>
                <a:gd name="T27" fmla="*/ 422 h 1507"/>
                <a:gd name="T28" fmla="+- 0 7086 5584"/>
                <a:gd name="T29" fmla="*/ T28 w 1507"/>
                <a:gd name="T30" fmla="+- 0 275 -556"/>
                <a:gd name="T31" fmla="*/ 275 h 1507"/>
                <a:gd name="T32" fmla="+- 0 7086 5584"/>
                <a:gd name="T33" fmla="*/ T32 w 1507"/>
                <a:gd name="T34" fmla="+- 0 121 -556"/>
                <a:gd name="T35" fmla="*/ 121 h 1507"/>
                <a:gd name="T36" fmla="+- 0 7056 5584"/>
                <a:gd name="T37" fmla="*/ T36 w 1507"/>
                <a:gd name="T38" fmla="+- 0 -26 -556"/>
                <a:gd name="T39" fmla="*/ -26 h 1507"/>
                <a:gd name="T40" fmla="+- 0 6999 5584"/>
                <a:gd name="T41" fmla="*/ T40 w 1507"/>
                <a:gd name="T42" fmla="+- 0 -161 -556"/>
                <a:gd name="T43" fmla="*/ -161 h 1507"/>
                <a:gd name="T44" fmla="+- 0 6918 5584"/>
                <a:gd name="T45" fmla="*/ T44 w 1507"/>
                <a:gd name="T46" fmla="+- 0 -281 -556"/>
                <a:gd name="T47" fmla="*/ -281 h 1507"/>
                <a:gd name="T48" fmla="+- 0 6816 5584"/>
                <a:gd name="T49" fmla="*/ T48 w 1507"/>
                <a:gd name="T50" fmla="+- 0 -384 -556"/>
                <a:gd name="T51" fmla="*/ -384 h 1507"/>
                <a:gd name="T52" fmla="+- 0 6696 5584"/>
                <a:gd name="T53" fmla="*/ T52 w 1507"/>
                <a:gd name="T54" fmla="+- 0 -465 -556"/>
                <a:gd name="T55" fmla="*/ -465 h 1507"/>
                <a:gd name="T56" fmla="+- 0 6561 5584"/>
                <a:gd name="T57" fmla="*/ T56 w 1507"/>
                <a:gd name="T58" fmla="+- 0 -522 -556"/>
                <a:gd name="T59" fmla="*/ -522 h 1507"/>
                <a:gd name="T60" fmla="+- 0 6414 5584"/>
                <a:gd name="T61" fmla="*/ T60 w 1507"/>
                <a:gd name="T62" fmla="+- 0 -552 -556"/>
                <a:gd name="T63" fmla="*/ -552 h 1507"/>
                <a:gd name="T64" fmla="+- 0 6260 5584"/>
                <a:gd name="T65" fmla="*/ T64 w 1507"/>
                <a:gd name="T66" fmla="+- 0 -552 -556"/>
                <a:gd name="T67" fmla="*/ -552 h 1507"/>
                <a:gd name="T68" fmla="+- 0 6113 5584"/>
                <a:gd name="T69" fmla="*/ T68 w 1507"/>
                <a:gd name="T70" fmla="+- 0 -522 -556"/>
                <a:gd name="T71" fmla="*/ -522 h 1507"/>
                <a:gd name="T72" fmla="+- 0 5978 5584"/>
                <a:gd name="T73" fmla="*/ T72 w 1507"/>
                <a:gd name="T74" fmla="+- 0 -465 -556"/>
                <a:gd name="T75" fmla="*/ -465 h 1507"/>
                <a:gd name="T76" fmla="+- 0 5858 5584"/>
                <a:gd name="T77" fmla="*/ T76 w 1507"/>
                <a:gd name="T78" fmla="+- 0 -384 -556"/>
                <a:gd name="T79" fmla="*/ -384 h 1507"/>
                <a:gd name="T80" fmla="+- 0 5756 5584"/>
                <a:gd name="T81" fmla="*/ T80 w 1507"/>
                <a:gd name="T82" fmla="+- 0 -281 -556"/>
                <a:gd name="T83" fmla="*/ -281 h 1507"/>
                <a:gd name="T84" fmla="+- 0 5675 5584"/>
                <a:gd name="T85" fmla="*/ T84 w 1507"/>
                <a:gd name="T86" fmla="+- 0 -161 -556"/>
                <a:gd name="T87" fmla="*/ -161 h 1507"/>
                <a:gd name="T88" fmla="+- 0 5618 5584"/>
                <a:gd name="T89" fmla="*/ T88 w 1507"/>
                <a:gd name="T90" fmla="+- 0 -26 -556"/>
                <a:gd name="T91" fmla="*/ -26 h 1507"/>
                <a:gd name="T92" fmla="+- 0 5588 5584"/>
                <a:gd name="T93" fmla="*/ T92 w 1507"/>
                <a:gd name="T94" fmla="+- 0 121 -556"/>
                <a:gd name="T95" fmla="*/ 121 h 1507"/>
                <a:gd name="T96" fmla="+- 0 5588 5584"/>
                <a:gd name="T97" fmla="*/ T96 w 1507"/>
                <a:gd name="T98" fmla="+- 0 275 -556"/>
                <a:gd name="T99" fmla="*/ 275 h 1507"/>
                <a:gd name="T100" fmla="+- 0 5618 5584"/>
                <a:gd name="T101" fmla="*/ T100 w 1507"/>
                <a:gd name="T102" fmla="+- 0 422 -556"/>
                <a:gd name="T103" fmla="*/ 422 h 1507"/>
                <a:gd name="T104" fmla="+- 0 5675 5584"/>
                <a:gd name="T105" fmla="*/ T104 w 1507"/>
                <a:gd name="T106" fmla="+- 0 557 -556"/>
                <a:gd name="T107" fmla="*/ 557 h 1507"/>
                <a:gd name="T108" fmla="+- 0 5756 5584"/>
                <a:gd name="T109" fmla="*/ T108 w 1507"/>
                <a:gd name="T110" fmla="+- 0 677 -556"/>
                <a:gd name="T111" fmla="*/ 677 h 1507"/>
                <a:gd name="T112" fmla="+- 0 5858 5584"/>
                <a:gd name="T113" fmla="*/ T112 w 1507"/>
                <a:gd name="T114" fmla="+- 0 779 -556"/>
                <a:gd name="T115" fmla="*/ 779 h 1507"/>
                <a:gd name="T116" fmla="+- 0 5978 5584"/>
                <a:gd name="T117" fmla="*/ T116 w 1507"/>
                <a:gd name="T118" fmla="+- 0 860 -556"/>
                <a:gd name="T119" fmla="*/ 860 h 1507"/>
                <a:gd name="T120" fmla="+- 0 6113 5584"/>
                <a:gd name="T121" fmla="*/ T120 w 1507"/>
                <a:gd name="T122" fmla="+- 0 917 -556"/>
                <a:gd name="T123" fmla="*/ 917 h 1507"/>
                <a:gd name="T124" fmla="+- 0 6260 5584"/>
                <a:gd name="T125" fmla="*/ T124 w 1507"/>
                <a:gd name="T126" fmla="+- 0 947 -556"/>
                <a:gd name="T127" fmla="*/ 947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1507"/>
                  </a:moveTo>
                  <a:lnTo>
                    <a:pt x="830" y="1503"/>
                  </a:lnTo>
                  <a:lnTo>
                    <a:pt x="905" y="1491"/>
                  </a:lnTo>
                  <a:lnTo>
                    <a:pt x="977" y="1473"/>
                  </a:lnTo>
                  <a:lnTo>
                    <a:pt x="1046" y="1448"/>
                  </a:lnTo>
                  <a:lnTo>
                    <a:pt x="1112" y="1416"/>
                  </a:lnTo>
                  <a:lnTo>
                    <a:pt x="1174" y="1378"/>
                  </a:lnTo>
                  <a:lnTo>
                    <a:pt x="1232" y="1335"/>
                  </a:lnTo>
                  <a:lnTo>
                    <a:pt x="1285" y="1286"/>
                  </a:lnTo>
                  <a:lnTo>
                    <a:pt x="1334" y="1233"/>
                  </a:lnTo>
                  <a:lnTo>
                    <a:pt x="1377" y="1175"/>
                  </a:lnTo>
                  <a:lnTo>
                    <a:pt x="1415" y="1113"/>
                  </a:lnTo>
                  <a:lnTo>
                    <a:pt x="1447" y="1047"/>
                  </a:lnTo>
                  <a:lnTo>
                    <a:pt x="1472" y="978"/>
                  </a:lnTo>
                  <a:lnTo>
                    <a:pt x="1491" y="905"/>
                  </a:lnTo>
                  <a:lnTo>
                    <a:pt x="1502" y="831"/>
                  </a:lnTo>
                  <a:lnTo>
                    <a:pt x="1506" y="754"/>
                  </a:lnTo>
                  <a:lnTo>
                    <a:pt x="1502" y="677"/>
                  </a:lnTo>
                  <a:lnTo>
                    <a:pt x="1491" y="602"/>
                  </a:lnTo>
                  <a:lnTo>
                    <a:pt x="1472" y="530"/>
                  </a:lnTo>
                  <a:lnTo>
                    <a:pt x="1447" y="460"/>
                  </a:lnTo>
                  <a:lnTo>
                    <a:pt x="1415" y="395"/>
                  </a:lnTo>
                  <a:lnTo>
                    <a:pt x="1377" y="332"/>
                  </a:lnTo>
                  <a:lnTo>
                    <a:pt x="1334" y="275"/>
                  </a:lnTo>
                  <a:lnTo>
                    <a:pt x="1285" y="221"/>
                  </a:lnTo>
                  <a:lnTo>
                    <a:pt x="1232" y="172"/>
                  </a:lnTo>
                  <a:lnTo>
                    <a:pt x="1174" y="129"/>
                  </a:lnTo>
                  <a:lnTo>
                    <a:pt x="1112" y="91"/>
                  </a:lnTo>
                  <a:lnTo>
                    <a:pt x="1046" y="60"/>
                  </a:lnTo>
                  <a:lnTo>
                    <a:pt x="977" y="34"/>
                  </a:lnTo>
                  <a:lnTo>
                    <a:pt x="905" y="16"/>
                  </a:lnTo>
                  <a:lnTo>
                    <a:pt x="830" y="4"/>
                  </a:lnTo>
                  <a:lnTo>
                    <a:pt x="753" y="0"/>
                  </a:lnTo>
                  <a:lnTo>
                    <a:pt x="676" y="4"/>
                  </a:lnTo>
                  <a:lnTo>
                    <a:pt x="601" y="16"/>
                  </a:lnTo>
                  <a:lnTo>
                    <a:pt x="529" y="34"/>
                  </a:lnTo>
                  <a:lnTo>
                    <a:pt x="460" y="60"/>
                  </a:lnTo>
                  <a:lnTo>
                    <a:pt x="394" y="91"/>
                  </a:lnTo>
                  <a:lnTo>
                    <a:pt x="332" y="129"/>
                  </a:lnTo>
                  <a:lnTo>
                    <a:pt x="274" y="172"/>
                  </a:lnTo>
                  <a:lnTo>
                    <a:pt x="220" y="221"/>
                  </a:lnTo>
                  <a:lnTo>
                    <a:pt x="172" y="275"/>
                  </a:lnTo>
                  <a:lnTo>
                    <a:pt x="128" y="332"/>
                  </a:lnTo>
                  <a:lnTo>
                    <a:pt x="91" y="395"/>
                  </a:lnTo>
                  <a:lnTo>
                    <a:pt x="59" y="460"/>
                  </a:lnTo>
                  <a:lnTo>
                    <a:pt x="34" y="530"/>
                  </a:lnTo>
                  <a:lnTo>
                    <a:pt x="15" y="602"/>
                  </a:lnTo>
                  <a:lnTo>
                    <a:pt x="4" y="677"/>
                  </a:lnTo>
                  <a:lnTo>
                    <a:pt x="0" y="754"/>
                  </a:lnTo>
                  <a:lnTo>
                    <a:pt x="4" y="831"/>
                  </a:lnTo>
                  <a:lnTo>
                    <a:pt x="15" y="905"/>
                  </a:lnTo>
                  <a:lnTo>
                    <a:pt x="34" y="978"/>
                  </a:lnTo>
                  <a:lnTo>
                    <a:pt x="59" y="1047"/>
                  </a:lnTo>
                  <a:lnTo>
                    <a:pt x="91" y="1113"/>
                  </a:lnTo>
                  <a:lnTo>
                    <a:pt x="128" y="1175"/>
                  </a:lnTo>
                  <a:lnTo>
                    <a:pt x="172" y="1233"/>
                  </a:lnTo>
                  <a:lnTo>
                    <a:pt x="220" y="1286"/>
                  </a:lnTo>
                  <a:lnTo>
                    <a:pt x="274" y="1335"/>
                  </a:lnTo>
                  <a:lnTo>
                    <a:pt x="332" y="1378"/>
                  </a:lnTo>
                  <a:lnTo>
                    <a:pt x="394" y="1416"/>
                  </a:lnTo>
                  <a:lnTo>
                    <a:pt x="460" y="1448"/>
                  </a:lnTo>
                  <a:lnTo>
                    <a:pt x="529" y="1473"/>
                  </a:lnTo>
                  <a:lnTo>
                    <a:pt x="601" y="1491"/>
                  </a:lnTo>
                  <a:lnTo>
                    <a:pt x="676" y="1503"/>
                  </a:lnTo>
                  <a:lnTo>
                    <a:pt x="753" y="1507"/>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 name="docshape150">
              <a:extLst>
                <a:ext uri="{FF2B5EF4-FFF2-40B4-BE49-F238E27FC236}">
                  <a16:creationId xmlns:a16="http://schemas.microsoft.com/office/drawing/2014/main" id="{2AB9F27B-9AA2-C9DA-A66D-484CAF0BCFD7}"/>
                </a:ext>
              </a:extLst>
            </p:cNvPr>
            <p:cNvSpPr>
              <a:spLocks noChangeAspect="1" noEditPoints="1" noChangeArrowheads="1" noChangeShapeType="1" noTextEdit="1"/>
            </p:cNvSpPr>
            <p:nvPr/>
          </p:nvSpPr>
          <p:spPr bwMode="auto">
            <a:xfrm>
              <a:off x="4389" y="-211"/>
              <a:ext cx="1332" cy="817"/>
            </a:xfrm>
            <a:custGeom>
              <a:avLst/>
              <a:gdLst>
                <a:gd name="T0" fmla="+- 0 5463 4389"/>
                <a:gd name="T1" fmla="*/ T0 w 1332"/>
                <a:gd name="T2" fmla="+- 0 -211 -211"/>
                <a:gd name="T3" fmla="*/ -211 h 817"/>
                <a:gd name="T4" fmla="+- 0 5460 4389"/>
                <a:gd name="T5" fmla="*/ T4 w 1332"/>
                <a:gd name="T6" fmla="+- 0 -211 -211"/>
                <a:gd name="T7" fmla="*/ -211 h 817"/>
                <a:gd name="T8" fmla="+- 0 5460 4389"/>
                <a:gd name="T9" fmla="*/ T8 w 1332"/>
                <a:gd name="T10" fmla="+- 0 39 -211"/>
                <a:gd name="T11" fmla="*/ 39 h 817"/>
                <a:gd name="T12" fmla="+- 0 4389 4389"/>
                <a:gd name="T13" fmla="*/ T12 w 1332"/>
                <a:gd name="T14" fmla="+- 0 39 -211"/>
                <a:gd name="T15" fmla="*/ 39 h 817"/>
                <a:gd name="T16" fmla="+- 0 4389 4389"/>
                <a:gd name="T17" fmla="*/ T16 w 1332"/>
                <a:gd name="T18" fmla="+- 0 356 -211"/>
                <a:gd name="T19" fmla="*/ 356 h 817"/>
                <a:gd name="T20" fmla="+- 0 5460 4389"/>
                <a:gd name="T21" fmla="*/ T20 w 1332"/>
                <a:gd name="T22" fmla="+- 0 356 -211"/>
                <a:gd name="T23" fmla="*/ 356 h 817"/>
                <a:gd name="T24" fmla="+- 0 5460 4389"/>
                <a:gd name="T25" fmla="*/ T24 w 1332"/>
                <a:gd name="T26" fmla="+- 0 606 -211"/>
                <a:gd name="T27" fmla="*/ 606 h 817"/>
                <a:gd name="T28" fmla="+- 0 5463 4389"/>
                <a:gd name="T29" fmla="*/ T28 w 1332"/>
                <a:gd name="T30" fmla="+- 0 606 -211"/>
                <a:gd name="T31" fmla="*/ 606 h 817"/>
                <a:gd name="T32" fmla="+- 0 5721 4389"/>
                <a:gd name="T33" fmla="*/ T32 w 1332"/>
                <a:gd name="T34" fmla="+- 0 198 -211"/>
                <a:gd name="T35" fmla="*/ 198 h 817"/>
                <a:gd name="T36" fmla="+- 0 5463 4389"/>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4" y="0"/>
                  </a:moveTo>
                  <a:lnTo>
                    <a:pt x="1071" y="0"/>
                  </a:lnTo>
                  <a:lnTo>
                    <a:pt x="1071" y="250"/>
                  </a:lnTo>
                  <a:lnTo>
                    <a:pt x="0" y="250"/>
                  </a:lnTo>
                  <a:lnTo>
                    <a:pt x="0" y="567"/>
                  </a:lnTo>
                  <a:lnTo>
                    <a:pt x="1071" y="567"/>
                  </a:lnTo>
                  <a:lnTo>
                    <a:pt x="1071" y="817"/>
                  </a:lnTo>
                  <a:lnTo>
                    <a:pt x="1074" y="817"/>
                  </a:lnTo>
                  <a:lnTo>
                    <a:pt x="1332" y="409"/>
                  </a:lnTo>
                  <a:lnTo>
                    <a:pt x="107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51">
              <a:extLst>
                <a:ext uri="{FF2B5EF4-FFF2-40B4-BE49-F238E27FC236}">
                  <a16:creationId xmlns:a16="http://schemas.microsoft.com/office/drawing/2014/main" id="{69A80915-DE9C-A484-0CD4-2716CA43A1B1}"/>
                </a:ext>
              </a:extLst>
            </p:cNvPr>
            <p:cNvSpPr>
              <a:spLocks noChangeAspect="1" noEditPoints="1" noChangeArrowheads="1" noChangeShapeType="1" noTextEdit="1"/>
            </p:cNvSpPr>
            <p:nvPr/>
          </p:nvSpPr>
          <p:spPr bwMode="auto">
            <a:xfrm>
              <a:off x="4389" y="-211"/>
              <a:ext cx="1332" cy="817"/>
            </a:xfrm>
            <a:custGeom>
              <a:avLst/>
              <a:gdLst>
                <a:gd name="T0" fmla="+- 0 5460 4389"/>
                <a:gd name="T1" fmla="*/ T0 w 1332"/>
                <a:gd name="T2" fmla="+- 0 -211 -211"/>
                <a:gd name="T3" fmla="*/ -211 h 817"/>
                <a:gd name="T4" fmla="+- 0 5460 4389"/>
                <a:gd name="T5" fmla="*/ T4 w 1332"/>
                <a:gd name="T6" fmla="+- 0 39 -211"/>
                <a:gd name="T7" fmla="*/ 39 h 817"/>
                <a:gd name="T8" fmla="+- 0 4389 4389"/>
                <a:gd name="T9" fmla="*/ T8 w 1332"/>
                <a:gd name="T10" fmla="+- 0 39 -211"/>
                <a:gd name="T11" fmla="*/ 39 h 817"/>
                <a:gd name="T12" fmla="+- 0 4389 4389"/>
                <a:gd name="T13" fmla="*/ T12 w 1332"/>
                <a:gd name="T14" fmla="+- 0 356 -211"/>
                <a:gd name="T15" fmla="*/ 356 h 817"/>
                <a:gd name="T16" fmla="+- 0 5460 4389"/>
                <a:gd name="T17" fmla="*/ T16 w 1332"/>
                <a:gd name="T18" fmla="+- 0 356 -211"/>
                <a:gd name="T19" fmla="*/ 356 h 817"/>
                <a:gd name="T20" fmla="+- 0 5460 4389"/>
                <a:gd name="T21" fmla="*/ T20 w 1332"/>
                <a:gd name="T22" fmla="+- 0 606 -211"/>
                <a:gd name="T23" fmla="*/ 606 h 817"/>
                <a:gd name="T24" fmla="+- 0 5463 4389"/>
                <a:gd name="T25" fmla="*/ T24 w 1332"/>
                <a:gd name="T26" fmla="+- 0 606 -211"/>
                <a:gd name="T27" fmla="*/ 606 h 817"/>
                <a:gd name="T28" fmla="+- 0 5721 4389"/>
                <a:gd name="T29" fmla="*/ T28 w 1332"/>
                <a:gd name="T30" fmla="+- 0 198 -211"/>
                <a:gd name="T31" fmla="*/ 198 h 817"/>
                <a:gd name="T32" fmla="+- 0 5463 4389"/>
                <a:gd name="T33" fmla="*/ T32 w 1332"/>
                <a:gd name="T34" fmla="+- 0 -211 -211"/>
                <a:gd name="T35" fmla="*/ -211 h 817"/>
                <a:gd name="T36" fmla="+- 0 5460 4389"/>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1" y="0"/>
                  </a:moveTo>
                  <a:lnTo>
                    <a:pt x="1071" y="250"/>
                  </a:lnTo>
                  <a:lnTo>
                    <a:pt x="0" y="250"/>
                  </a:lnTo>
                  <a:lnTo>
                    <a:pt x="0" y="567"/>
                  </a:lnTo>
                  <a:lnTo>
                    <a:pt x="1071" y="567"/>
                  </a:lnTo>
                  <a:lnTo>
                    <a:pt x="1071" y="817"/>
                  </a:lnTo>
                  <a:lnTo>
                    <a:pt x="1074" y="817"/>
                  </a:lnTo>
                  <a:lnTo>
                    <a:pt x="1332" y="409"/>
                  </a:lnTo>
                  <a:lnTo>
                    <a:pt x="1074" y="0"/>
                  </a:lnTo>
                  <a:lnTo>
                    <a:pt x="1071" y="0"/>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8" name="docshape152">
              <a:extLst>
                <a:ext uri="{FF2B5EF4-FFF2-40B4-BE49-F238E27FC236}">
                  <a16:creationId xmlns:a16="http://schemas.microsoft.com/office/drawing/2014/main" id="{3555A7BD-2395-97BB-7501-F17483D9271D}"/>
                </a:ext>
              </a:extLst>
            </p:cNvPr>
            <p:cNvSpPr>
              <a:spLocks noChangeAspect="1" noEditPoints="1" noChangeArrowheads="1" noChangeShapeType="1" noTextEdit="1"/>
            </p:cNvSpPr>
            <p:nvPr/>
          </p:nvSpPr>
          <p:spPr bwMode="auto">
            <a:xfrm>
              <a:off x="3807" y="-556"/>
              <a:ext cx="1507" cy="1507"/>
            </a:xfrm>
            <a:custGeom>
              <a:avLst/>
              <a:gdLst>
                <a:gd name="T0" fmla="+- 0 4483 3807"/>
                <a:gd name="T1" fmla="*/ T0 w 1507"/>
                <a:gd name="T2" fmla="+- 0 -552 -556"/>
                <a:gd name="T3" fmla="*/ -552 h 1507"/>
                <a:gd name="T4" fmla="+- 0 4336 3807"/>
                <a:gd name="T5" fmla="*/ T4 w 1507"/>
                <a:gd name="T6" fmla="+- 0 -522 -556"/>
                <a:gd name="T7" fmla="*/ -522 h 1507"/>
                <a:gd name="T8" fmla="+- 0 4201 3807"/>
                <a:gd name="T9" fmla="*/ T8 w 1507"/>
                <a:gd name="T10" fmla="+- 0 -465 -556"/>
                <a:gd name="T11" fmla="*/ -465 h 1507"/>
                <a:gd name="T12" fmla="+- 0 4081 3807"/>
                <a:gd name="T13" fmla="*/ T12 w 1507"/>
                <a:gd name="T14" fmla="+- 0 -384 -556"/>
                <a:gd name="T15" fmla="*/ -384 h 1507"/>
                <a:gd name="T16" fmla="+- 0 3979 3807"/>
                <a:gd name="T17" fmla="*/ T16 w 1507"/>
                <a:gd name="T18" fmla="+- 0 -281 -556"/>
                <a:gd name="T19" fmla="*/ -281 h 1507"/>
                <a:gd name="T20" fmla="+- 0 3898 3807"/>
                <a:gd name="T21" fmla="*/ T20 w 1507"/>
                <a:gd name="T22" fmla="+- 0 -161 -556"/>
                <a:gd name="T23" fmla="*/ -161 h 1507"/>
                <a:gd name="T24" fmla="+- 0 3841 3807"/>
                <a:gd name="T25" fmla="*/ T24 w 1507"/>
                <a:gd name="T26" fmla="+- 0 -26 -556"/>
                <a:gd name="T27" fmla="*/ -26 h 1507"/>
                <a:gd name="T28" fmla="+- 0 3811 3807"/>
                <a:gd name="T29" fmla="*/ T28 w 1507"/>
                <a:gd name="T30" fmla="+- 0 121 -556"/>
                <a:gd name="T31" fmla="*/ 121 h 1507"/>
                <a:gd name="T32" fmla="+- 0 3811 3807"/>
                <a:gd name="T33" fmla="*/ T32 w 1507"/>
                <a:gd name="T34" fmla="+- 0 275 -556"/>
                <a:gd name="T35" fmla="*/ 275 h 1507"/>
                <a:gd name="T36" fmla="+- 0 3841 3807"/>
                <a:gd name="T37" fmla="*/ T36 w 1507"/>
                <a:gd name="T38" fmla="+- 0 422 -556"/>
                <a:gd name="T39" fmla="*/ 422 h 1507"/>
                <a:gd name="T40" fmla="+- 0 3898 3807"/>
                <a:gd name="T41" fmla="*/ T40 w 1507"/>
                <a:gd name="T42" fmla="+- 0 557 -556"/>
                <a:gd name="T43" fmla="*/ 557 h 1507"/>
                <a:gd name="T44" fmla="+- 0 3979 3807"/>
                <a:gd name="T45" fmla="*/ T44 w 1507"/>
                <a:gd name="T46" fmla="+- 0 677 -556"/>
                <a:gd name="T47" fmla="*/ 677 h 1507"/>
                <a:gd name="T48" fmla="+- 0 4081 3807"/>
                <a:gd name="T49" fmla="*/ T48 w 1507"/>
                <a:gd name="T50" fmla="+- 0 779 -556"/>
                <a:gd name="T51" fmla="*/ 779 h 1507"/>
                <a:gd name="T52" fmla="+- 0 4201 3807"/>
                <a:gd name="T53" fmla="*/ T52 w 1507"/>
                <a:gd name="T54" fmla="+- 0 860 -556"/>
                <a:gd name="T55" fmla="*/ 860 h 1507"/>
                <a:gd name="T56" fmla="+- 0 4336 3807"/>
                <a:gd name="T57" fmla="*/ T56 w 1507"/>
                <a:gd name="T58" fmla="+- 0 917 -556"/>
                <a:gd name="T59" fmla="*/ 917 h 1507"/>
                <a:gd name="T60" fmla="+- 0 4483 3807"/>
                <a:gd name="T61" fmla="*/ T60 w 1507"/>
                <a:gd name="T62" fmla="+- 0 947 -556"/>
                <a:gd name="T63" fmla="*/ 947 h 1507"/>
                <a:gd name="T64" fmla="+- 0 4637 3807"/>
                <a:gd name="T65" fmla="*/ T64 w 1507"/>
                <a:gd name="T66" fmla="+- 0 947 -556"/>
                <a:gd name="T67" fmla="*/ 947 h 1507"/>
                <a:gd name="T68" fmla="+- 0 4784 3807"/>
                <a:gd name="T69" fmla="*/ T68 w 1507"/>
                <a:gd name="T70" fmla="+- 0 917 -556"/>
                <a:gd name="T71" fmla="*/ 917 h 1507"/>
                <a:gd name="T72" fmla="+- 0 4919 3807"/>
                <a:gd name="T73" fmla="*/ T72 w 1507"/>
                <a:gd name="T74" fmla="+- 0 860 -556"/>
                <a:gd name="T75" fmla="*/ 860 h 1507"/>
                <a:gd name="T76" fmla="+- 0 5039 3807"/>
                <a:gd name="T77" fmla="*/ T76 w 1507"/>
                <a:gd name="T78" fmla="+- 0 779 -556"/>
                <a:gd name="T79" fmla="*/ 779 h 1507"/>
                <a:gd name="T80" fmla="+- 0 5141 3807"/>
                <a:gd name="T81" fmla="*/ T80 w 1507"/>
                <a:gd name="T82" fmla="+- 0 677 -556"/>
                <a:gd name="T83" fmla="*/ 677 h 1507"/>
                <a:gd name="T84" fmla="+- 0 5223 3807"/>
                <a:gd name="T85" fmla="*/ T84 w 1507"/>
                <a:gd name="T86" fmla="+- 0 557 -556"/>
                <a:gd name="T87" fmla="*/ 557 h 1507"/>
                <a:gd name="T88" fmla="+- 0 5280 3807"/>
                <a:gd name="T89" fmla="*/ T88 w 1507"/>
                <a:gd name="T90" fmla="+- 0 422 -556"/>
                <a:gd name="T91" fmla="*/ 422 h 1507"/>
                <a:gd name="T92" fmla="+- 0 5310 3807"/>
                <a:gd name="T93" fmla="*/ T92 w 1507"/>
                <a:gd name="T94" fmla="+- 0 275 -556"/>
                <a:gd name="T95" fmla="*/ 275 h 1507"/>
                <a:gd name="T96" fmla="+- 0 5310 3807"/>
                <a:gd name="T97" fmla="*/ T96 w 1507"/>
                <a:gd name="T98" fmla="+- 0 121 -556"/>
                <a:gd name="T99" fmla="*/ 121 h 1507"/>
                <a:gd name="T100" fmla="+- 0 5280 3807"/>
                <a:gd name="T101" fmla="*/ T100 w 1507"/>
                <a:gd name="T102" fmla="+- 0 -26 -556"/>
                <a:gd name="T103" fmla="*/ -26 h 1507"/>
                <a:gd name="T104" fmla="+- 0 5223 3807"/>
                <a:gd name="T105" fmla="*/ T104 w 1507"/>
                <a:gd name="T106" fmla="+- 0 -161 -556"/>
                <a:gd name="T107" fmla="*/ -161 h 1507"/>
                <a:gd name="T108" fmla="+- 0 5141 3807"/>
                <a:gd name="T109" fmla="*/ T108 w 1507"/>
                <a:gd name="T110" fmla="+- 0 -281 -556"/>
                <a:gd name="T111" fmla="*/ -281 h 1507"/>
                <a:gd name="T112" fmla="+- 0 5039 3807"/>
                <a:gd name="T113" fmla="*/ T112 w 1507"/>
                <a:gd name="T114" fmla="+- 0 -384 -556"/>
                <a:gd name="T115" fmla="*/ -384 h 1507"/>
                <a:gd name="T116" fmla="+- 0 4919 3807"/>
                <a:gd name="T117" fmla="*/ T116 w 1507"/>
                <a:gd name="T118" fmla="+- 0 -465 -556"/>
                <a:gd name="T119" fmla="*/ -465 h 1507"/>
                <a:gd name="T120" fmla="+- 0 4784 3807"/>
                <a:gd name="T121" fmla="*/ T120 w 1507"/>
                <a:gd name="T122" fmla="+- 0 -522 -556"/>
                <a:gd name="T123" fmla="*/ -522 h 1507"/>
                <a:gd name="T124" fmla="+- 0 4637 3807"/>
                <a:gd name="T125" fmla="*/ T124 w 1507"/>
                <a:gd name="T126" fmla="+- 0 -552 -556"/>
                <a:gd name="T127" fmla="*/ -552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0"/>
                  </a:moveTo>
                  <a:lnTo>
                    <a:pt x="676" y="4"/>
                  </a:lnTo>
                  <a:lnTo>
                    <a:pt x="602" y="16"/>
                  </a:lnTo>
                  <a:lnTo>
                    <a:pt x="529" y="34"/>
                  </a:lnTo>
                  <a:lnTo>
                    <a:pt x="460" y="60"/>
                  </a:lnTo>
                  <a:lnTo>
                    <a:pt x="394" y="91"/>
                  </a:lnTo>
                  <a:lnTo>
                    <a:pt x="332" y="129"/>
                  </a:lnTo>
                  <a:lnTo>
                    <a:pt x="274" y="172"/>
                  </a:lnTo>
                  <a:lnTo>
                    <a:pt x="221" y="221"/>
                  </a:lnTo>
                  <a:lnTo>
                    <a:pt x="172" y="275"/>
                  </a:lnTo>
                  <a:lnTo>
                    <a:pt x="129" y="332"/>
                  </a:lnTo>
                  <a:lnTo>
                    <a:pt x="91" y="395"/>
                  </a:lnTo>
                  <a:lnTo>
                    <a:pt x="59" y="460"/>
                  </a:lnTo>
                  <a:lnTo>
                    <a:pt x="34" y="530"/>
                  </a:lnTo>
                  <a:lnTo>
                    <a:pt x="15" y="602"/>
                  </a:lnTo>
                  <a:lnTo>
                    <a:pt x="4" y="677"/>
                  </a:lnTo>
                  <a:lnTo>
                    <a:pt x="0" y="754"/>
                  </a:lnTo>
                  <a:lnTo>
                    <a:pt x="4" y="831"/>
                  </a:lnTo>
                  <a:lnTo>
                    <a:pt x="15" y="905"/>
                  </a:lnTo>
                  <a:lnTo>
                    <a:pt x="34" y="978"/>
                  </a:lnTo>
                  <a:lnTo>
                    <a:pt x="59" y="1047"/>
                  </a:lnTo>
                  <a:lnTo>
                    <a:pt x="91" y="1113"/>
                  </a:lnTo>
                  <a:lnTo>
                    <a:pt x="129" y="1175"/>
                  </a:lnTo>
                  <a:lnTo>
                    <a:pt x="172" y="1233"/>
                  </a:lnTo>
                  <a:lnTo>
                    <a:pt x="221" y="1286"/>
                  </a:lnTo>
                  <a:lnTo>
                    <a:pt x="274" y="1335"/>
                  </a:lnTo>
                  <a:lnTo>
                    <a:pt x="332" y="1378"/>
                  </a:lnTo>
                  <a:lnTo>
                    <a:pt x="394" y="1416"/>
                  </a:lnTo>
                  <a:lnTo>
                    <a:pt x="460" y="1448"/>
                  </a:lnTo>
                  <a:lnTo>
                    <a:pt x="529" y="1473"/>
                  </a:lnTo>
                  <a:lnTo>
                    <a:pt x="602" y="1491"/>
                  </a:lnTo>
                  <a:lnTo>
                    <a:pt x="676" y="1503"/>
                  </a:lnTo>
                  <a:lnTo>
                    <a:pt x="753" y="1507"/>
                  </a:lnTo>
                  <a:lnTo>
                    <a:pt x="830" y="1503"/>
                  </a:lnTo>
                  <a:lnTo>
                    <a:pt x="905" y="1491"/>
                  </a:lnTo>
                  <a:lnTo>
                    <a:pt x="977" y="1473"/>
                  </a:lnTo>
                  <a:lnTo>
                    <a:pt x="1046" y="1448"/>
                  </a:lnTo>
                  <a:lnTo>
                    <a:pt x="1112" y="1416"/>
                  </a:lnTo>
                  <a:lnTo>
                    <a:pt x="1174" y="1378"/>
                  </a:lnTo>
                  <a:lnTo>
                    <a:pt x="1232" y="1335"/>
                  </a:lnTo>
                  <a:lnTo>
                    <a:pt x="1286" y="1286"/>
                  </a:lnTo>
                  <a:lnTo>
                    <a:pt x="1334" y="1233"/>
                  </a:lnTo>
                  <a:lnTo>
                    <a:pt x="1378" y="1175"/>
                  </a:lnTo>
                  <a:lnTo>
                    <a:pt x="1416" y="1113"/>
                  </a:lnTo>
                  <a:lnTo>
                    <a:pt x="1447" y="1047"/>
                  </a:lnTo>
                  <a:lnTo>
                    <a:pt x="1473" y="978"/>
                  </a:lnTo>
                  <a:lnTo>
                    <a:pt x="1491" y="905"/>
                  </a:lnTo>
                  <a:lnTo>
                    <a:pt x="1503" y="831"/>
                  </a:lnTo>
                  <a:lnTo>
                    <a:pt x="1506" y="754"/>
                  </a:lnTo>
                  <a:lnTo>
                    <a:pt x="1503" y="677"/>
                  </a:lnTo>
                  <a:lnTo>
                    <a:pt x="1491" y="602"/>
                  </a:lnTo>
                  <a:lnTo>
                    <a:pt x="1473" y="530"/>
                  </a:lnTo>
                  <a:lnTo>
                    <a:pt x="1447" y="460"/>
                  </a:lnTo>
                  <a:lnTo>
                    <a:pt x="1416" y="395"/>
                  </a:lnTo>
                  <a:lnTo>
                    <a:pt x="1378" y="332"/>
                  </a:lnTo>
                  <a:lnTo>
                    <a:pt x="1334" y="275"/>
                  </a:lnTo>
                  <a:lnTo>
                    <a:pt x="1286" y="221"/>
                  </a:lnTo>
                  <a:lnTo>
                    <a:pt x="1232" y="172"/>
                  </a:lnTo>
                  <a:lnTo>
                    <a:pt x="1174" y="129"/>
                  </a:lnTo>
                  <a:lnTo>
                    <a:pt x="1112" y="91"/>
                  </a:lnTo>
                  <a:lnTo>
                    <a:pt x="1046" y="60"/>
                  </a:lnTo>
                  <a:lnTo>
                    <a:pt x="977" y="34"/>
                  </a:lnTo>
                  <a:lnTo>
                    <a:pt x="905" y="16"/>
                  </a:lnTo>
                  <a:lnTo>
                    <a:pt x="830" y="4"/>
                  </a:lnTo>
                  <a:lnTo>
                    <a:pt x="753" y="0"/>
                  </a:lnTo>
                  <a:close/>
                </a:path>
              </a:pathLst>
            </a:custGeom>
            <a:solidFill>
              <a:srgbClr val="ED1C2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a:p>
              <a:endParaRPr lang="en-US" sz="1200" dirty="0"/>
            </a:p>
            <a:p>
              <a:endParaRPr lang="en-US" sz="1200" dirty="0"/>
            </a:p>
            <a:p>
              <a:r>
                <a:rPr lang="en-US" sz="1200" dirty="0"/>
                <a:t>B</a:t>
              </a:r>
              <a:r>
                <a:rPr lang="en-US" dirty="0"/>
                <a:t>BREATHING</a:t>
              </a:r>
            </a:p>
            <a:p>
              <a:endParaRPr lang="en-US" dirty="0"/>
            </a:p>
          </p:txBody>
        </p:sp>
        <p:sp>
          <p:nvSpPr>
            <p:cNvPr id="19" name="docshape153">
              <a:extLst>
                <a:ext uri="{FF2B5EF4-FFF2-40B4-BE49-F238E27FC236}">
                  <a16:creationId xmlns:a16="http://schemas.microsoft.com/office/drawing/2014/main" id="{C2C2216E-3DDD-9F72-526E-72C884F20C6C}"/>
                </a:ext>
              </a:extLst>
            </p:cNvPr>
            <p:cNvSpPr>
              <a:spLocks noChangeAspect="1" noEditPoints="1" noChangeArrowheads="1" noChangeShapeType="1" noTextEdit="1"/>
            </p:cNvSpPr>
            <p:nvPr/>
          </p:nvSpPr>
          <p:spPr bwMode="auto">
            <a:xfrm>
              <a:off x="3807" y="-556"/>
              <a:ext cx="1507" cy="1507"/>
            </a:xfrm>
            <a:custGeom>
              <a:avLst/>
              <a:gdLst>
                <a:gd name="T0" fmla="+- 0 4637 3807"/>
                <a:gd name="T1" fmla="*/ T0 w 1507"/>
                <a:gd name="T2" fmla="+- 0 947 -556"/>
                <a:gd name="T3" fmla="*/ 947 h 1507"/>
                <a:gd name="T4" fmla="+- 0 4784 3807"/>
                <a:gd name="T5" fmla="*/ T4 w 1507"/>
                <a:gd name="T6" fmla="+- 0 917 -556"/>
                <a:gd name="T7" fmla="*/ 917 h 1507"/>
                <a:gd name="T8" fmla="+- 0 4919 3807"/>
                <a:gd name="T9" fmla="*/ T8 w 1507"/>
                <a:gd name="T10" fmla="+- 0 860 -556"/>
                <a:gd name="T11" fmla="*/ 860 h 1507"/>
                <a:gd name="T12" fmla="+- 0 5039 3807"/>
                <a:gd name="T13" fmla="*/ T12 w 1507"/>
                <a:gd name="T14" fmla="+- 0 779 -556"/>
                <a:gd name="T15" fmla="*/ 779 h 1507"/>
                <a:gd name="T16" fmla="+- 0 5141 3807"/>
                <a:gd name="T17" fmla="*/ T16 w 1507"/>
                <a:gd name="T18" fmla="+- 0 677 -556"/>
                <a:gd name="T19" fmla="*/ 677 h 1507"/>
                <a:gd name="T20" fmla="+- 0 5223 3807"/>
                <a:gd name="T21" fmla="*/ T20 w 1507"/>
                <a:gd name="T22" fmla="+- 0 557 -556"/>
                <a:gd name="T23" fmla="*/ 557 h 1507"/>
                <a:gd name="T24" fmla="+- 0 5280 3807"/>
                <a:gd name="T25" fmla="*/ T24 w 1507"/>
                <a:gd name="T26" fmla="+- 0 422 -556"/>
                <a:gd name="T27" fmla="*/ 422 h 1507"/>
                <a:gd name="T28" fmla="+- 0 5310 3807"/>
                <a:gd name="T29" fmla="*/ T28 w 1507"/>
                <a:gd name="T30" fmla="+- 0 275 -556"/>
                <a:gd name="T31" fmla="*/ 275 h 1507"/>
                <a:gd name="T32" fmla="+- 0 5310 3807"/>
                <a:gd name="T33" fmla="*/ T32 w 1507"/>
                <a:gd name="T34" fmla="+- 0 121 -556"/>
                <a:gd name="T35" fmla="*/ 121 h 1507"/>
                <a:gd name="T36" fmla="+- 0 5280 3807"/>
                <a:gd name="T37" fmla="*/ T36 w 1507"/>
                <a:gd name="T38" fmla="+- 0 -26 -556"/>
                <a:gd name="T39" fmla="*/ -26 h 1507"/>
                <a:gd name="T40" fmla="+- 0 5223 3807"/>
                <a:gd name="T41" fmla="*/ T40 w 1507"/>
                <a:gd name="T42" fmla="+- 0 -161 -556"/>
                <a:gd name="T43" fmla="*/ -161 h 1507"/>
                <a:gd name="T44" fmla="+- 0 5141 3807"/>
                <a:gd name="T45" fmla="*/ T44 w 1507"/>
                <a:gd name="T46" fmla="+- 0 -281 -556"/>
                <a:gd name="T47" fmla="*/ -281 h 1507"/>
                <a:gd name="T48" fmla="+- 0 5039 3807"/>
                <a:gd name="T49" fmla="*/ T48 w 1507"/>
                <a:gd name="T50" fmla="+- 0 -384 -556"/>
                <a:gd name="T51" fmla="*/ -384 h 1507"/>
                <a:gd name="T52" fmla="+- 0 4919 3807"/>
                <a:gd name="T53" fmla="*/ T52 w 1507"/>
                <a:gd name="T54" fmla="+- 0 -465 -556"/>
                <a:gd name="T55" fmla="*/ -465 h 1507"/>
                <a:gd name="T56" fmla="+- 0 4784 3807"/>
                <a:gd name="T57" fmla="*/ T56 w 1507"/>
                <a:gd name="T58" fmla="+- 0 -522 -556"/>
                <a:gd name="T59" fmla="*/ -522 h 1507"/>
                <a:gd name="T60" fmla="+- 0 4637 3807"/>
                <a:gd name="T61" fmla="*/ T60 w 1507"/>
                <a:gd name="T62" fmla="+- 0 -552 -556"/>
                <a:gd name="T63" fmla="*/ -552 h 1507"/>
                <a:gd name="T64" fmla="+- 0 4483 3807"/>
                <a:gd name="T65" fmla="*/ T64 w 1507"/>
                <a:gd name="T66" fmla="+- 0 -552 -556"/>
                <a:gd name="T67" fmla="*/ -552 h 1507"/>
                <a:gd name="T68" fmla="+- 0 4336 3807"/>
                <a:gd name="T69" fmla="*/ T68 w 1507"/>
                <a:gd name="T70" fmla="+- 0 -522 -556"/>
                <a:gd name="T71" fmla="*/ -522 h 1507"/>
                <a:gd name="T72" fmla="+- 0 4201 3807"/>
                <a:gd name="T73" fmla="*/ T72 w 1507"/>
                <a:gd name="T74" fmla="+- 0 -465 -556"/>
                <a:gd name="T75" fmla="*/ -465 h 1507"/>
                <a:gd name="T76" fmla="+- 0 4081 3807"/>
                <a:gd name="T77" fmla="*/ T76 w 1507"/>
                <a:gd name="T78" fmla="+- 0 -384 -556"/>
                <a:gd name="T79" fmla="*/ -384 h 1507"/>
                <a:gd name="T80" fmla="+- 0 3979 3807"/>
                <a:gd name="T81" fmla="*/ T80 w 1507"/>
                <a:gd name="T82" fmla="+- 0 -281 -556"/>
                <a:gd name="T83" fmla="*/ -281 h 1507"/>
                <a:gd name="T84" fmla="+- 0 3898 3807"/>
                <a:gd name="T85" fmla="*/ T84 w 1507"/>
                <a:gd name="T86" fmla="+- 0 -161 -556"/>
                <a:gd name="T87" fmla="*/ -161 h 1507"/>
                <a:gd name="T88" fmla="+- 0 3841 3807"/>
                <a:gd name="T89" fmla="*/ T88 w 1507"/>
                <a:gd name="T90" fmla="+- 0 -26 -556"/>
                <a:gd name="T91" fmla="*/ -26 h 1507"/>
                <a:gd name="T92" fmla="+- 0 3811 3807"/>
                <a:gd name="T93" fmla="*/ T92 w 1507"/>
                <a:gd name="T94" fmla="+- 0 121 -556"/>
                <a:gd name="T95" fmla="*/ 121 h 1507"/>
                <a:gd name="T96" fmla="+- 0 3811 3807"/>
                <a:gd name="T97" fmla="*/ T96 w 1507"/>
                <a:gd name="T98" fmla="+- 0 275 -556"/>
                <a:gd name="T99" fmla="*/ 275 h 1507"/>
                <a:gd name="T100" fmla="+- 0 3841 3807"/>
                <a:gd name="T101" fmla="*/ T100 w 1507"/>
                <a:gd name="T102" fmla="+- 0 422 -556"/>
                <a:gd name="T103" fmla="*/ 422 h 1507"/>
                <a:gd name="T104" fmla="+- 0 3898 3807"/>
                <a:gd name="T105" fmla="*/ T104 w 1507"/>
                <a:gd name="T106" fmla="+- 0 557 -556"/>
                <a:gd name="T107" fmla="*/ 557 h 1507"/>
                <a:gd name="T108" fmla="+- 0 3979 3807"/>
                <a:gd name="T109" fmla="*/ T108 w 1507"/>
                <a:gd name="T110" fmla="+- 0 677 -556"/>
                <a:gd name="T111" fmla="*/ 677 h 1507"/>
                <a:gd name="T112" fmla="+- 0 4081 3807"/>
                <a:gd name="T113" fmla="*/ T112 w 1507"/>
                <a:gd name="T114" fmla="+- 0 779 -556"/>
                <a:gd name="T115" fmla="*/ 779 h 1507"/>
                <a:gd name="T116" fmla="+- 0 4201 3807"/>
                <a:gd name="T117" fmla="*/ T116 w 1507"/>
                <a:gd name="T118" fmla="+- 0 860 -556"/>
                <a:gd name="T119" fmla="*/ 860 h 1507"/>
                <a:gd name="T120" fmla="+- 0 4336 3807"/>
                <a:gd name="T121" fmla="*/ T120 w 1507"/>
                <a:gd name="T122" fmla="+- 0 917 -556"/>
                <a:gd name="T123" fmla="*/ 917 h 1507"/>
                <a:gd name="T124" fmla="+- 0 4483 3807"/>
                <a:gd name="T125" fmla="*/ T124 w 1507"/>
                <a:gd name="T126" fmla="+- 0 947 -556"/>
                <a:gd name="T127" fmla="*/ 947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1507"/>
                  </a:moveTo>
                  <a:lnTo>
                    <a:pt x="830" y="1503"/>
                  </a:lnTo>
                  <a:lnTo>
                    <a:pt x="905" y="1491"/>
                  </a:lnTo>
                  <a:lnTo>
                    <a:pt x="977" y="1473"/>
                  </a:lnTo>
                  <a:lnTo>
                    <a:pt x="1046" y="1448"/>
                  </a:lnTo>
                  <a:lnTo>
                    <a:pt x="1112" y="1416"/>
                  </a:lnTo>
                  <a:lnTo>
                    <a:pt x="1174" y="1378"/>
                  </a:lnTo>
                  <a:lnTo>
                    <a:pt x="1232" y="1335"/>
                  </a:lnTo>
                  <a:lnTo>
                    <a:pt x="1286" y="1286"/>
                  </a:lnTo>
                  <a:lnTo>
                    <a:pt x="1334" y="1233"/>
                  </a:lnTo>
                  <a:lnTo>
                    <a:pt x="1378" y="1175"/>
                  </a:lnTo>
                  <a:lnTo>
                    <a:pt x="1416" y="1113"/>
                  </a:lnTo>
                  <a:lnTo>
                    <a:pt x="1447" y="1047"/>
                  </a:lnTo>
                  <a:lnTo>
                    <a:pt x="1473" y="978"/>
                  </a:lnTo>
                  <a:lnTo>
                    <a:pt x="1491" y="905"/>
                  </a:lnTo>
                  <a:lnTo>
                    <a:pt x="1503" y="831"/>
                  </a:lnTo>
                  <a:lnTo>
                    <a:pt x="1506" y="754"/>
                  </a:lnTo>
                  <a:lnTo>
                    <a:pt x="1503" y="677"/>
                  </a:lnTo>
                  <a:lnTo>
                    <a:pt x="1491" y="602"/>
                  </a:lnTo>
                  <a:lnTo>
                    <a:pt x="1473" y="530"/>
                  </a:lnTo>
                  <a:lnTo>
                    <a:pt x="1447" y="460"/>
                  </a:lnTo>
                  <a:lnTo>
                    <a:pt x="1416" y="395"/>
                  </a:lnTo>
                  <a:lnTo>
                    <a:pt x="1378" y="332"/>
                  </a:lnTo>
                  <a:lnTo>
                    <a:pt x="1334" y="275"/>
                  </a:lnTo>
                  <a:lnTo>
                    <a:pt x="1286" y="221"/>
                  </a:lnTo>
                  <a:lnTo>
                    <a:pt x="1232" y="172"/>
                  </a:lnTo>
                  <a:lnTo>
                    <a:pt x="1174" y="129"/>
                  </a:lnTo>
                  <a:lnTo>
                    <a:pt x="1112" y="91"/>
                  </a:lnTo>
                  <a:lnTo>
                    <a:pt x="1046" y="60"/>
                  </a:lnTo>
                  <a:lnTo>
                    <a:pt x="977" y="34"/>
                  </a:lnTo>
                  <a:lnTo>
                    <a:pt x="905" y="16"/>
                  </a:lnTo>
                  <a:lnTo>
                    <a:pt x="830" y="4"/>
                  </a:lnTo>
                  <a:lnTo>
                    <a:pt x="753" y="0"/>
                  </a:lnTo>
                  <a:lnTo>
                    <a:pt x="676" y="4"/>
                  </a:lnTo>
                  <a:lnTo>
                    <a:pt x="602" y="16"/>
                  </a:lnTo>
                  <a:lnTo>
                    <a:pt x="529" y="34"/>
                  </a:lnTo>
                  <a:lnTo>
                    <a:pt x="460" y="60"/>
                  </a:lnTo>
                  <a:lnTo>
                    <a:pt x="394" y="91"/>
                  </a:lnTo>
                  <a:lnTo>
                    <a:pt x="332" y="129"/>
                  </a:lnTo>
                  <a:lnTo>
                    <a:pt x="274" y="172"/>
                  </a:lnTo>
                  <a:lnTo>
                    <a:pt x="221" y="221"/>
                  </a:lnTo>
                  <a:lnTo>
                    <a:pt x="172" y="275"/>
                  </a:lnTo>
                  <a:lnTo>
                    <a:pt x="129" y="332"/>
                  </a:lnTo>
                  <a:lnTo>
                    <a:pt x="91" y="395"/>
                  </a:lnTo>
                  <a:lnTo>
                    <a:pt x="59" y="460"/>
                  </a:lnTo>
                  <a:lnTo>
                    <a:pt x="34" y="530"/>
                  </a:lnTo>
                  <a:lnTo>
                    <a:pt x="15" y="602"/>
                  </a:lnTo>
                  <a:lnTo>
                    <a:pt x="4" y="677"/>
                  </a:lnTo>
                  <a:lnTo>
                    <a:pt x="0" y="754"/>
                  </a:lnTo>
                  <a:lnTo>
                    <a:pt x="4" y="831"/>
                  </a:lnTo>
                  <a:lnTo>
                    <a:pt x="15" y="905"/>
                  </a:lnTo>
                  <a:lnTo>
                    <a:pt x="34" y="978"/>
                  </a:lnTo>
                  <a:lnTo>
                    <a:pt x="59" y="1047"/>
                  </a:lnTo>
                  <a:lnTo>
                    <a:pt x="91" y="1113"/>
                  </a:lnTo>
                  <a:lnTo>
                    <a:pt x="129" y="1175"/>
                  </a:lnTo>
                  <a:lnTo>
                    <a:pt x="172" y="1233"/>
                  </a:lnTo>
                  <a:lnTo>
                    <a:pt x="221" y="1286"/>
                  </a:lnTo>
                  <a:lnTo>
                    <a:pt x="274" y="1335"/>
                  </a:lnTo>
                  <a:lnTo>
                    <a:pt x="332" y="1378"/>
                  </a:lnTo>
                  <a:lnTo>
                    <a:pt x="394" y="1416"/>
                  </a:lnTo>
                  <a:lnTo>
                    <a:pt x="460" y="1448"/>
                  </a:lnTo>
                  <a:lnTo>
                    <a:pt x="529" y="1473"/>
                  </a:lnTo>
                  <a:lnTo>
                    <a:pt x="602" y="1491"/>
                  </a:lnTo>
                  <a:lnTo>
                    <a:pt x="676" y="1503"/>
                  </a:lnTo>
                  <a:lnTo>
                    <a:pt x="753" y="1507"/>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 name="docshape154">
              <a:extLst>
                <a:ext uri="{FF2B5EF4-FFF2-40B4-BE49-F238E27FC236}">
                  <a16:creationId xmlns:a16="http://schemas.microsoft.com/office/drawing/2014/main" id="{399654C8-52E8-5B23-E758-072842647586}"/>
                </a:ext>
              </a:extLst>
            </p:cNvPr>
            <p:cNvSpPr>
              <a:spLocks noChangeAspect="1" noEditPoints="1" noChangeArrowheads="1" noChangeShapeType="1" noTextEdit="1"/>
            </p:cNvSpPr>
            <p:nvPr/>
          </p:nvSpPr>
          <p:spPr bwMode="auto">
            <a:xfrm>
              <a:off x="2697" y="-196"/>
              <a:ext cx="1332" cy="817"/>
            </a:xfrm>
            <a:custGeom>
              <a:avLst/>
              <a:gdLst>
                <a:gd name="T0" fmla="+- 0 3745 2671"/>
                <a:gd name="T1" fmla="*/ T0 w 1332"/>
                <a:gd name="T2" fmla="+- 0 -211 -211"/>
                <a:gd name="T3" fmla="*/ -211 h 817"/>
                <a:gd name="T4" fmla="+- 0 3743 2671"/>
                <a:gd name="T5" fmla="*/ T4 w 1332"/>
                <a:gd name="T6" fmla="+- 0 -211 -211"/>
                <a:gd name="T7" fmla="*/ -211 h 817"/>
                <a:gd name="T8" fmla="+- 0 3743 2671"/>
                <a:gd name="T9" fmla="*/ T8 w 1332"/>
                <a:gd name="T10" fmla="+- 0 39 -211"/>
                <a:gd name="T11" fmla="*/ 39 h 817"/>
                <a:gd name="T12" fmla="+- 0 2671 2671"/>
                <a:gd name="T13" fmla="*/ T12 w 1332"/>
                <a:gd name="T14" fmla="+- 0 39 -211"/>
                <a:gd name="T15" fmla="*/ 39 h 817"/>
                <a:gd name="T16" fmla="+- 0 2671 2671"/>
                <a:gd name="T17" fmla="*/ T16 w 1332"/>
                <a:gd name="T18" fmla="+- 0 356 -211"/>
                <a:gd name="T19" fmla="*/ 356 h 817"/>
                <a:gd name="T20" fmla="+- 0 3743 2671"/>
                <a:gd name="T21" fmla="*/ T20 w 1332"/>
                <a:gd name="T22" fmla="+- 0 356 -211"/>
                <a:gd name="T23" fmla="*/ 356 h 817"/>
                <a:gd name="T24" fmla="+- 0 3743 2671"/>
                <a:gd name="T25" fmla="*/ T24 w 1332"/>
                <a:gd name="T26" fmla="+- 0 606 -211"/>
                <a:gd name="T27" fmla="*/ 606 h 817"/>
                <a:gd name="T28" fmla="+- 0 3745 2671"/>
                <a:gd name="T29" fmla="*/ T28 w 1332"/>
                <a:gd name="T30" fmla="+- 0 606 -211"/>
                <a:gd name="T31" fmla="*/ 606 h 817"/>
                <a:gd name="T32" fmla="+- 0 4003 2671"/>
                <a:gd name="T33" fmla="*/ T32 w 1332"/>
                <a:gd name="T34" fmla="+- 0 198 -211"/>
                <a:gd name="T35" fmla="*/ 198 h 817"/>
                <a:gd name="T36" fmla="+- 0 3745 2671"/>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4" y="0"/>
                  </a:moveTo>
                  <a:lnTo>
                    <a:pt x="1072" y="0"/>
                  </a:lnTo>
                  <a:lnTo>
                    <a:pt x="1072" y="250"/>
                  </a:lnTo>
                  <a:lnTo>
                    <a:pt x="0" y="250"/>
                  </a:lnTo>
                  <a:lnTo>
                    <a:pt x="0" y="567"/>
                  </a:lnTo>
                  <a:lnTo>
                    <a:pt x="1072" y="567"/>
                  </a:lnTo>
                  <a:lnTo>
                    <a:pt x="1072" y="817"/>
                  </a:lnTo>
                  <a:lnTo>
                    <a:pt x="1074" y="817"/>
                  </a:lnTo>
                  <a:lnTo>
                    <a:pt x="1332" y="409"/>
                  </a:lnTo>
                  <a:lnTo>
                    <a:pt x="107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55">
              <a:extLst>
                <a:ext uri="{FF2B5EF4-FFF2-40B4-BE49-F238E27FC236}">
                  <a16:creationId xmlns:a16="http://schemas.microsoft.com/office/drawing/2014/main" id="{8A38FC55-B6AB-6E8A-C430-06FFFCE71D95}"/>
                </a:ext>
              </a:extLst>
            </p:cNvPr>
            <p:cNvSpPr>
              <a:spLocks noChangeAspect="1" noEditPoints="1" noChangeArrowheads="1" noChangeShapeType="1" noTextEdit="1"/>
            </p:cNvSpPr>
            <p:nvPr/>
          </p:nvSpPr>
          <p:spPr bwMode="auto">
            <a:xfrm>
              <a:off x="2671" y="-211"/>
              <a:ext cx="1332" cy="817"/>
            </a:xfrm>
            <a:custGeom>
              <a:avLst/>
              <a:gdLst>
                <a:gd name="T0" fmla="+- 0 3743 2671"/>
                <a:gd name="T1" fmla="*/ T0 w 1332"/>
                <a:gd name="T2" fmla="+- 0 -211 -211"/>
                <a:gd name="T3" fmla="*/ -211 h 817"/>
                <a:gd name="T4" fmla="+- 0 3743 2671"/>
                <a:gd name="T5" fmla="*/ T4 w 1332"/>
                <a:gd name="T6" fmla="+- 0 39 -211"/>
                <a:gd name="T7" fmla="*/ 39 h 817"/>
                <a:gd name="T8" fmla="+- 0 2671 2671"/>
                <a:gd name="T9" fmla="*/ T8 w 1332"/>
                <a:gd name="T10" fmla="+- 0 39 -211"/>
                <a:gd name="T11" fmla="*/ 39 h 817"/>
                <a:gd name="T12" fmla="+- 0 2671 2671"/>
                <a:gd name="T13" fmla="*/ T12 w 1332"/>
                <a:gd name="T14" fmla="+- 0 356 -211"/>
                <a:gd name="T15" fmla="*/ 356 h 817"/>
                <a:gd name="T16" fmla="+- 0 3743 2671"/>
                <a:gd name="T17" fmla="*/ T16 w 1332"/>
                <a:gd name="T18" fmla="+- 0 356 -211"/>
                <a:gd name="T19" fmla="*/ 356 h 817"/>
                <a:gd name="T20" fmla="+- 0 3743 2671"/>
                <a:gd name="T21" fmla="*/ T20 w 1332"/>
                <a:gd name="T22" fmla="+- 0 606 -211"/>
                <a:gd name="T23" fmla="*/ 606 h 817"/>
                <a:gd name="T24" fmla="+- 0 3745 2671"/>
                <a:gd name="T25" fmla="*/ T24 w 1332"/>
                <a:gd name="T26" fmla="+- 0 606 -211"/>
                <a:gd name="T27" fmla="*/ 606 h 817"/>
                <a:gd name="T28" fmla="+- 0 4003 2671"/>
                <a:gd name="T29" fmla="*/ T28 w 1332"/>
                <a:gd name="T30" fmla="+- 0 198 -211"/>
                <a:gd name="T31" fmla="*/ 198 h 817"/>
                <a:gd name="T32" fmla="+- 0 3745 2671"/>
                <a:gd name="T33" fmla="*/ T32 w 1332"/>
                <a:gd name="T34" fmla="+- 0 -211 -211"/>
                <a:gd name="T35" fmla="*/ -211 h 817"/>
                <a:gd name="T36" fmla="+- 0 3743 2671"/>
                <a:gd name="T37" fmla="*/ T36 w 1332"/>
                <a:gd name="T38" fmla="+- 0 -211 -211"/>
                <a:gd name="T39" fmla="*/ -211 h 8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2" h="817">
                  <a:moveTo>
                    <a:pt x="1072" y="0"/>
                  </a:moveTo>
                  <a:lnTo>
                    <a:pt x="1072" y="250"/>
                  </a:lnTo>
                  <a:lnTo>
                    <a:pt x="0" y="250"/>
                  </a:lnTo>
                  <a:lnTo>
                    <a:pt x="0" y="567"/>
                  </a:lnTo>
                  <a:lnTo>
                    <a:pt x="1072" y="567"/>
                  </a:lnTo>
                  <a:lnTo>
                    <a:pt x="1072" y="817"/>
                  </a:lnTo>
                  <a:lnTo>
                    <a:pt x="1074" y="817"/>
                  </a:lnTo>
                  <a:lnTo>
                    <a:pt x="1332" y="409"/>
                  </a:lnTo>
                  <a:lnTo>
                    <a:pt x="1074" y="0"/>
                  </a:lnTo>
                  <a:lnTo>
                    <a:pt x="1072" y="0"/>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2" name="docshape156">
              <a:extLst>
                <a:ext uri="{FF2B5EF4-FFF2-40B4-BE49-F238E27FC236}">
                  <a16:creationId xmlns:a16="http://schemas.microsoft.com/office/drawing/2014/main" id="{D480EA19-6121-B214-A9DD-737E6FBCFA0C}"/>
                </a:ext>
              </a:extLst>
            </p:cNvPr>
            <p:cNvSpPr>
              <a:spLocks noChangeAspect="1" noEditPoints="1" noChangeArrowheads="1" noChangeShapeType="1" noTextEdit="1"/>
            </p:cNvSpPr>
            <p:nvPr/>
          </p:nvSpPr>
          <p:spPr bwMode="auto">
            <a:xfrm>
              <a:off x="2030" y="-556"/>
              <a:ext cx="1507" cy="1507"/>
            </a:xfrm>
            <a:custGeom>
              <a:avLst/>
              <a:gdLst>
                <a:gd name="T0" fmla="+- 0 2707 2031"/>
                <a:gd name="T1" fmla="*/ T0 w 1507"/>
                <a:gd name="T2" fmla="+- 0 -552 -556"/>
                <a:gd name="T3" fmla="*/ -552 h 1507"/>
                <a:gd name="T4" fmla="+- 0 2560 2031"/>
                <a:gd name="T5" fmla="*/ T4 w 1507"/>
                <a:gd name="T6" fmla="+- 0 -522 -556"/>
                <a:gd name="T7" fmla="*/ -522 h 1507"/>
                <a:gd name="T8" fmla="+- 0 2425 2031"/>
                <a:gd name="T9" fmla="*/ T8 w 1507"/>
                <a:gd name="T10" fmla="+- 0 -465 -556"/>
                <a:gd name="T11" fmla="*/ -465 h 1507"/>
                <a:gd name="T12" fmla="+- 0 2305 2031"/>
                <a:gd name="T13" fmla="*/ T12 w 1507"/>
                <a:gd name="T14" fmla="+- 0 -384 -556"/>
                <a:gd name="T15" fmla="*/ -384 h 1507"/>
                <a:gd name="T16" fmla="+- 0 2203 2031"/>
                <a:gd name="T17" fmla="*/ T16 w 1507"/>
                <a:gd name="T18" fmla="+- 0 -281 -556"/>
                <a:gd name="T19" fmla="*/ -281 h 1507"/>
                <a:gd name="T20" fmla="+- 0 2121 2031"/>
                <a:gd name="T21" fmla="*/ T20 w 1507"/>
                <a:gd name="T22" fmla="+- 0 -161 -556"/>
                <a:gd name="T23" fmla="*/ -161 h 1507"/>
                <a:gd name="T24" fmla="+- 0 2064 2031"/>
                <a:gd name="T25" fmla="*/ T24 w 1507"/>
                <a:gd name="T26" fmla="+- 0 -26 -556"/>
                <a:gd name="T27" fmla="*/ -26 h 1507"/>
                <a:gd name="T28" fmla="+- 0 2034 2031"/>
                <a:gd name="T29" fmla="*/ T28 w 1507"/>
                <a:gd name="T30" fmla="+- 0 121 -556"/>
                <a:gd name="T31" fmla="*/ 121 h 1507"/>
                <a:gd name="T32" fmla="+- 0 2034 2031"/>
                <a:gd name="T33" fmla="*/ T32 w 1507"/>
                <a:gd name="T34" fmla="+- 0 275 -556"/>
                <a:gd name="T35" fmla="*/ 275 h 1507"/>
                <a:gd name="T36" fmla="+- 0 2064 2031"/>
                <a:gd name="T37" fmla="*/ T36 w 1507"/>
                <a:gd name="T38" fmla="+- 0 422 -556"/>
                <a:gd name="T39" fmla="*/ 422 h 1507"/>
                <a:gd name="T40" fmla="+- 0 2121 2031"/>
                <a:gd name="T41" fmla="*/ T40 w 1507"/>
                <a:gd name="T42" fmla="+- 0 557 -556"/>
                <a:gd name="T43" fmla="*/ 557 h 1507"/>
                <a:gd name="T44" fmla="+- 0 2203 2031"/>
                <a:gd name="T45" fmla="*/ T44 w 1507"/>
                <a:gd name="T46" fmla="+- 0 677 -556"/>
                <a:gd name="T47" fmla="*/ 677 h 1507"/>
                <a:gd name="T48" fmla="+- 0 2305 2031"/>
                <a:gd name="T49" fmla="*/ T48 w 1507"/>
                <a:gd name="T50" fmla="+- 0 779 -556"/>
                <a:gd name="T51" fmla="*/ 779 h 1507"/>
                <a:gd name="T52" fmla="+- 0 2425 2031"/>
                <a:gd name="T53" fmla="*/ T52 w 1507"/>
                <a:gd name="T54" fmla="+- 0 860 -556"/>
                <a:gd name="T55" fmla="*/ 860 h 1507"/>
                <a:gd name="T56" fmla="+- 0 2560 2031"/>
                <a:gd name="T57" fmla="*/ T56 w 1507"/>
                <a:gd name="T58" fmla="+- 0 917 -556"/>
                <a:gd name="T59" fmla="*/ 917 h 1507"/>
                <a:gd name="T60" fmla="+- 0 2707 2031"/>
                <a:gd name="T61" fmla="*/ T60 w 1507"/>
                <a:gd name="T62" fmla="+- 0 947 -556"/>
                <a:gd name="T63" fmla="*/ 947 h 1507"/>
                <a:gd name="T64" fmla="+- 0 2861 2031"/>
                <a:gd name="T65" fmla="*/ T64 w 1507"/>
                <a:gd name="T66" fmla="+- 0 947 -556"/>
                <a:gd name="T67" fmla="*/ 947 h 1507"/>
                <a:gd name="T68" fmla="+- 0 3008 2031"/>
                <a:gd name="T69" fmla="*/ T68 w 1507"/>
                <a:gd name="T70" fmla="+- 0 917 -556"/>
                <a:gd name="T71" fmla="*/ 917 h 1507"/>
                <a:gd name="T72" fmla="+- 0 3143 2031"/>
                <a:gd name="T73" fmla="*/ T72 w 1507"/>
                <a:gd name="T74" fmla="+- 0 860 -556"/>
                <a:gd name="T75" fmla="*/ 860 h 1507"/>
                <a:gd name="T76" fmla="+- 0 3263 2031"/>
                <a:gd name="T77" fmla="*/ T76 w 1507"/>
                <a:gd name="T78" fmla="+- 0 779 -556"/>
                <a:gd name="T79" fmla="*/ 779 h 1507"/>
                <a:gd name="T80" fmla="+- 0 3365 2031"/>
                <a:gd name="T81" fmla="*/ T80 w 1507"/>
                <a:gd name="T82" fmla="+- 0 677 -556"/>
                <a:gd name="T83" fmla="*/ 677 h 1507"/>
                <a:gd name="T84" fmla="+- 0 3446 2031"/>
                <a:gd name="T85" fmla="*/ T84 w 1507"/>
                <a:gd name="T86" fmla="+- 0 557 -556"/>
                <a:gd name="T87" fmla="*/ 557 h 1507"/>
                <a:gd name="T88" fmla="+- 0 3503 2031"/>
                <a:gd name="T89" fmla="*/ T88 w 1507"/>
                <a:gd name="T90" fmla="+- 0 422 -556"/>
                <a:gd name="T91" fmla="*/ 422 h 1507"/>
                <a:gd name="T92" fmla="+- 0 3533 2031"/>
                <a:gd name="T93" fmla="*/ T92 w 1507"/>
                <a:gd name="T94" fmla="+- 0 275 -556"/>
                <a:gd name="T95" fmla="*/ 275 h 1507"/>
                <a:gd name="T96" fmla="+- 0 3533 2031"/>
                <a:gd name="T97" fmla="*/ T96 w 1507"/>
                <a:gd name="T98" fmla="+- 0 121 -556"/>
                <a:gd name="T99" fmla="*/ 121 h 1507"/>
                <a:gd name="T100" fmla="+- 0 3503 2031"/>
                <a:gd name="T101" fmla="*/ T100 w 1507"/>
                <a:gd name="T102" fmla="+- 0 -26 -556"/>
                <a:gd name="T103" fmla="*/ -26 h 1507"/>
                <a:gd name="T104" fmla="+- 0 3446 2031"/>
                <a:gd name="T105" fmla="*/ T104 w 1507"/>
                <a:gd name="T106" fmla="+- 0 -161 -556"/>
                <a:gd name="T107" fmla="*/ -161 h 1507"/>
                <a:gd name="T108" fmla="+- 0 3365 2031"/>
                <a:gd name="T109" fmla="*/ T108 w 1507"/>
                <a:gd name="T110" fmla="+- 0 -281 -556"/>
                <a:gd name="T111" fmla="*/ -281 h 1507"/>
                <a:gd name="T112" fmla="+- 0 3263 2031"/>
                <a:gd name="T113" fmla="*/ T112 w 1507"/>
                <a:gd name="T114" fmla="+- 0 -384 -556"/>
                <a:gd name="T115" fmla="*/ -384 h 1507"/>
                <a:gd name="T116" fmla="+- 0 3143 2031"/>
                <a:gd name="T117" fmla="*/ T116 w 1507"/>
                <a:gd name="T118" fmla="+- 0 -465 -556"/>
                <a:gd name="T119" fmla="*/ -465 h 1507"/>
                <a:gd name="T120" fmla="+- 0 3008 2031"/>
                <a:gd name="T121" fmla="*/ T120 w 1507"/>
                <a:gd name="T122" fmla="+- 0 -522 -556"/>
                <a:gd name="T123" fmla="*/ -522 h 1507"/>
                <a:gd name="T124" fmla="+- 0 2861 2031"/>
                <a:gd name="T125" fmla="*/ T124 w 1507"/>
                <a:gd name="T126" fmla="+- 0 -552 -556"/>
                <a:gd name="T127" fmla="*/ -552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0"/>
                  </a:moveTo>
                  <a:lnTo>
                    <a:pt x="676" y="4"/>
                  </a:lnTo>
                  <a:lnTo>
                    <a:pt x="601" y="16"/>
                  </a:lnTo>
                  <a:lnTo>
                    <a:pt x="529" y="34"/>
                  </a:lnTo>
                  <a:lnTo>
                    <a:pt x="460" y="60"/>
                  </a:lnTo>
                  <a:lnTo>
                    <a:pt x="394" y="91"/>
                  </a:lnTo>
                  <a:lnTo>
                    <a:pt x="332" y="129"/>
                  </a:lnTo>
                  <a:lnTo>
                    <a:pt x="274" y="172"/>
                  </a:lnTo>
                  <a:lnTo>
                    <a:pt x="220" y="221"/>
                  </a:lnTo>
                  <a:lnTo>
                    <a:pt x="172" y="275"/>
                  </a:lnTo>
                  <a:lnTo>
                    <a:pt x="128" y="332"/>
                  </a:lnTo>
                  <a:lnTo>
                    <a:pt x="90" y="395"/>
                  </a:lnTo>
                  <a:lnTo>
                    <a:pt x="59" y="460"/>
                  </a:lnTo>
                  <a:lnTo>
                    <a:pt x="33" y="530"/>
                  </a:lnTo>
                  <a:lnTo>
                    <a:pt x="15" y="602"/>
                  </a:lnTo>
                  <a:lnTo>
                    <a:pt x="3" y="677"/>
                  </a:lnTo>
                  <a:lnTo>
                    <a:pt x="0" y="754"/>
                  </a:lnTo>
                  <a:lnTo>
                    <a:pt x="3" y="831"/>
                  </a:lnTo>
                  <a:lnTo>
                    <a:pt x="15" y="905"/>
                  </a:lnTo>
                  <a:lnTo>
                    <a:pt x="33" y="978"/>
                  </a:lnTo>
                  <a:lnTo>
                    <a:pt x="59" y="1047"/>
                  </a:lnTo>
                  <a:lnTo>
                    <a:pt x="90" y="1113"/>
                  </a:lnTo>
                  <a:lnTo>
                    <a:pt x="128" y="1175"/>
                  </a:lnTo>
                  <a:lnTo>
                    <a:pt x="172" y="1233"/>
                  </a:lnTo>
                  <a:lnTo>
                    <a:pt x="220" y="1286"/>
                  </a:lnTo>
                  <a:lnTo>
                    <a:pt x="274" y="1335"/>
                  </a:lnTo>
                  <a:lnTo>
                    <a:pt x="332" y="1378"/>
                  </a:lnTo>
                  <a:lnTo>
                    <a:pt x="394" y="1416"/>
                  </a:lnTo>
                  <a:lnTo>
                    <a:pt x="460" y="1448"/>
                  </a:lnTo>
                  <a:lnTo>
                    <a:pt x="529" y="1473"/>
                  </a:lnTo>
                  <a:lnTo>
                    <a:pt x="601" y="1491"/>
                  </a:lnTo>
                  <a:lnTo>
                    <a:pt x="676" y="1503"/>
                  </a:lnTo>
                  <a:lnTo>
                    <a:pt x="753" y="1507"/>
                  </a:lnTo>
                  <a:lnTo>
                    <a:pt x="830" y="1503"/>
                  </a:lnTo>
                  <a:lnTo>
                    <a:pt x="904" y="1491"/>
                  </a:lnTo>
                  <a:lnTo>
                    <a:pt x="977" y="1473"/>
                  </a:lnTo>
                  <a:lnTo>
                    <a:pt x="1046" y="1448"/>
                  </a:lnTo>
                  <a:lnTo>
                    <a:pt x="1112" y="1416"/>
                  </a:lnTo>
                  <a:lnTo>
                    <a:pt x="1174" y="1378"/>
                  </a:lnTo>
                  <a:lnTo>
                    <a:pt x="1232" y="1335"/>
                  </a:lnTo>
                  <a:lnTo>
                    <a:pt x="1285" y="1286"/>
                  </a:lnTo>
                  <a:lnTo>
                    <a:pt x="1334" y="1233"/>
                  </a:lnTo>
                  <a:lnTo>
                    <a:pt x="1377" y="1175"/>
                  </a:lnTo>
                  <a:lnTo>
                    <a:pt x="1415" y="1113"/>
                  </a:lnTo>
                  <a:lnTo>
                    <a:pt x="1447" y="1047"/>
                  </a:lnTo>
                  <a:lnTo>
                    <a:pt x="1472" y="978"/>
                  </a:lnTo>
                  <a:lnTo>
                    <a:pt x="1491" y="905"/>
                  </a:lnTo>
                  <a:lnTo>
                    <a:pt x="1502" y="831"/>
                  </a:lnTo>
                  <a:lnTo>
                    <a:pt x="1506" y="754"/>
                  </a:lnTo>
                  <a:lnTo>
                    <a:pt x="1502" y="677"/>
                  </a:lnTo>
                  <a:lnTo>
                    <a:pt x="1491" y="602"/>
                  </a:lnTo>
                  <a:lnTo>
                    <a:pt x="1472" y="530"/>
                  </a:lnTo>
                  <a:lnTo>
                    <a:pt x="1447" y="460"/>
                  </a:lnTo>
                  <a:lnTo>
                    <a:pt x="1415" y="395"/>
                  </a:lnTo>
                  <a:lnTo>
                    <a:pt x="1377" y="332"/>
                  </a:lnTo>
                  <a:lnTo>
                    <a:pt x="1334" y="275"/>
                  </a:lnTo>
                  <a:lnTo>
                    <a:pt x="1285" y="221"/>
                  </a:lnTo>
                  <a:lnTo>
                    <a:pt x="1232" y="172"/>
                  </a:lnTo>
                  <a:lnTo>
                    <a:pt x="1174" y="129"/>
                  </a:lnTo>
                  <a:lnTo>
                    <a:pt x="1112" y="91"/>
                  </a:lnTo>
                  <a:lnTo>
                    <a:pt x="1046" y="60"/>
                  </a:lnTo>
                  <a:lnTo>
                    <a:pt x="977" y="34"/>
                  </a:lnTo>
                  <a:lnTo>
                    <a:pt x="904" y="16"/>
                  </a:lnTo>
                  <a:lnTo>
                    <a:pt x="830" y="4"/>
                  </a:lnTo>
                  <a:lnTo>
                    <a:pt x="753" y="0"/>
                  </a:lnTo>
                  <a:close/>
                </a:path>
              </a:pathLst>
            </a:custGeom>
            <a:solidFill>
              <a:srgbClr val="ED1C2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a:p>
              <a:endParaRPr lang="en-US" sz="1200" dirty="0"/>
            </a:p>
            <a:p>
              <a:endParaRPr lang="en-US" sz="1200" dirty="0"/>
            </a:p>
            <a:p>
              <a:r>
                <a:rPr lang="en-US" dirty="0"/>
                <a:t>AIRWAY	</a:t>
              </a:r>
            </a:p>
          </p:txBody>
        </p:sp>
        <p:sp>
          <p:nvSpPr>
            <p:cNvPr id="23" name="docshape157">
              <a:extLst>
                <a:ext uri="{FF2B5EF4-FFF2-40B4-BE49-F238E27FC236}">
                  <a16:creationId xmlns:a16="http://schemas.microsoft.com/office/drawing/2014/main" id="{2488A32E-1CCE-B515-204D-7E9FB63A24DE}"/>
                </a:ext>
              </a:extLst>
            </p:cNvPr>
            <p:cNvSpPr>
              <a:spLocks noChangeAspect="1" noEditPoints="1" noChangeArrowheads="1" noChangeShapeType="1" noTextEdit="1"/>
            </p:cNvSpPr>
            <p:nvPr/>
          </p:nvSpPr>
          <p:spPr bwMode="auto">
            <a:xfrm>
              <a:off x="2030" y="-556"/>
              <a:ext cx="1507" cy="1507"/>
            </a:xfrm>
            <a:custGeom>
              <a:avLst/>
              <a:gdLst>
                <a:gd name="T0" fmla="+- 0 2861 2031"/>
                <a:gd name="T1" fmla="*/ T0 w 1507"/>
                <a:gd name="T2" fmla="+- 0 947 -556"/>
                <a:gd name="T3" fmla="*/ 947 h 1507"/>
                <a:gd name="T4" fmla="+- 0 3008 2031"/>
                <a:gd name="T5" fmla="*/ T4 w 1507"/>
                <a:gd name="T6" fmla="+- 0 917 -556"/>
                <a:gd name="T7" fmla="*/ 917 h 1507"/>
                <a:gd name="T8" fmla="+- 0 3143 2031"/>
                <a:gd name="T9" fmla="*/ T8 w 1507"/>
                <a:gd name="T10" fmla="+- 0 860 -556"/>
                <a:gd name="T11" fmla="*/ 860 h 1507"/>
                <a:gd name="T12" fmla="+- 0 3263 2031"/>
                <a:gd name="T13" fmla="*/ T12 w 1507"/>
                <a:gd name="T14" fmla="+- 0 779 -556"/>
                <a:gd name="T15" fmla="*/ 779 h 1507"/>
                <a:gd name="T16" fmla="+- 0 3365 2031"/>
                <a:gd name="T17" fmla="*/ T16 w 1507"/>
                <a:gd name="T18" fmla="+- 0 677 -556"/>
                <a:gd name="T19" fmla="*/ 677 h 1507"/>
                <a:gd name="T20" fmla="+- 0 3446 2031"/>
                <a:gd name="T21" fmla="*/ T20 w 1507"/>
                <a:gd name="T22" fmla="+- 0 557 -556"/>
                <a:gd name="T23" fmla="*/ 557 h 1507"/>
                <a:gd name="T24" fmla="+- 0 3503 2031"/>
                <a:gd name="T25" fmla="*/ T24 w 1507"/>
                <a:gd name="T26" fmla="+- 0 422 -556"/>
                <a:gd name="T27" fmla="*/ 422 h 1507"/>
                <a:gd name="T28" fmla="+- 0 3533 2031"/>
                <a:gd name="T29" fmla="*/ T28 w 1507"/>
                <a:gd name="T30" fmla="+- 0 275 -556"/>
                <a:gd name="T31" fmla="*/ 275 h 1507"/>
                <a:gd name="T32" fmla="+- 0 3533 2031"/>
                <a:gd name="T33" fmla="*/ T32 w 1507"/>
                <a:gd name="T34" fmla="+- 0 121 -556"/>
                <a:gd name="T35" fmla="*/ 121 h 1507"/>
                <a:gd name="T36" fmla="+- 0 3503 2031"/>
                <a:gd name="T37" fmla="*/ T36 w 1507"/>
                <a:gd name="T38" fmla="+- 0 -26 -556"/>
                <a:gd name="T39" fmla="*/ -26 h 1507"/>
                <a:gd name="T40" fmla="+- 0 3446 2031"/>
                <a:gd name="T41" fmla="*/ T40 w 1507"/>
                <a:gd name="T42" fmla="+- 0 -161 -556"/>
                <a:gd name="T43" fmla="*/ -161 h 1507"/>
                <a:gd name="T44" fmla="+- 0 3365 2031"/>
                <a:gd name="T45" fmla="*/ T44 w 1507"/>
                <a:gd name="T46" fmla="+- 0 -281 -556"/>
                <a:gd name="T47" fmla="*/ -281 h 1507"/>
                <a:gd name="T48" fmla="+- 0 3263 2031"/>
                <a:gd name="T49" fmla="*/ T48 w 1507"/>
                <a:gd name="T50" fmla="+- 0 -384 -556"/>
                <a:gd name="T51" fmla="*/ -384 h 1507"/>
                <a:gd name="T52" fmla="+- 0 3143 2031"/>
                <a:gd name="T53" fmla="*/ T52 w 1507"/>
                <a:gd name="T54" fmla="+- 0 -465 -556"/>
                <a:gd name="T55" fmla="*/ -465 h 1507"/>
                <a:gd name="T56" fmla="+- 0 3008 2031"/>
                <a:gd name="T57" fmla="*/ T56 w 1507"/>
                <a:gd name="T58" fmla="+- 0 -522 -556"/>
                <a:gd name="T59" fmla="*/ -522 h 1507"/>
                <a:gd name="T60" fmla="+- 0 2861 2031"/>
                <a:gd name="T61" fmla="*/ T60 w 1507"/>
                <a:gd name="T62" fmla="+- 0 -552 -556"/>
                <a:gd name="T63" fmla="*/ -552 h 1507"/>
                <a:gd name="T64" fmla="+- 0 2707 2031"/>
                <a:gd name="T65" fmla="*/ T64 w 1507"/>
                <a:gd name="T66" fmla="+- 0 -552 -556"/>
                <a:gd name="T67" fmla="*/ -552 h 1507"/>
                <a:gd name="T68" fmla="+- 0 2560 2031"/>
                <a:gd name="T69" fmla="*/ T68 w 1507"/>
                <a:gd name="T70" fmla="+- 0 -522 -556"/>
                <a:gd name="T71" fmla="*/ -522 h 1507"/>
                <a:gd name="T72" fmla="+- 0 2425 2031"/>
                <a:gd name="T73" fmla="*/ T72 w 1507"/>
                <a:gd name="T74" fmla="+- 0 -465 -556"/>
                <a:gd name="T75" fmla="*/ -465 h 1507"/>
                <a:gd name="T76" fmla="+- 0 2305 2031"/>
                <a:gd name="T77" fmla="*/ T76 w 1507"/>
                <a:gd name="T78" fmla="+- 0 -384 -556"/>
                <a:gd name="T79" fmla="*/ -384 h 1507"/>
                <a:gd name="T80" fmla="+- 0 2203 2031"/>
                <a:gd name="T81" fmla="*/ T80 w 1507"/>
                <a:gd name="T82" fmla="+- 0 -281 -556"/>
                <a:gd name="T83" fmla="*/ -281 h 1507"/>
                <a:gd name="T84" fmla="+- 0 2121 2031"/>
                <a:gd name="T85" fmla="*/ T84 w 1507"/>
                <a:gd name="T86" fmla="+- 0 -161 -556"/>
                <a:gd name="T87" fmla="*/ -161 h 1507"/>
                <a:gd name="T88" fmla="+- 0 2064 2031"/>
                <a:gd name="T89" fmla="*/ T88 w 1507"/>
                <a:gd name="T90" fmla="+- 0 -26 -556"/>
                <a:gd name="T91" fmla="*/ -26 h 1507"/>
                <a:gd name="T92" fmla="+- 0 2034 2031"/>
                <a:gd name="T93" fmla="*/ T92 w 1507"/>
                <a:gd name="T94" fmla="+- 0 121 -556"/>
                <a:gd name="T95" fmla="*/ 121 h 1507"/>
                <a:gd name="T96" fmla="+- 0 2034 2031"/>
                <a:gd name="T97" fmla="*/ T96 w 1507"/>
                <a:gd name="T98" fmla="+- 0 275 -556"/>
                <a:gd name="T99" fmla="*/ 275 h 1507"/>
                <a:gd name="T100" fmla="+- 0 2064 2031"/>
                <a:gd name="T101" fmla="*/ T100 w 1507"/>
                <a:gd name="T102" fmla="+- 0 422 -556"/>
                <a:gd name="T103" fmla="*/ 422 h 1507"/>
                <a:gd name="T104" fmla="+- 0 2121 2031"/>
                <a:gd name="T105" fmla="*/ T104 w 1507"/>
                <a:gd name="T106" fmla="+- 0 557 -556"/>
                <a:gd name="T107" fmla="*/ 557 h 1507"/>
                <a:gd name="T108" fmla="+- 0 2203 2031"/>
                <a:gd name="T109" fmla="*/ T108 w 1507"/>
                <a:gd name="T110" fmla="+- 0 677 -556"/>
                <a:gd name="T111" fmla="*/ 677 h 1507"/>
                <a:gd name="T112" fmla="+- 0 2305 2031"/>
                <a:gd name="T113" fmla="*/ T112 w 1507"/>
                <a:gd name="T114" fmla="+- 0 779 -556"/>
                <a:gd name="T115" fmla="*/ 779 h 1507"/>
                <a:gd name="T116" fmla="+- 0 2425 2031"/>
                <a:gd name="T117" fmla="*/ T116 w 1507"/>
                <a:gd name="T118" fmla="+- 0 860 -556"/>
                <a:gd name="T119" fmla="*/ 860 h 1507"/>
                <a:gd name="T120" fmla="+- 0 2560 2031"/>
                <a:gd name="T121" fmla="*/ T120 w 1507"/>
                <a:gd name="T122" fmla="+- 0 917 -556"/>
                <a:gd name="T123" fmla="*/ 917 h 1507"/>
                <a:gd name="T124" fmla="+- 0 2707 2031"/>
                <a:gd name="T125" fmla="*/ T124 w 1507"/>
                <a:gd name="T126" fmla="+- 0 947 -556"/>
                <a:gd name="T127" fmla="*/ 947 h 15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507" h="1507">
                  <a:moveTo>
                    <a:pt x="753" y="1507"/>
                  </a:moveTo>
                  <a:lnTo>
                    <a:pt x="830" y="1503"/>
                  </a:lnTo>
                  <a:lnTo>
                    <a:pt x="904" y="1491"/>
                  </a:lnTo>
                  <a:lnTo>
                    <a:pt x="977" y="1473"/>
                  </a:lnTo>
                  <a:lnTo>
                    <a:pt x="1046" y="1448"/>
                  </a:lnTo>
                  <a:lnTo>
                    <a:pt x="1112" y="1416"/>
                  </a:lnTo>
                  <a:lnTo>
                    <a:pt x="1174" y="1378"/>
                  </a:lnTo>
                  <a:lnTo>
                    <a:pt x="1232" y="1335"/>
                  </a:lnTo>
                  <a:lnTo>
                    <a:pt x="1285" y="1286"/>
                  </a:lnTo>
                  <a:lnTo>
                    <a:pt x="1334" y="1233"/>
                  </a:lnTo>
                  <a:lnTo>
                    <a:pt x="1377" y="1175"/>
                  </a:lnTo>
                  <a:lnTo>
                    <a:pt x="1415" y="1113"/>
                  </a:lnTo>
                  <a:lnTo>
                    <a:pt x="1447" y="1047"/>
                  </a:lnTo>
                  <a:lnTo>
                    <a:pt x="1472" y="978"/>
                  </a:lnTo>
                  <a:lnTo>
                    <a:pt x="1491" y="905"/>
                  </a:lnTo>
                  <a:lnTo>
                    <a:pt x="1502" y="831"/>
                  </a:lnTo>
                  <a:lnTo>
                    <a:pt x="1506" y="754"/>
                  </a:lnTo>
                  <a:lnTo>
                    <a:pt x="1502" y="677"/>
                  </a:lnTo>
                  <a:lnTo>
                    <a:pt x="1491" y="602"/>
                  </a:lnTo>
                  <a:lnTo>
                    <a:pt x="1472" y="530"/>
                  </a:lnTo>
                  <a:lnTo>
                    <a:pt x="1447" y="460"/>
                  </a:lnTo>
                  <a:lnTo>
                    <a:pt x="1415" y="395"/>
                  </a:lnTo>
                  <a:lnTo>
                    <a:pt x="1377" y="332"/>
                  </a:lnTo>
                  <a:lnTo>
                    <a:pt x="1334" y="275"/>
                  </a:lnTo>
                  <a:lnTo>
                    <a:pt x="1285" y="221"/>
                  </a:lnTo>
                  <a:lnTo>
                    <a:pt x="1232" y="172"/>
                  </a:lnTo>
                  <a:lnTo>
                    <a:pt x="1174" y="129"/>
                  </a:lnTo>
                  <a:lnTo>
                    <a:pt x="1112" y="91"/>
                  </a:lnTo>
                  <a:lnTo>
                    <a:pt x="1046" y="60"/>
                  </a:lnTo>
                  <a:lnTo>
                    <a:pt x="977" y="34"/>
                  </a:lnTo>
                  <a:lnTo>
                    <a:pt x="904" y="16"/>
                  </a:lnTo>
                  <a:lnTo>
                    <a:pt x="830" y="4"/>
                  </a:lnTo>
                  <a:lnTo>
                    <a:pt x="753" y="0"/>
                  </a:lnTo>
                  <a:lnTo>
                    <a:pt x="676" y="4"/>
                  </a:lnTo>
                  <a:lnTo>
                    <a:pt x="601" y="16"/>
                  </a:lnTo>
                  <a:lnTo>
                    <a:pt x="529" y="34"/>
                  </a:lnTo>
                  <a:lnTo>
                    <a:pt x="460" y="60"/>
                  </a:lnTo>
                  <a:lnTo>
                    <a:pt x="394" y="91"/>
                  </a:lnTo>
                  <a:lnTo>
                    <a:pt x="332" y="129"/>
                  </a:lnTo>
                  <a:lnTo>
                    <a:pt x="274" y="172"/>
                  </a:lnTo>
                  <a:lnTo>
                    <a:pt x="220" y="221"/>
                  </a:lnTo>
                  <a:lnTo>
                    <a:pt x="172" y="275"/>
                  </a:lnTo>
                  <a:lnTo>
                    <a:pt x="128" y="332"/>
                  </a:lnTo>
                  <a:lnTo>
                    <a:pt x="90" y="395"/>
                  </a:lnTo>
                  <a:lnTo>
                    <a:pt x="59" y="460"/>
                  </a:lnTo>
                  <a:lnTo>
                    <a:pt x="33" y="530"/>
                  </a:lnTo>
                  <a:lnTo>
                    <a:pt x="15" y="602"/>
                  </a:lnTo>
                  <a:lnTo>
                    <a:pt x="3" y="677"/>
                  </a:lnTo>
                  <a:lnTo>
                    <a:pt x="0" y="754"/>
                  </a:lnTo>
                  <a:lnTo>
                    <a:pt x="3" y="831"/>
                  </a:lnTo>
                  <a:lnTo>
                    <a:pt x="15" y="905"/>
                  </a:lnTo>
                  <a:lnTo>
                    <a:pt x="33" y="978"/>
                  </a:lnTo>
                  <a:lnTo>
                    <a:pt x="59" y="1047"/>
                  </a:lnTo>
                  <a:lnTo>
                    <a:pt x="90" y="1113"/>
                  </a:lnTo>
                  <a:lnTo>
                    <a:pt x="128" y="1175"/>
                  </a:lnTo>
                  <a:lnTo>
                    <a:pt x="172" y="1233"/>
                  </a:lnTo>
                  <a:lnTo>
                    <a:pt x="220" y="1286"/>
                  </a:lnTo>
                  <a:lnTo>
                    <a:pt x="274" y="1335"/>
                  </a:lnTo>
                  <a:lnTo>
                    <a:pt x="332" y="1378"/>
                  </a:lnTo>
                  <a:lnTo>
                    <a:pt x="394" y="1416"/>
                  </a:lnTo>
                  <a:lnTo>
                    <a:pt x="460" y="1448"/>
                  </a:lnTo>
                  <a:lnTo>
                    <a:pt x="529" y="1473"/>
                  </a:lnTo>
                  <a:lnTo>
                    <a:pt x="601" y="1491"/>
                  </a:lnTo>
                  <a:lnTo>
                    <a:pt x="676" y="1503"/>
                  </a:lnTo>
                  <a:lnTo>
                    <a:pt x="753" y="1507"/>
                  </a:lnTo>
                  <a:close/>
                </a:path>
              </a:pathLst>
            </a:custGeom>
            <a:noFill/>
            <a:ln w="2195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25" name="TextBox 24">
            <a:extLst>
              <a:ext uri="{FF2B5EF4-FFF2-40B4-BE49-F238E27FC236}">
                <a16:creationId xmlns:a16="http://schemas.microsoft.com/office/drawing/2014/main" id="{F039176A-A8A9-4693-592A-EDF012C5E38B}"/>
              </a:ext>
            </a:extLst>
          </p:cNvPr>
          <p:cNvSpPr txBox="1"/>
          <p:nvPr/>
        </p:nvSpPr>
        <p:spPr>
          <a:xfrm>
            <a:off x="3048000" y="2692963"/>
            <a:ext cx="6096000" cy="369332"/>
          </a:xfrm>
          <a:prstGeom prst="rect">
            <a:avLst/>
          </a:prstGeom>
          <a:noFill/>
        </p:spPr>
        <p:txBody>
          <a:bodyPr wrap="square">
            <a:spAutoFit/>
          </a:bodyPr>
          <a:lstStyle/>
          <a:p>
            <a:pPr algn="ctr"/>
            <a:r>
              <a:rPr lang="en-US" b="1" dirty="0">
                <a:effectLst/>
                <a:latin typeface="Helvetica" pitchFamily="2" charset="0"/>
              </a:rPr>
              <a:t> </a:t>
            </a:r>
            <a:endParaRPr lang="en-US" dirty="0">
              <a:effectLst/>
              <a:latin typeface="Helvetica" pitchFamily="2" charset="0"/>
            </a:endParaRPr>
          </a:p>
        </p:txBody>
      </p:sp>
    </p:spTree>
    <p:extLst>
      <p:ext uri="{BB962C8B-B14F-4D97-AF65-F5344CB8AC3E}">
        <p14:creationId xmlns:p14="http://schemas.microsoft.com/office/powerpoint/2010/main" val="2814283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99CC-FB00-FCEF-6E7B-25040E936E7A}"/>
              </a:ext>
            </a:extLst>
          </p:cNvPr>
          <p:cNvSpPr>
            <a:spLocks noGrp="1"/>
          </p:cNvSpPr>
          <p:nvPr>
            <p:ph type="title"/>
          </p:nvPr>
        </p:nvSpPr>
        <p:spPr/>
        <p:txBody>
          <a:bodyPr/>
          <a:lstStyle/>
          <a:p>
            <a:r>
              <a:rPr lang="en-US" dirty="0"/>
              <a:t>PEDIATRIC ASSESSMENT</a:t>
            </a:r>
          </a:p>
        </p:txBody>
      </p:sp>
      <p:graphicFrame>
        <p:nvGraphicFramePr>
          <p:cNvPr id="81" name="Content Placeholder 41">
            <a:extLst>
              <a:ext uri="{FF2B5EF4-FFF2-40B4-BE49-F238E27FC236}">
                <a16:creationId xmlns:a16="http://schemas.microsoft.com/office/drawing/2014/main" id="{B62FE535-77B9-6B6C-8725-74F83CBCF685}"/>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Content Placeholder 42">
            <a:extLst>
              <a:ext uri="{FF2B5EF4-FFF2-40B4-BE49-F238E27FC236}">
                <a16:creationId xmlns:a16="http://schemas.microsoft.com/office/drawing/2014/main" id="{04CC6E5D-1DA7-1A19-4B7A-0E4EF286540A}"/>
              </a:ext>
            </a:extLst>
          </p:cNvPr>
          <p:cNvSpPr>
            <a:spLocks noGrp="1"/>
          </p:cNvSpPr>
          <p:nvPr>
            <p:ph sz="half" idx="2"/>
          </p:nvPr>
        </p:nvSpPr>
        <p:spPr/>
        <p:txBody>
          <a:bodyPr/>
          <a:lstStyle/>
          <a:p>
            <a:pPr marL="0" indent="0">
              <a:buNone/>
            </a:pPr>
            <a:endParaRPr lang="en-US" dirty="0"/>
          </a:p>
        </p:txBody>
      </p:sp>
      <p:grpSp>
        <p:nvGrpSpPr>
          <p:cNvPr id="44" name="docshapegroup104">
            <a:extLst>
              <a:ext uri="{FF2B5EF4-FFF2-40B4-BE49-F238E27FC236}">
                <a16:creationId xmlns:a16="http://schemas.microsoft.com/office/drawing/2014/main" id="{6F756E2A-8F8B-2463-5777-79DEA9104699}"/>
              </a:ext>
            </a:extLst>
          </p:cNvPr>
          <p:cNvGrpSpPr>
            <a:grpSpLocks noChangeAspect="1"/>
          </p:cNvGrpSpPr>
          <p:nvPr/>
        </p:nvGrpSpPr>
        <p:grpSpPr bwMode="auto">
          <a:xfrm>
            <a:off x="7049449" y="2172494"/>
            <a:ext cx="3427102" cy="3657600"/>
            <a:chOff x="6429" y="-250"/>
            <a:chExt cx="4401" cy="4697"/>
          </a:xfrm>
        </p:grpSpPr>
        <p:sp>
          <p:nvSpPr>
            <p:cNvPr id="45" name="docshape105">
              <a:extLst>
                <a:ext uri="{FF2B5EF4-FFF2-40B4-BE49-F238E27FC236}">
                  <a16:creationId xmlns:a16="http://schemas.microsoft.com/office/drawing/2014/main" id="{BCFFB9CE-7A35-6A0F-BB97-47D92AC02127}"/>
                </a:ext>
              </a:extLst>
            </p:cNvPr>
            <p:cNvSpPr>
              <a:spLocks noChangeAspect="1" noEditPoints="1" noChangeArrowheads="1" noChangeShapeType="1" noTextEdit="1"/>
            </p:cNvSpPr>
            <p:nvPr/>
          </p:nvSpPr>
          <p:spPr bwMode="auto">
            <a:xfrm>
              <a:off x="6429" y="2312"/>
              <a:ext cx="1771" cy="768"/>
            </a:xfrm>
            <a:prstGeom prst="rect">
              <a:avLst/>
            </a:prstGeom>
            <a:solidFill>
              <a:srgbClr val="E31F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 name="docshape106">
              <a:extLst>
                <a:ext uri="{FF2B5EF4-FFF2-40B4-BE49-F238E27FC236}">
                  <a16:creationId xmlns:a16="http://schemas.microsoft.com/office/drawing/2014/main" id="{8CC9CCC9-C12A-583E-00E8-6355315F2FF2}"/>
                </a:ext>
              </a:extLst>
            </p:cNvPr>
            <p:cNvSpPr>
              <a:spLocks noChangeAspect="1" noEditPoints="1" noChangeArrowheads="1" noChangeShapeType="1" noTextEdit="1"/>
            </p:cNvSpPr>
            <p:nvPr/>
          </p:nvSpPr>
          <p:spPr bwMode="auto">
            <a:xfrm>
              <a:off x="8162" y="2298"/>
              <a:ext cx="964" cy="784"/>
            </a:xfrm>
            <a:custGeom>
              <a:avLst/>
              <a:gdLst>
                <a:gd name="T0" fmla="+- 0 8413 8163"/>
                <a:gd name="T1" fmla="*/ T0 w 964"/>
                <a:gd name="T2" fmla="+- 0 2299 2299"/>
                <a:gd name="T3" fmla="*/ 2299 h 784"/>
                <a:gd name="T4" fmla="+- 0 8410 8163"/>
                <a:gd name="T5" fmla="*/ T4 w 964"/>
                <a:gd name="T6" fmla="+- 0 2299 2299"/>
                <a:gd name="T7" fmla="*/ 2299 h 784"/>
                <a:gd name="T8" fmla="+- 0 8163 8163"/>
                <a:gd name="T9" fmla="*/ T8 w 964"/>
                <a:gd name="T10" fmla="+- 0 2691 2299"/>
                <a:gd name="T11" fmla="*/ 2691 h 784"/>
                <a:gd name="T12" fmla="+- 0 8410 8163"/>
                <a:gd name="T13" fmla="*/ T12 w 964"/>
                <a:gd name="T14" fmla="+- 0 3082 2299"/>
                <a:gd name="T15" fmla="*/ 3082 h 784"/>
                <a:gd name="T16" fmla="+- 0 8413 8163"/>
                <a:gd name="T17" fmla="*/ T16 w 964"/>
                <a:gd name="T18" fmla="+- 0 3082 2299"/>
                <a:gd name="T19" fmla="*/ 3082 h 784"/>
                <a:gd name="T20" fmla="+- 0 8413 8163"/>
                <a:gd name="T21" fmla="*/ T20 w 964"/>
                <a:gd name="T22" fmla="+- 0 2843 2299"/>
                <a:gd name="T23" fmla="*/ 2843 h 784"/>
                <a:gd name="T24" fmla="+- 0 9126 8163"/>
                <a:gd name="T25" fmla="*/ T24 w 964"/>
                <a:gd name="T26" fmla="+- 0 2843 2299"/>
                <a:gd name="T27" fmla="*/ 2843 h 784"/>
                <a:gd name="T28" fmla="+- 0 9126 8163"/>
                <a:gd name="T29" fmla="*/ T28 w 964"/>
                <a:gd name="T30" fmla="+- 0 2538 2299"/>
                <a:gd name="T31" fmla="*/ 2538 h 784"/>
                <a:gd name="T32" fmla="+- 0 8413 8163"/>
                <a:gd name="T33" fmla="*/ T32 w 964"/>
                <a:gd name="T34" fmla="+- 0 2538 2299"/>
                <a:gd name="T35" fmla="*/ 2538 h 784"/>
                <a:gd name="T36" fmla="+- 0 8413 8163"/>
                <a:gd name="T37" fmla="*/ T36 w 964"/>
                <a:gd name="T38" fmla="+- 0 2299 2299"/>
                <a:gd name="T39" fmla="*/ 2299 h 7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64" h="784">
                  <a:moveTo>
                    <a:pt x="250" y="0"/>
                  </a:moveTo>
                  <a:lnTo>
                    <a:pt x="247" y="0"/>
                  </a:lnTo>
                  <a:lnTo>
                    <a:pt x="0" y="392"/>
                  </a:lnTo>
                  <a:lnTo>
                    <a:pt x="247" y="783"/>
                  </a:lnTo>
                  <a:lnTo>
                    <a:pt x="250" y="783"/>
                  </a:lnTo>
                  <a:lnTo>
                    <a:pt x="250" y="544"/>
                  </a:lnTo>
                  <a:lnTo>
                    <a:pt x="963" y="544"/>
                  </a:lnTo>
                  <a:lnTo>
                    <a:pt x="963" y="239"/>
                  </a:lnTo>
                  <a:lnTo>
                    <a:pt x="250" y="239"/>
                  </a:lnTo>
                  <a:lnTo>
                    <a:pt x="250"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 name="docshape107">
              <a:extLst>
                <a:ext uri="{FF2B5EF4-FFF2-40B4-BE49-F238E27FC236}">
                  <a16:creationId xmlns:a16="http://schemas.microsoft.com/office/drawing/2014/main" id="{EC798A1B-336C-D78A-3AE9-B2A601ECDDE9}"/>
                </a:ext>
              </a:extLst>
            </p:cNvPr>
            <p:cNvSpPr>
              <a:spLocks noChangeAspect="1" noEditPoints="1" noChangeArrowheads="1" noChangeShapeType="1" noTextEdit="1"/>
            </p:cNvSpPr>
            <p:nvPr/>
          </p:nvSpPr>
          <p:spPr bwMode="auto">
            <a:xfrm>
              <a:off x="8162" y="2298"/>
              <a:ext cx="964" cy="784"/>
            </a:xfrm>
            <a:custGeom>
              <a:avLst/>
              <a:gdLst>
                <a:gd name="T0" fmla="+- 0 8413 8163"/>
                <a:gd name="T1" fmla="*/ T0 w 964"/>
                <a:gd name="T2" fmla="+- 0 2299 2299"/>
                <a:gd name="T3" fmla="*/ 2299 h 784"/>
                <a:gd name="T4" fmla="+- 0 8413 8163"/>
                <a:gd name="T5" fmla="*/ T4 w 964"/>
                <a:gd name="T6" fmla="+- 0 2538 2299"/>
                <a:gd name="T7" fmla="*/ 2538 h 784"/>
                <a:gd name="T8" fmla="+- 0 9126 8163"/>
                <a:gd name="T9" fmla="*/ T8 w 964"/>
                <a:gd name="T10" fmla="+- 0 2538 2299"/>
                <a:gd name="T11" fmla="*/ 2538 h 784"/>
                <a:gd name="T12" fmla="+- 0 9126 8163"/>
                <a:gd name="T13" fmla="*/ T12 w 964"/>
                <a:gd name="T14" fmla="+- 0 2843 2299"/>
                <a:gd name="T15" fmla="*/ 2843 h 784"/>
                <a:gd name="T16" fmla="+- 0 8413 8163"/>
                <a:gd name="T17" fmla="*/ T16 w 964"/>
                <a:gd name="T18" fmla="+- 0 2843 2299"/>
                <a:gd name="T19" fmla="*/ 2843 h 784"/>
                <a:gd name="T20" fmla="+- 0 8413 8163"/>
                <a:gd name="T21" fmla="*/ T20 w 964"/>
                <a:gd name="T22" fmla="+- 0 3082 2299"/>
                <a:gd name="T23" fmla="*/ 3082 h 784"/>
                <a:gd name="T24" fmla="+- 0 8410 8163"/>
                <a:gd name="T25" fmla="*/ T24 w 964"/>
                <a:gd name="T26" fmla="+- 0 3082 2299"/>
                <a:gd name="T27" fmla="*/ 3082 h 784"/>
                <a:gd name="T28" fmla="+- 0 8163 8163"/>
                <a:gd name="T29" fmla="*/ T28 w 964"/>
                <a:gd name="T30" fmla="+- 0 2691 2299"/>
                <a:gd name="T31" fmla="*/ 2691 h 784"/>
                <a:gd name="T32" fmla="+- 0 8410 8163"/>
                <a:gd name="T33" fmla="*/ T32 w 964"/>
                <a:gd name="T34" fmla="+- 0 2299 2299"/>
                <a:gd name="T35" fmla="*/ 2299 h 784"/>
                <a:gd name="T36" fmla="+- 0 8413 8163"/>
                <a:gd name="T37" fmla="*/ T36 w 964"/>
                <a:gd name="T38" fmla="+- 0 2299 2299"/>
                <a:gd name="T39" fmla="*/ 2299 h 7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64" h="784">
                  <a:moveTo>
                    <a:pt x="250" y="0"/>
                  </a:moveTo>
                  <a:lnTo>
                    <a:pt x="250" y="239"/>
                  </a:lnTo>
                  <a:lnTo>
                    <a:pt x="963" y="239"/>
                  </a:lnTo>
                  <a:lnTo>
                    <a:pt x="963" y="544"/>
                  </a:lnTo>
                  <a:lnTo>
                    <a:pt x="250" y="544"/>
                  </a:lnTo>
                  <a:lnTo>
                    <a:pt x="250" y="783"/>
                  </a:lnTo>
                  <a:lnTo>
                    <a:pt x="247" y="783"/>
                  </a:lnTo>
                  <a:lnTo>
                    <a:pt x="0" y="392"/>
                  </a:lnTo>
                  <a:lnTo>
                    <a:pt x="247" y="0"/>
                  </a:lnTo>
                  <a:lnTo>
                    <a:pt x="250" y="0"/>
                  </a:lnTo>
                  <a:close/>
                </a:path>
              </a:pathLst>
            </a:custGeom>
            <a:noFill/>
            <a:ln w="2108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8" name="docshape108">
              <a:extLst>
                <a:ext uri="{FF2B5EF4-FFF2-40B4-BE49-F238E27FC236}">
                  <a16:creationId xmlns:a16="http://schemas.microsoft.com/office/drawing/2014/main" id="{E89F1722-185B-0581-EBF2-422E66524D54}"/>
                </a:ext>
              </a:extLst>
            </p:cNvPr>
            <p:cNvSpPr>
              <a:spLocks noChangeAspect="1" noEditPoints="1" noChangeArrowheads="1" noChangeShapeType="1" noTextEdit="1"/>
            </p:cNvSpPr>
            <p:nvPr/>
          </p:nvSpPr>
          <p:spPr bwMode="auto">
            <a:xfrm>
              <a:off x="9059" y="3679"/>
              <a:ext cx="1771" cy="768"/>
            </a:xfrm>
            <a:prstGeom prst="rect">
              <a:avLst/>
            </a:prstGeom>
            <a:solidFill>
              <a:srgbClr val="E31F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 name="docshape109">
              <a:extLst>
                <a:ext uri="{FF2B5EF4-FFF2-40B4-BE49-F238E27FC236}">
                  <a16:creationId xmlns:a16="http://schemas.microsoft.com/office/drawing/2014/main" id="{B55F246D-6C56-C073-D485-30443644BB17}"/>
                </a:ext>
              </a:extLst>
            </p:cNvPr>
            <p:cNvSpPr>
              <a:spLocks noChangeAspect="1" noEditPoints="1" noChangeArrowheads="1" noChangeShapeType="1" noTextEdit="1"/>
            </p:cNvSpPr>
            <p:nvPr/>
          </p:nvSpPr>
          <p:spPr bwMode="auto">
            <a:xfrm>
              <a:off x="9547" y="3021"/>
              <a:ext cx="784" cy="715"/>
            </a:xfrm>
            <a:custGeom>
              <a:avLst/>
              <a:gdLst>
                <a:gd name="T0" fmla="+- 0 10091 9547"/>
                <a:gd name="T1" fmla="*/ T0 w 784"/>
                <a:gd name="T2" fmla="+- 0 3022 3022"/>
                <a:gd name="T3" fmla="*/ 3022 h 715"/>
                <a:gd name="T4" fmla="+- 0 9787 9547"/>
                <a:gd name="T5" fmla="*/ T4 w 784"/>
                <a:gd name="T6" fmla="+- 0 3022 3022"/>
                <a:gd name="T7" fmla="*/ 3022 h 715"/>
                <a:gd name="T8" fmla="+- 0 9787 9547"/>
                <a:gd name="T9" fmla="*/ T8 w 784"/>
                <a:gd name="T10" fmla="+- 0 3486 3022"/>
                <a:gd name="T11" fmla="*/ 3486 h 715"/>
                <a:gd name="T12" fmla="+- 0 9547 9547"/>
                <a:gd name="T13" fmla="*/ T12 w 784"/>
                <a:gd name="T14" fmla="+- 0 3486 3022"/>
                <a:gd name="T15" fmla="*/ 3486 h 715"/>
                <a:gd name="T16" fmla="+- 0 9547 9547"/>
                <a:gd name="T17" fmla="*/ T16 w 784"/>
                <a:gd name="T18" fmla="+- 0 3489 3022"/>
                <a:gd name="T19" fmla="*/ 3489 h 715"/>
                <a:gd name="T20" fmla="+- 0 9939 9547"/>
                <a:gd name="T21" fmla="*/ T20 w 784"/>
                <a:gd name="T22" fmla="+- 0 3736 3022"/>
                <a:gd name="T23" fmla="*/ 3736 h 715"/>
                <a:gd name="T24" fmla="+- 0 10331 9547"/>
                <a:gd name="T25" fmla="*/ T24 w 784"/>
                <a:gd name="T26" fmla="+- 0 3489 3022"/>
                <a:gd name="T27" fmla="*/ 3489 h 715"/>
                <a:gd name="T28" fmla="+- 0 10331 9547"/>
                <a:gd name="T29" fmla="*/ T28 w 784"/>
                <a:gd name="T30" fmla="+- 0 3486 3022"/>
                <a:gd name="T31" fmla="*/ 3486 h 715"/>
                <a:gd name="T32" fmla="+- 0 10091 9547"/>
                <a:gd name="T33" fmla="*/ T32 w 784"/>
                <a:gd name="T34" fmla="+- 0 3486 3022"/>
                <a:gd name="T35" fmla="*/ 3486 h 715"/>
                <a:gd name="T36" fmla="+- 0 10091 9547"/>
                <a:gd name="T37" fmla="*/ T36 w 784"/>
                <a:gd name="T38" fmla="+- 0 3022 3022"/>
                <a:gd name="T39" fmla="*/ 3022 h 7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84" h="715">
                  <a:moveTo>
                    <a:pt x="544" y="0"/>
                  </a:moveTo>
                  <a:lnTo>
                    <a:pt x="240" y="0"/>
                  </a:lnTo>
                  <a:lnTo>
                    <a:pt x="240" y="464"/>
                  </a:lnTo>
                  <a:lnTo>
                    <a:pt x="0" y="464"/>
                  </a:lnTo>
                  <a:lnTo>
                    <a:pt x="0" y="467"/>
                  </a:lnTo>
                  <a:lnTo>
                    <a:pt x="392" y="714"/>
                  </a:lnTo>
                  <a:lnTo>
                    <a:pt x="784" y="467"/>
                  </a:lnTo>
                  <a:lnTo>
                    <a:pt x="784" y="464"/>
                  </a:lnTo>
                  <a:lnTo>
                    <a:pt x="544" y="464"/>
                  </a:lnTo>
                  <a:lnTo>
                    <a:pt x="54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 name="docshape110">
              <a:extLst>
                <a:ext uri="{FF2B5EF4-FFF2-40B4-BE49-F238E27FC236}">
                  <a16:creationId xmlns:a16="http://schemas.microsoft.com/office/drawing/2014/main" id="{AB382FCF-CD22-E5FB-A3DE-E7417236B6BF}"/>
                </a:ext>
              </a:extLst>
            </p:cNvPr>
            <p:cNvSpPr>
              <a:spLocks noChangeAspect="1" noEditPoints="1" noChangeArrowheads="1" noChangeShapeType="1" noTextEdit="1"/>
            </p:cNvSpPr>
            <p:nvPr/>
          </p:nvSpPr>
          <p:spPr bwMode="auto">
            <a:xfrm>
              <a:off x="9547" y="3021"/>
              <a:ext cx="784" cy="715"/>
            </a:xfrm>
            <a:custGeom>
              <a:avLst/>
              <a:gdLst>
                <a:gd name="T0" fmla="+- 0 9547 9547"/>
                <a:gd name="T1" fmla="*/ T0 w 784"/>
                <a:gd name="T2" fmla="+- 0 3486 3022"/>
                <a:gd name="T3" fmla="*/ 3486 h 715"/>
                <a:gd name="T4" fmla="+- 0 9787 9547"/>
                <a:gd name="T5" fmla="*/ T4 w 784"/>
                <a:gd name="T6" fmla="+- 0 3486 3022"/>
                <a:gd name="T7" fmla="*/ 3486 h 715"/>
                <a:gd name="T8" fmla="+- 0 9787 9547"/>
                <a:gd name="T9" fmla="*/ T8 w 784"/>
                <a:gd name="T10" fmla="+- 0 3022 3022"/>
                <a:gd name="T11" fmla="*/ 3022 h 715"/>
                <a:gd name="T12" fmla="+- 0 10091 9547"/>
                <a:gd name="T13" fmla="*/ T12 w 784"/>
                <a:gd name="T14" fmla="+- 0 3022 3022"/>
                <a:gd name="T15" fmla="*/ 3022 h 715"/>
                <a:gd name="T16" fmla="+- 0 10091 9547"/>
                <a:gd name="T17" fmla="*/ T16 w 784"/>
                <a:gd name="T18" fmla="+- 0 3486 3022"/>
                <a:gd name="T19" fmla="*/ 3486 h 715"/>
                <a:gd name="T20" fmla="+- 0 10331 9547"/>
                <a:gd name="T21" fmla="*/ T20 w 784"/>
                <a:gd name="T22" fmla="+- 0 3486 3022"/>
                <a:gd name="T23" fmla="*/ 3486 h 715"/>
                <a:gd name="T24" fmla="+- 0 10331 9547"/>
                <a:gd name="T25" fmla="*/ T24 w 784"/>
                <a:gd name="T26" fmla="+- 0 3489 3022"/>
                <a:gd name="T27" fmla="*/ 3489 h 715"/>
                <a:gd name="T28" fmla="+- 0 9939 9547"/>
                <a:gd name="T29" fmla="*/ T28 w 784"/>
                <a:gd name="T30" fmla="+- 0 3736 3022"/>
                <a:gd name="T31" fmla="*/ 3736 h 715"/>
                <a:gd name="T32" fmla="+- 0 9547 9547"/>
                <a:gd name="T33" fmla="*/ T32 w 784"/>
                <a:gd name="T34" fmla="+- 0 3489 3022"/>
                <a:gd name="T35" fmla="*/ 3489 h 715"/>
                <a:gd name="T36" fmla="+- 0 9547 9547"/>
                <a:gd name="T37" fmla="*/ T36 w 784"/>
                <a:gd name="T38" fmla="+- 0 3486 3022"/>
                <a:gd name="T39" fmla="*/ 3486 h 7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84" h="715">
                  <a:moveTo>
                    <a:pt x="0" y="464"/>
                  </a:moveTo>
                  <a:lnTo>
                    <a:pt x="240" y="464"/>
                  </a:lnTo>
                  <a:lnTo>
                    <a:pt x="240" y="0"/>
                  </a:lnTo>
                  <a:lnTo>
                    <a:pt x="544" y="0"/>
                  </a:lnTo>
                  <a:lnTo>
                    <a:pt x="544" y="464"/>
                  </a:lnTo>
                  <a:lnTo>
                    <a:pt x="784" y="464"/>
                  </a:lnTo>
                  <a:lnTo>
                    <a:pt x="784" y="467"/>
                  </a:lnTo>
                  <a:lnTo>
                    <a:pt x="392" y="714"/>
                  </a:lnTo>
                  <a:lnTo>
                    <a:pt x="0" y="467"/>
                  </a:lnTo>
                  <a:lnTo>
                    <a:pt x="0" y="464"/>
                  </a:lnTo>
                  <a:close/>
                </a:path>
              </a:pathLst>
            </a:custGeom>
            <a:noFill/>
            <a:ln w="2108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1" name="docshape111">
              <a:extLst>
                <a:ext uri="{FF2B5EF4-FFF2-40B4-BE49-F238E27FC236}">
                  <a16:creationId xmlns:a16="http://schemas.microsoft.com/office/drawing/2014/main" id="{D0A0CEEA-F45E-65CC-95A5-78A5E8204F6B}"/>
                </a:ext>
              </a:extLst>
            </p:cNvPr>
            <p:cNvSpPr>
              <a:spLocks noChangeAspect="1" noEditPoints="1" noChangeArrowheads="1" noChangeShapeType="1" noTextEdit="1"/>
            </p:cNvSpPr>
            <p:nvPr/>
          </p:nvSpPr>
          <p:spPr bwMode="auto">
            <a:xfrm>
              <a:off x="9059" y="2315"/>
              <a:ext cx="1771" cy="768"/>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 name="docshape112">
              <a:extLst>
                <a:ext uri="{FF2B5EF4-FFF2-40B4-BE49-F238E27FC236}">
                  <a16:creationId xmlns:a16="http://schemas.microsoft.com/office/drawing/2014/main" id="{8BC13B53-9687-936B-0BE7-7CDE023983E0}"/>
                </a:ext>
              </a:extLst>
            </p:cNvPr>
            <p:cNvSpPr>
              <a:spLocks noChangeAspect="1" noEditPoints="1" noChangeArrowheads="1" noChangeShapeType="1" noTextEdit="1"/>
            </p:cNvSpPr>
            <p:nvPr/>
          </p:nvSpPr>
          <p:spPr bwMode="auto">
            <a:xfrm>
              <a:off x="9059" y="2315"/>
              <a:ext cx="1771" cy="768"/>
            </a:xfrm>
            <a:prstGeom prst="rect">
              <a:avLst/>
            </a:prstGeom>
            <a:noFill/>
            <a:ln w="18555">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3" name="docshape113">
              <a:extLst>
                <a:ext uri="{FF2B5EF4-FFF2-40B4-BE49-F238E27FC236}">
                  <a16:creationId xmlns:a16="http://schemas.microsoft.com/office/drawing/2014/main" id="{8F85D1D4-0AD3-F267-5F68-D76AF1F7FDF3}"/>
                </a:ext>
              </a:extLst>
            </p:cNvPr>
            <p:cNvSpPr>
              <a:spLocks noChangeAspect="1" noEditPoints="1" noChangeArrowheads="1" noChangeShapeType="1" noTextEdit="1"/>
            </p:cNvSpPr>
            <p:nvPr/>
          </p:nvSpPr>
          <p:spPr bwMode="auto">
            <a:xfrm>
              <a:off x="9547" y="1657"/>
              <a:ext cx="784" cy="715"/>
            </a:xfrm>
            <a:custGeom>
              <a:avLst/>
              <a:gdLst>
                <a:gd name="T0" fmla="+- 0 10091 9547"/>
                <a:gd name="T1" fmla="*/ T0 w 784"/>
                <a:gd name="T2" fmla="+- 0 1657 1657"/>
                <a:gd name="T3" fmla="*/ 1657 h 715"/>
                <a:gd name="T4" fmla="+- 0 9787 9547"/>
                <a:gd name="T5" fmla="*/ T4 w 784"/>
                <a:gd name="T6" fmla="+- 0 1657 1657"/>
                <a:gd name="T7" fmla="*/ 1657 h 715"/>
                <a:gd name="T8" fmla="+- 0 9787 9547"/>
                <a:gd name="T9" fmla="*/ T8 w 784"/>
                <a:gd name="T10" fmla="+- 0 2121 1657"/>
                <a:gd name="T11" fmla="*/ 2121 h 715"/>
                <a:gd name="T12" fmla="+- 0 9547 9547"/>
                <a:gd name="T13" fmla="*/ T12 w 784"/>
                <a:gd name="T14" fmla="+- 0 2121 1657"/>
                <a:gd name="T15" fmla="*/ 2121 h 715"/>
                <a:gd name="T16" fmla="+- 0 9547 9547"/>
                <a:gd name="T17" fmla="*/ T16 w 784"/>
                <a:gd name="T18" fmla="+- 0 2124 1657"/>
                <a:gd name="T19" fmla="*/ 2124 h 715"/>
                <a:gd name="T20" fmla="+- 0 9939 9547"/>
                <a:gd name="T21" fmla="*/ T20 w 784"/>
                <a:gd name="T22" fmla="+- 0 2371 1657"/>
                <a:gd name="T23" fmla="*/ 2371 h 715"/>
                <a:gd name="T24" fmla="+- 0 10331 9547"/>
                <a:gd name="T25" fmla="*/ T24 w 784"/>
                <a:gd name="T26" fmla="+- 0 2124 1657"/>
                <a:gd name="T27" fmla="*/ 2124 h 715"/>
                <a:gd name="T28" fmla="+- 0 10331 9547"/>
                <a:gd name="T29" fmla="*/ T28 w 784"/>
                <a:gd name="T30" fmla="+- 0 2121 1657"/>
                <a:gd name="T31" fmla="*/ 2121 h 715"/>
                <a:gd name="T32" fmla="+- 0 10091 9547"/>
                <a:gd name="T33" fmla="*/ T32 w 784"/>
                <a:gd name="T34" fmla="+- 0 2121 1657"/>
                <a:gd name="T35" fmla="*/ 2121 h 715"/>
                <a:gd name="T36" fmla="+- 0 10091 9547"/>
                <a:gd name="T37" fmla="*/ T36 w 784"/>
                <a:gd name="T38" fmla="+- 0 1657 1657"/>
                <a:gd name="T39" fmla="*/ 1657 h 7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84" h="715">
                  <a:moveTo>
                    <a:pt x="544" y="0"/>
                  </a:moveTo>
                  <a:lnTo>
                    <a:pt x="240" y="0"/>
                  </a:lnTo>
                  <a:lnTo>
                    <a:pt x="240" y="464"/>
                  </a:lnTo>
                  <a:lnTo>
                    <a:pt x="0" y="464"/>
                  </a:lnTo>
                  <a:lnTo>
                    <a:pt x="0" y="467"/>
                  </a:lnTo>
                  <a:lnTo>
                    <a:pt x="392" y="714"/>
                  </a:lnTo>
                  <a:lnTo>
                    <a:pt x="784" y="467"/>
                  </a:lnTo>
                  <a:lnTo>
                    <a:pt x="784" y="464"/>
                  </a:lnTo>
                  <a:lnTo>
                    <a:pt x="544" y="464"/>
                  </a:lnTo>
                  <a:lnTo>
                    <a:pt x="54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 name="docshape114">
              <a:extLst>
                <a:ext uri="{FF2B5EF4-FFF2-40B4-BE49-F238E27FC236}">
                  <a16:creationId xmlns:a16="http://schemas.microsoft.com/office/drawing/2014/main" id="{6FC60DFA-F301-4FAB-1807-1A09B0573655}"/>
                </a:ext>
              </a:extLst>
            </p:cNvPr>
            <p:cNvSpPr>
              <a:spLocks noChangeAspect="1" noEditPoints="1" noChangeArrowheads="1" noChangeShapeType="1" noTextEdit="1"/>
            </p:cNvSpPr>
            <p:nvPr/>
          </p:nvSpPr>
          <p:spPr bwMode="auto">
            <a:xfrm>
              <a:off x="9547" y="1657"/>
              <a:ext cx="784" cy="715"/>
            </a:xfrm>
            <a:custGeom>
              <a:avLst/>
              <a:gdLst>
                <a:gd name="T0" fmla="+- 0 9547 9547"/>
                <a:gd name="T1" fmla="*/ T0 w 784"/>
                <a:gd name="T2" fmla="+- 0 2121 1657"/>
                <a:gd name="T3" fmla="*/ 2121 h 715"/>
                <a:gd name="T4" fmla="+- 0 9787 9547"/>
                <a:gd name="T5" fmla="*/ T4 w 784"/>
                <a:gd name="T6" fmla="+- 0 2121 1657"/>
                <a:gd name="T7" fmla="*/ 2121 h 715"/>
                <a:gd name="T8" fmla="+- 0 9787 9547"/>
                <a:gd name="T9" fmla="*/ T8 w 784"/>
                <a:gd name="T10" fmla="+- 0 1657 1657"/>
                <a:gd name="T11" fmla="*/ 1657 h 715"/>
                <a:gd name="T12" fmla="+- 0 10091 9547"/>
                <a:gd name="T13" fmla="*/ T12 w 784"/>
                <a:gd name="T14" fmla="+- 0 1657 1657"/>
                <a:gd name="T15" fmla="*/ 1657 h 715"/>
                <a:gd name="T16" fmla="+- 0 10091 9547"/>
                <a:gd name="T17" fmla="*/ T16 w 784"/>
                <a:gd name="T18" fmla="+- 0 2121 1657"/>
                <a:gd name="T19" fmla="*/ 2121 h 715"/>
                <a:gd name="T20" fmla="+- 0 10331 9547"/>
                <a:gd name="T21" fmla="*/ T20 w 784"/>
                <a:gd name="T22" fmla="+- 0 2121 1657"/>
                <a:gd name="T23" fmla="*/ 2121 h 715"/>
                <a:gd name="T24" fmla="+- 0 10331 9547"/>
                <a:gd name="T25" fmla="*/ T24 w 784"/>
                <a:gd name="T26" fmla="+- 0 2124 1657"/>
                <a:gd name="T27" fmla="*/ 2124 h 715"/>
                <a:gd name="T28" fmla="+- 0 9939 9547"/>
                <a:gd name="T29" fmla="*/ T28 w 784"/>
                <a:gd name="T30" fmla="+- 0 2371 1657"/>
                <a:gd name="T31" fmla="*/ 2371 h 715"/>
                <a:gd name="T32" fmla="+- 0 9547 9547"/>
                <a:gd name="T33" fmla="*/ T32 w 784"/>
                <a:gd name="T34" fmla="+- 0 2124 1657"/>
                <a:gd name="T35" fmla="*/ 2124 h 715"/>
                <a:gd name="T36" fmla="+- 0 9547 9547"/>
                <a:gd name="T37" fmla="*/ T36 w 784"/>
                <a:gd name="T38" fmla="+- 0 2121 1657"/>
                <a:gd name="T39" fmla="*/ 2121 h 7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84" h="715">
                  <a:moveTo>
                    <a:pt x="0" y="464"/>
                  </a:moveTo>
                  <a:lnTo>
                    <a:pt x="240" y="464"/>
                  </a:lnTo>
                  <a:lnTo>
                    <a:pt x="240" y="0"/>
                  </a:lnTo>
                  <a:lnTo>
                    <a:pt x="544" y="0"/>
                  </a:lnTo>
                  <a:lnTo>
                    <a:pt x="544" y="464"/>
                  </a:lnTo>
                  <a:lnTo>
                    <a:pt x="784" y="464"/>
                  </a:lnTo>
                  <a:lnTo>
                    <a:pt x="784" y="467"/>
                  </a:lnTo>
                  <a:lnTo>
                    <a:pt x="392" y="714"/>
                  </a:lnTo>
                  <a:lnTo>
                    <a:pt x="0" y="467"/>
                  </a:lnTo>
                  <a:lnTo>
                    <a:pt x="0" y="464"/>
                  </a:lnTo>
                  <a:close/>
                </a:path>
              </a:pathLst>
            </a:custGeom>
            <a:noFill/>
            <a:ln w="2108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5" name="docshape115">
              <a:extLst>
                <a:ext uri="{FF2B5EF4-FFF2-40B4-BE49-F238E27FC236}">
                  <a16:creationId xmlns:a16="http://schemas.microsoft.com/office/drawing/2014/main" id="{D4294C02-4997-B7C6-53F9-6451B8C7ECF6}"/>
                </a:ext>
              </a:extLst>
            </p:cNvPr>
            <p:cNvSpPr>
              <a:spLocks noChangeAspect="1" noEditPoints="1" noChangeArrowheads="1" noChangeShapeType="1" noTextEdit="1"/>
            </p:cNvSpPr>
            <p:nvPr/>
          </p:nvSpPr>
          <p:spPr bwMode="auto">
            <a:xfrm>
              <a:off x="6429" y="967"/>
              <a:ext cx="1771" cy="768"/>
            </a:xfrm>
            <a:prstGeom prst="rect">
              <a:avLst/>
            </a:prstGeom>
            <a:solidFill>
              <a:srgbClr val="E31F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 name="docshape116">
              <a:extLst>
                <a:ext uri="{FF2B5EF4-FFF2-40B4-BE49-F238E27FC236}">
                  <a16:creationId xmlns:a16="http://schemas.microsoft.com/office/drawing/2014/main" id="{EB29C819-CB74-33E0-D367-A2CE191D9357}"/>
                </a:ext>
              </a:extLst>
            </p:cNvPr>
            <p:cNvSpPr>
              <a:spLocks noChangeAspect="1" noEditPoints="1" noChangeArrowheads="1" noChangeShapeType="1" noTextEdit="1"/>
            </p:cNvSpPr>
            <p:nvPr/>
          </p:nvSpPr>
          <p:spPr bwMode="auto">
            <a:xfrm>
              <a:off x="8162" y="953"/>
              <a:ext cx="964" cy="784"/>
            </a:xfrm>
            <a:custGeom>
              <a:avLst/>
              <a:gdLst>
                <a:gd name="T0" fmla="+- 0 8413 8163"/>
                <a:gd name="T1" fmla="*/ T0 w 964"/>
                <a:gd name="T2" fmla="+- 0 953 953"/>
                <a:gd name="T3" fmla="*/ 953 h 784"/>
                <a:gd name="T4" fmla="+- 0 8410 8163"/>
                <a:gd name="T5" fmla="*/ T4 w 964"/>
                <a:gd name="T6" fmla="+- 0 953 953"/>
                <a:gd name="T7" fmla="*/ 953 h 784"/>
                <a:gd name="T8" fmla="+- 0 8163 8163"/>
                <a:gd name="T9" fmla="*/ T8 w 964"/>
                <a:gd name="T10" fmla="+- 0 1345 953"/>
                <a:gd name="T11" fmla="*/ 1345 h 784"/>
                <a:gd name="T12" fmla="+- 0 8410 8163"/>
                <a:gd name="T13" fmla="*/ T12 w 964"/>
                <a:gd name="T14" fmla="+- 0 1737 953"/>
                <a:gd name="T15" fmla="*/ 1737 h 784"/>
                <a:gd name="T16" fmla="+- 0 8413 8163"/>
                <a:gd name="T17" fmla="*/ T16 w 964"/>
                <a:gd name="T18" fmla="+- 0 1737 953"/>
                <a:gd name="T19" fmla="*/ 1737 h 784"/>
                <a:gd name="T20" fmla="+- 0 8413 8163"/>
                <a:gd name="T21" fmla="*/ T20 w 964"/>
                <a:gd name="T22" fmla="+- 0 1497 953"/>
                <a:gd name="T23" fmla="*/ 1497 h 784"/>
                <a:gd name="T24" fmla="+- 0 9126 8163"/>
                <a:gd name="T25" fmla="*/ T24 w 964"/>
                <a:gd name="T26" fmla="+- 0 1497 953"/>
                <a:gd name="T27" fmla="*/ 1497 h 784"/>
                <a:gd name="T28" fmla="+- 0 9126 8163"/>
                <a:gd name="T29" fmla="*/ T28 w 964"/>
                <a:gd name="T30" fmla="+- 0 1193 953"/>
                <a:gd name="T31" fmla="*/ 1193 h 784"/>
                <a:gd name="T32" fmla="+- 0 8413 8163"/>
                <a:gd name="T33" fmla="*/ T32 w 964"/>
                <a:gd name="T34" fmla="+- 0 1193 953"/>
                <a:gd name="T35" fmla="*/ 1193 h 784"/>
                <a:gd name="T36" fmla="+- 0 8413 8163"/>
                <a:gd name="T37" fmla="*/ T36 w 964"/>
                <a:gd name="T38" fmla="+- 0 953 953"/>
                <a:gd name="T39" fmla="*/ 953 h 7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64" h="784">
                  <a:moveTo>
                    <a:pt x="250" y="0"/>
                  </a:moveTo>
                  <a:lnTo>
                    <a:pt x="247" y="0"/>
                  </a:lnTo>
                  <a:lnTo>
                    <a:pt x="0" y="392"/>
                  </a:lnTo>
                  <a:lnTo>
                    <a:pt x="247" y="784"/>
                  </a:lnTo>
                  <a:lnTo>
                    <a:pt x="250" y="784"/>
                  </a:lnTo>
                  <a:lnTo>
                    <a:pt x="250" y="544"/>
                  </a:lnTo>
                  <a:lnTo>
                    <a:pt x="963" y="544"/>
                  </a:lnTo>
                  <a:lnTo>
                    <a:pt x="963" y="240"/>
                  </a:lnTo>
                  <a:lnTo>
                    <a:pt x="250" y="240"/>
                  </a:lnTo>
                  <a:lnTo>
                    <a:pt x="250"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7" name="docshape117">
              <a:extLst>
                <a:ext uri="{FF2B5EF4-FFF2-40B4-BE49-F238E27FC236}">
                  <a16:creationId xmlns:a16="http://schemas.microsoft.com/office/drawing/2014/main" id="{604E5DEF-047F-9341-9CB4-DD0BC0BF7EBC}"/>
                </a:ext>
              </a:extLst>
            </p:cNvPr>
            <p:cNvSpPr>
              <a:spLocks noChangeAspect="1" noEditPoints="1" noChangeArrowheads="1" noChangeShapeType="1" noTextEdit="1"/>
            </p:cNvSpPr>
            <p:nvPr/>
          </p:nvSpPr>
          <p:spPr bwMode="auto">
            <a:xfrm>
              <a:off x="8162" y="953"/>
              <a:ext cx="964" cy="784"/>
            </a:xfrm>
            <a:custGeom>
              <a:avLst/>
              <a:gdLst>
                <a:gd name="T0" fmla="+- 0 8413 8163"/>
                <a:gd name="T1" fmla="*/ T0 w 964"/>
                <a:gd name="T2" fmla="+- 0 953 953"/>
                <a:gd name="T3" fmla="*/ 953 h 784"/>
                <a:gd name="T4" fmla="+- 0 8413 8163"/>
                <a:gd name="T5" fmla="*/ T4 w 964"/>
                <a:gd name="T6" fmla="+- 0 1193 953"/>
                <a:gd name="T7" fmla="*/ 1193 h 784"/>
                <a:gd name="T8" fmla="+- 0 9126 8163"/>
                <a:gd name="T9" fmla="*/ T8 w 964"/>
                <a:gd name="T10" fmla="+- 0 1193 953"/>
                <a:gd name="T11" fmla="*/ 1193 h 784"/>
                <a:gd name="T12" fmla="+- 0 9126 8163"/>
                <a:gd name="T13" fmla="*/ T12 w 964"/>
                <a:gd name="T14" fmla="+- 0 1497 953"/>
                <a:gd name="T15" fmla="*/ 1497 h 784"/>
                <a:gd name="T16" fmla="+- 0 8413 8163"/>
                <a:gd name="T17" fmla="*/ T16 w 964"/>
                <a:gd name="T18" fmla="+- 0 1497 953"/>
                <a:gd name="T19" fmla="*/ 1497 h 784"/>
                <a:gd name="T20" fmla="+- 0 8413 8163"/>
                <a:gd name="T21" fmla="*/ T20 w 964"/>
                <a:gd name="T22" fmla="+- 0 1737 953"/>
                <a:gd name="T23" fmla="*/ 1737 h 784"/>
                <a:gd name="T24" fmla="+- 0 8410 8163"/>
                <a:gd name="T25" fmla="*/ T24 w 964"/>
                <a:gd name="T26" fmla="+- 0 1737 953"/>
                <a:gd name="T27" fmla="*/ 1737 h 784"/>
                <a:gd name="T28" fmla="+- 0 8163 8163"/>
                <a:gd name="T29" fmla="*/ T28 w 964"/>
                <a:gd name="T30" fmla="+- 0 1345 953"/>
                <a:gd name="T31" fmla="*/ 1345 h 784"/>
                <a:gd name="T32" fmla="+- 0 8410 8163"/>
                <a:gd name="T33" fmla="*/ T32 w 964"/>
                <a:gd name="T34" fmla="+- 0 953 953"/>
                <a:gd name="T35" fmla="*/ 953 h 784"/>
                <a:gd name="T36" fmla="+- 0 8413 8163"/>
                <a:gd name="T37" fmla="*/ T36 w 964"/>
                <a:gd name="T38" fmla="+- 0 953 953"/>
                <a:gd name="T39" fmla="*/ 953 h 7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64" h="784">
                  <a:moveTo>
                    <a:pt x="250" y="0"/>
                  </a:moveTo>
                  <a:lnTo>
                    <a:pt x="250" y="240"/>
                  </a:lnTo>
                  <a:lnTo>
                    <a:pt x="963" y="240"/>
                  </a:lnTo>
                  <a:lnTo>
                    <a:pt x="963" y="544"/>
                  </a:lnTo>
                  <a:lnTo>
                    <a:pt x="250" y="544"/>
                  </a:lnTo>
                  <a:lnTo>
                    <a:pt x="250" y="784"/>
                  </a:lnTo>
                  <a:lnTo>
                    <a:pt x="247" y="784"/>
                  </a:lnTo>
                  <a:lnTo>
                    <a:pt x="0" y="392"/>
                  </a:lnTo>
                  <a:lnTo>
                    <a:pt x="247" y="0"/>
                  </a:lnTo>
                  <a:lnTo>
                    <a:pt x="250" y="0"/>
                  </a:lnTo>
                  <a:close/>
                </a:path>
              </a:pathLst>
            </a:custGeom>
            <a:noFill/>
            <a:ln w="2108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8" name="docshape118">
              <a:extLst>
                <a:ext uri="{FF2B5EF4-FFF2-40B4-BE49-F238E27FC236}">
                  <a16:creationId xmlns:a16="http://schemas.microsoft.com/office/drawing/2014/main" id="{78AE1501-7E7E-8A18-D3B0-CBB0EB597812}"/>
                </a:ext>
              </a:extLst>
            </p:cNvPr>
            <p:cNvSpPr>
              <a:spLocks noChangeAspect="1" noEditPoints="1" noChangeArrowheads="1" noChangeShapeType="1" noTextEdit="1"/>
            </p:cNvSpPr>
            <p:nvPr/>
          </p:nvSpPr>
          <p:spPr bwMode="auto">
            <a:xfrm>
              <a:off x="9059" y="967"/>
              <a:ext cx="1771" cy="871"/>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 name="docshape119">
              <a:extLst>
                <a:ext uri="{FF2B5EF4-FFF2-40B4-BE49-F238E27FC236}">
                  <a16:creationId xmlns:a16="http://schemas.microsoft.com/office/drawing/2014/main" id="{ED105D74-CA32-B676-8EAB-6AE75AA18F7A}"/>
                </a:ext>
              </a:extLst>
            </p:cNvPr>
            <p:cNvSpPr>
              <a:spLocks noChangeAspect="1" noEditPoints="1" noChangeArrowheads="1" noChangeShapeType="1" noTextEdit="1"/>
            </p:cNvSpPr>
            <p:nvPr/>
          </p:nvSpPr>
          <p:spPr bwMode="auto">
            <a:xfrm>
              <a:off x="9059" y="967"/>
              <a:ext cx="1771" cy="871"/>
            </a:xfrm>
            <a:prstGeom prst="rect">
              <a:avLst/>
            </a:prstGeom>
            <a:noFill/>
            <a:ln w="18555">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60" name="docshape120">
              <a:extLst>
                <a:ext uri="{FF2B5EF4-FFF2-40B4-BE49-F238E27FC236}">
                  <a16:creationId xmlns:a16="http://schemas.microsoft.com/office/drawing/2014/main" id="{6DE5DDE2-1B0E-4168-F2CA-667B6A7B1E37}"/>
                </a:ext>
              </a:extLst>
            </p:cNvPr>
            <p:cNvSpPr>
              <a:spLocks noChangeAspect="1" noEditPoints="1" noChangeArrowheads="1" noChangeShapeType="1" noTextEdit="1"/>
            </p:cNvSpPr>
            <p:nvPr/>
          </p:nvSpPr>
          <p:spPr bwMode="auto">
            <a:xfrm>
              <a:off x="6889" y="-2"/>
              <a:ext cx="836" cy="1037"/>
            </a:xfrm>
            <a:custGeom>
              <a:avLst/>
              <a:gdLst>
                <a:gd name="T0" fmla="+- 0 7725 6890"/>
                <a:gd name="T1" fmla="*/ T0 w 836"/>
                <a:gd name="T2" fmla="+- 0 -1 -1"/>
                <a:gd name="T3" fmla="*/ -1 h 1037"/>
                <a:gd name="T4" fmla="+- 0 7130 6890"/>
                <a:gd name="T5" fmla="*/ T4 w 836"/>
                <a:gd name="T6" fmla="+- 0 -1 -1"/>
                <a:gd name="T7" fmla="*/ -1 h 1037"/>
                <a:gd name="T8" fmla="+- 0 7130 6890"/>
                <a:gd name="T9" fmla="*/ T8 w 836"/>
                <a:gd name="T10" fmla="+- 0 303 -1"/>
                <a:gd name="T11" fmla="*/ 303 h 1037"/>
                <a:gd name="T12" fmla="+- 0 7130 6890"/>
                <a:gd name="T13" fmla="*/ T12 w 836"/>
                <a:gd name="T14" fmla="+- 0 653 -1"/>
                <a:gd name="T15" fmla="*/ 653 h 1037"/>
                <a:gd name="T16" fmla="+- 0 7130 6890"/>
                <a:gd name="T17" fmla="*/ T16 w 836"/>
                <a:gd name="T18" fmla="+- 0 653 -1"/>
                <a:gd name="T19" fmla="*/ 653 h 1037"/>
                <a:gd name="T20" fmla="+- 0 7130 6890"/>
                <a:gd name="T21" fmla="*/ T20 w 836"/>
                <a:gd name="T22" fmla="+- 0 785 -1"/>
                <a:gd name="T23" fmla="*/ 785 h 1037"/>
                <a:gd name="T24" fmla="+- 0 6890 6890"/>
                <a:gd name="T25" fmla="*/ T24 w 836"/>
                <a:gd name="T26" fmla="+- 0 785 -1"/>
                <a:gd name="T27" fmla="*/ 785 h 1037"/>
                <a:gd name="T28" fmla="+- 0 6890 6890"/>
                <a:gd name="T29" fmla="*/ T28 w 836"/>
                <a:gd name="T30" fmla="+- 0 788 -1"/>
                <a:gd name="T31" fmla="*/ 788 h 1037"/>
                <a:gd name="T32" fmla="+- 0 7282 6890"/>
                <a:gd name="T33" fmla="*/ T32 w 836"/>
                <a:gd name="T34" fmla="+- 0 1035 -1"/>
                <a:gd name="T35" fmla="*/ 1035 h 1037"/>
                <a:gd name="T36" fmla="+- 0 7674 6890"/>
                <a:gd name="T37" fmla="*/ T36 w 836"/>
                <a:gd name="T38" fmla="+- 0 788 -1"/>
                <a:gd name="T39" fmla="*/ 788 h 1037"/>
                <a:gd name="T40" fmla="+- 0 7674 6890"/>
                <a:gd name="T41" fmla="*/ T40 w 836"/>
                <a:gd name="T42" fmla="+- 0 785 -1"/>
                <a:gd name="T43" fmla="*/ 785 h 1037"/>
                <a:gd name="T44" fmla="+- 0 7434 6890"/>
                <a:gd name="T45" fmla="*/ T44 w 836"/>
                <a:gd name="T46" fmla="+- 0 785 -1"/>
                <a:gd name="T47" fmla="*/ 785 h 1037"/>
                <a:gd name="T48" fmla="+- 0 7434 6890"/>
                <a:gd name="T49" fmla="*/ T48 w 836"/>
                <a:gd name="T50" fmla="+- 0 679 -1"/>
                <a:gd name="T51" fmla="*/ 679 h 1037"/>
                <a:gd name="T52" fmla="+- 0 7434 6890"/>
                <a:gd name="T53" fmla="*/ T52 w 836"/>
                <a:gd name="T54" fmla="+- 0 679 -1"/>
                <a:gd name="T55" fmla="*/ 679 h 1037"/>
                <a:gd name="T56" fmla="+- 0 7434 6890"/>
                <a:gd name="T57" fmla="*/ T56 w 836"/>
                <a:gd name="T58" fmla="+- 0 303 -1"/>
                <a:gd name="T59" fmla="*/ 303 h 1037"/>
                <a:gd name="T60" fmla="+- 0 7725 6890"/>
                <a:gd name="T61" fmla="*/ T60 w 836"/>
                <a:gd name="T62" fmla="+- 0 303 -1"/>
                <a:gd name="T63" fmla="*/ 303 h 1037"/>
                <a:gd name="T64" fmla="+- 0 7725 6890"/>
                <a:gd name="T65" fmla="*/ T64 w 836"/>
                <a:gd name="T66" fmla="+- 0 -1 -1"/>
                <a:gd name="T67" fmla="*/ -1 h 10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836" h="1037">
                  <a:moveTo>
                    <a:pt x="835" y="0"/>
                  </a:moveTo>
                  <a:lnTo>
                    <a:pt x="240" y="0"/>
                  </a:lnTo>
                  <a:lnTo>
                    <a:pt x="240" y="304"/>
                  </a:lnTo>
                  <a:lnTo>
                    <a:pt x="240" y="654"/>
                  </a:lnTo>
                  <a:lnTo>
                    <a:pt x="240" y="786"/>
                  </a:lnTo>
                  <a:lnTo>
                    <a:pt x="0" y="786"/>
                  </a:lnTo>
                  <a:lnTo>
                    <a:pt x="0" y="789"/>
                  </a:lnTo>
                  <a:lnTo>
                    <a:pt x="392" y="1036"/>
                  </a:lnTo>
                  <a:lnTo>
                    <a:pt x="784" y="789"/>
                  </a:lnTo>
                  <a:lnTo>
                    <a:pt x="784" y="786"/>
                  </a:lnTo>
                  <a:lnTo>
                    <a:pt x="544" y="786"/>
                  </a:lnTo>
                  <a:lnTo>
                    <a:pt x="544" y="680"/>
                  </a:lnTo>
                  <a:lnTo>
                    <a:pt x="544" y="304"/>
                  </a:lnTo>
                  <a:lnTo>
                    <a:pt x="835" y="304"/>
                  </a:lnTo>
                  <a:lnTo>
                    <a:pt x="835"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1" name="docshape121">
              <a:extLst>
                <a:ext uri="{FF2B5EF4-FFF2-40B4-BE49-F238E27FC236}">
                  <a16:creationId xmlns:a16="http://schemas.microsoft.com/office/drawing/2014/main" id="{3CA88026-C946-AA03-FA4E-C8F018F8A6C5}"/>
                </a:ext>
              </a:extLst>
            </p:cNvPr>
            <p:cNvSpPr>
              <a:spLocks noChangeAspect="1" noEditPoints="1" noChangeArrowheads="1" noChangeShapeType="1" noTextEdit="1"/>
            </p:cNvSpPr>
            <p:nvPr/>
          </p:nvSpPr>
          <p:spPr bwMode="auto">
            <a:xfrm>
              <a:off x="6889" y="652"/>
              <a:ext cx="784" cy="383"/>
            </a:xfrm>
            <a:custGeom>
              <a:avLst/>
              <a:gdLst>
                <a:gd name="T0" fmla="+- 0 7674 6890"/>
                <a:gd name="T1" fmla="*/ T0 w 784"/>
                <a:gd name="T2" fmla="+- 0 785 653"/>
                <a:gd name="T3" fmla="*/ 785 h 383"/>
                <a:gd name="T4" fmla="+- 0 7434 6890"/>
                <a:gd name="T5" fmla="*/ T4 w 784"/>
                <a:gd name="T6" fmla="+- 0 785 653"/>
                <a:gd name="T7" fmla="*/ 785 h 383"/>
                <a:gd name="T8" fmla="+- 0 7434 6890"/>
                <a:gd name="T9" fmla="*/ T8 w 784"/>
                <a:gd name="T10" fmla="+- 0 653 653"/>
                <a:gd name="T11" fmla="*/ 653 h 383"/>
                <a:gd name="T12" fmla="+- 0 7130 6890"/>
                <a:gd name="T13" fmla="*/ T12 w 784"/>
                <a:gd name="T14" fmla="+- 0 653 653"/>
                <a:gd name="T15" fmla="*/ 653 h 383"/>
                <a:gd name="T16" fmla="+- 0 7130 6890"/>
                <a:gd name="T17" fmla="*/ T16 w 784"/>
                <a:gd name="T18" fmla="+- 0 785 653"/>
                <a:gd name="T19" fmla="*/ 785 h 383"/>
                <a:gd name="T20" fmla="+- 0 6890 6890"/>
                <a:gd name="T21" fmla="*/ T20 w 784"/>
                <a:gd name="T22" fmla="+- 0 785 653"/>
                <a:gd name="T23" fmla="*/ 785 h 383"/>
                <a:gd name="T24" fmla="+- 0 6890 6890"/>
                <a:gd name="T25" fmla="*/ T24 w 784"/>
                <a:gd name="T26" fmla="+- 0 788 653"/>
                <a:gd name="T27" fmla="*/ 788 h 383"/>
                <a:gd name="T28" fmla="+- 0 7282 6890"/>
                <a:gd name="T29" fmla="*/ T28 w 784"/>
                <a:gd name="T30" fmla="+- 0 1035 653"/>
                <a:gd name="T31" fmla="*/ 1035 h 383"/>
                <a:gd name="T32" fmla="+- 0 7674 6890"/>
                <a:gd name="T33" fmla="*/ T32 w 784"/>
                <a:gd name="T34" fmla="+- 0 788 653"/>
                <a:gd name="T35" fmla="*/ 788 h 383"/>
                <a:gd name="T36" fmla="+- 0 7674 6890"/>
                <a:gd name="T37" fmla="*/ T36 w 784"/>
                <a:gd name="T38" fmla="+- 0 785 653"/>
                <a:gd name="T39" fmla="*/ 785 h 3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84" h="383">
                  <a:moveTo>
                    <a:pt x="784" y="132"/>
                  </a:moveTo>
                  <a:lnTo>
                    <a:pt x="544" y="132"/>
                  </a:lnTo>
                  <a:lnTo>
                    <a:pt x="544" y="0"/>
                  </a:lnTo>
                  <a:lnTo>
                    <a:pt x="240" y="0"/>
                  </a:lnTo>
                  <a:lnTo>
                    <a:pt x="240" y="132"/>
                  </a:lnTo>
                  <a:lnTo>
                    <a:pt x="0" y="132"/>
                  </a:lnTo>
                  <a:lnTo>
                    <a:pt x="0" y="135"/>
                  </a:lnTo>
                  <a:lnTo>
                    <a:pt x="392" y="382"/>
                  </a:lnTo>
                  <a:lnTo>
                    <a:pt x="784" y="135"/>
                  </a:lnTo>
                  <a:lnTo>
                    <a:pt x="784" y="132"/>
                  </a:lnTo>
                  <a:close/>
                </a:path>
              </a:pathLst>
            </a:custGeom>
            <a:noFill/>
            <a:ln w="2108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62" name="docshape122">
              <a:extLst>
                <a:ext uri="{FF2B5EF4-FFF2-40B4-BE49-F238E27FC236}">
                  <a16:creationId xmlns:a16="http://schemas.microsoft.com/office/drawing/2014/main" id="{7FDD1D8B-B512-F80C-A2CB-4FFFDD98B1D4}"/>
                </a:ext>
              </a:extLst>
            </p:cNvPr>
            <p:cNvSpPr>
              <a:spLocks noChangeAspect="1" noEditPoints="1" noChangeArrowheads="1" noChangeShapeType="1" noTextEdit="1"/>
            </p:cNvSpPr>
            <p:nvPr/>
          </p:nvSpPr>
          <p:spPr bwMode="auto">
            <a:xfrm>
              <a:off x="7145" y="-2"/>
              <a:ext cx="2946" cy="787"/>
            </a:xfrm>
            <a:custGeom>
              <a:avLst/>
              <a:gdLst>
                <a:gd name="T0" fmla="+- 0 7418 7146"/>
                <a:gd name="T1" fmla="*/ T0 w 2946"/>
                <a:gd name="T2" fmla="+- 0 469 -1"/>
                <a:gd name="T3" fmla="*/ 469 h 787"/>
                <a:gd name="T4" fmla="+- 0 7146 7146"/>
                <a:gd name="T5" fmla="*/ T4 w 2946"/>
                <a:gd name="T6" fmla="+- 0 469 -1"/>
                <a:gd name="T7" fmla="*/ 469 h 787"/>
                <a:gd name="T8" fmla="+- 0 7146 7146"/>
                <a:gd name="T9" fmla="*/ T8 w 2946"/>
                <a:gd name="T10" fmla="+- 0 785 -1"/>
                <a:gd name="T11" fmla="*/ 785 h 787"/>
                <a:gd name="T12" fmla="+- 0 7418 7146"/>
                <a:gd name="T13" fmla="*/ T12 w 2946"/>
                <a:gd name="T14" fmla="+- 0 785 -1"/>
                <a:gd name="T15" fmla="*/ 785 h 787"/>
                <a:gd name="T16" fmla="+- 0 7418 7146"/>
                <a:gd name="T17" fmla="*/ T16 w 2946"/>
                <a:gd name="T18" fmla="+- 0 469 -1"/>
                <a:gd name="T19" fmla="*/ 469 h 787"/>
                <a:gd name="T20" fmla="+- 0 10091 7146"/>
                <a:gd name="T21" fmla="*/ T20 w 2946"/>
                <a:gd name="T22" fmla="+- 0 -1 -1"/>
                <a:gd name="T23" fmla="*/ -1 h 787"/>
                <a:gd name="T24" fmla="+- 0 9496 7146"/>
                <a:gd name="T25" fmla="*/ T24 w 2946"/>
                <a:gd name="T26" fmla="+- 0 -1 -1"/>
                <a:gd name="T27" fmla="*/ -1 h 787"/>
                <a:gd name="T28" fmla="+- 0 9496 7146"/>
                <a:gd name="T29" fmla="*/ T28 w 2946"/>
                <a:gd name="T30" fmla="+- 0 303 -1"/>
                <a:gd name="T31" fmla="*/ 303 h 787"/>
                <a:gd name="T32" fmla="+- 0 9787 7146"/>
                <a:gd name="T33" fmla="*/ T32 w 2946"/>
                <a:gd name="T34" fmla="+- 0 303 -1"/>
                <a:gd name="T35" fmla="*/ 303 h 787"/>
                <a:gd name="T36" fmla="+- 0 9787 7146"/>
                <a:gd name="T37" fmla="*/ T36 w 2946"/>
                <a:gd name="T38" fmla="+- 0 679 -1"/>
                <a:gd name="T39" fmla="*/ 679 h 787"/>
                <a:gd name="T40" fmla="+- 0 10091 7146"/>
                <a:gd name="T41" fmla="*/ T40 w 2946"/>
                <a:gd name="T42" fmla="+- 0 679 -1"/>
                <a:gd name="T43" fmla="*/ 679 h 787"/>
                <a:gd name="T44" fmla="+- 0 10091 7146"/>
                <a:gd name="T45" fmla="*/ T44 w 2946"/>
                <a:gd name="T46" fmla="+- 0 303 -1"/>
                <a:gd name="T47" fmla="*/ 303 h 787"/>
                <a:gd name="T48" fmla="+- 0 10091 7146"/>
                <a:gd name="T49" fmla="*/ T48 w 2946"/>
                <a:gd name="T50" fmla="+- 0 -1 -1"/>
                <a:gd name="T51" fmla="*/ -1 h 7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46" h="787">
                  <a:moveTo>
                    <a:pt x="272" y="470"/>
                  </a:moveTo>
                  <a:lnTo>
                    <a:pt x="0" y="470"/>
                  </a:lnTo>
                  <a:lnTo>
                    <a:pt x="0" y="786"/>
                  </a:lnTo>
                  <a:lnTo>
                    <a:pt x="272" y="786"/>
                  </a:lnTo>
                  <a:lnTo>
                    <a:pt x="272" y="470"/>
                  </a:lnTo>
                  <a:close/>
                  <a:moveTo>
                    <a:pt x="2945" y="0"/>
                  </a:moveTo>
                  <a:lnTo>
                    <a:pt x="2350" y="0"/>
                  </a:lnTo>
                  <a:lnTo>
                    <a:pt x="2350" y="304"/>
                  </a:lnTo>
                  <a:lnTo>
                    <a:pt x="2641" y="304"/>
                  </a:lnTo>
                  <a:lnTo>
                    <a:pt x="2641" y="680"/>
                  </a:lnTo>
                  <a:lnTo>
                    <a:pt x="2945" y="680"/>
                  </a:lnTo>
                  <a:lnTo>
                    <a:pt x="2945" y="304"/>
                  </a:lnTo>
                  <a:lnTo>
                    <a:pt x="2945"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3" name="docshape123">
              <a:extLst>
                <a:ext uri="{FF2B5EF4-FFF2-40B4-BE49-F238E27FC236}">
                  <a16:creationId xmlns:a16="http://schemas.microsoft.com/office/drawing/2014/main" id="{ABB6D972-3A78-F9FF-388F-B45CF0DE1A26}"/>
                </a:ext>
              </a:extLst>
            </p:cNvPr>
            <p:cNvSpPr>
              <a:spLocks noChangeAspect="1" noEditPoints="1" noChangeArrowheads="1" noChangeShapeType="1" noTextEdit="1"/>
            </p:cNvSpPr>
            <p:nvPr/>
          </p:nvSpPr>
          <p:spPr bwMode="auto">
            <a:xfrm>
              <a:off x="8370" y="-2"/>
              <a:ext cx="1721" cy="680"/>
            </a:xfrm>
            <a:custGeom>
              <a:avLst/>
              <a:gdLst>
                <a:gd name="T0" fmla="+- 0 8476 8370"/>
                <a:gd name="T1" fmla="*/ T0 w 1721"/>
                <a:gd name="T2" fmla="+- 0 -1 -1"/>
                <a:gd name="T3" fmla="*/ -1 h 680"/>
                <a:gd name="T4" fmla="+- 0 8880 8370"/>
                <a:gd name="T5" fmla="*/ T4 w 1721"/>
                <a:gd name="T6" fmla="+- 0 -1 -1"/>
                <a:gd name="T7" fmla="*/ -1 h 680"/>
                <a:gd name="T8" fmla="+- 0 8370 8370"/>
                <a:gd name="T9" fmla="*/ T8 w 1721"/>
                <a:gd name="T10" fmla="+- 0 -1 -1"/>
                <a:gd name="T11" fmla="*/ -1 h 680"/>
                <a:gd name="T12" fmla="+- 0 9787 8370"/>
                <a:gd name="T13" fmla="*/ T12 w 1721"/>
                <a:gd name="T14" fmla="+- 0 -1 -1"/>
                <a:gd name="T15" fmla="*/ -1 h 680"/>
                <a:gd name="T16" fmla="+- 0 10091 8370"/>
                <a:gd name="T17" fmla="*/ T16 w 1721"/>
                <a:gd name="T18" fmla="+- 0 -1 -1"/>
                <a:gd name="T19" fmla="*/ -1 h 680"/>
                <a:gd name="T20" fmla="+- 0 10091 8370"/>
                <a:gd name="T21" fmla="*/ T20 w 1721"/>
                <a:gd name="T22" fmla="+- 0 303 -1"/>
                <a:gd name="T23" fmla="*/ 303 h 680"/>
                <a:gd name="T24" fmla="+- 0 10091 8370"/>
                <a:gd name="T25" fmla="*/ T24 w 1721"/>
                <a:gd name="T26" fmla="+- 0 679 -1"/>
                <a:gd name="T27" fmla="*/ 679 h 680"/>
                <a:gd name="T28" fmla="+- 0 9787 8370"/>
                <a:gd name="T29" fmla="*/ T28 w 1721"/>
                <a:gd name="T30" fmla="+- 0 679 -1"/>
                <a:gd name="T31" fmla="*/ 679 h 680"/>
                <a:gd name="T32" fmla="+- 0 9787 8370"/>
                <a:gd name="T33" fmla="*/ T32 w 1721"/>
                <a:gd name="T34" fmla="+- 0 303 -1"/>
                <a:gd name="T35" fmla="*/ 303 h 680"/>
                <a:gd name="T36" fmla="+- 0 8370 8370"/>
                <a:gd name="T37" fmla="*/ T36 w 1721"/>
                <a:gd name="T38" fmla="+- 0 303 -1"/>
                <a:gd name="T39" fmla="*/ 303 h 680"/>
                <a:gd name="T40" fmla="+- 0 8880 8370"/>
                <a:gd name="T41" fmla="*/ T40 w 1721"/>
                <a:gd name="T42" fmla="+- 0 303 -1"/>
                <a:gd name="T43" fmla="*/ 303 h 680"/>
                <a:gd name="T44" fmla="+- 0 8476 8370"/>
                <a:gd name="T45" fmla="*/ T44 w 1721"/>
                <a:gd name="T46" fmla="+- 0 303 -1"/>
                <a:gd name="T47" fmla="*/ 303 h 6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721" h="680">
                  <a:moveTo>
                    <a:pt x="106" y="0"/>
                  </a:moveTo>
                  <a:lnTo>
                    <a:pt x="510" y="0"/>
                  </a:lnTo>
                  <a:lnTo>
                    <a:pt x="0" y="0"/>
                  </a:lnTo>
                  <a:lnTo>
                    <a:pt x="1417" y="0"/>
                  </a:lnTo>
                  <a:lnTo>
                    <a:pt x="1721" y="0"/>
                  </a:lnTo>
                  <a:lnTo>
                    <a:pt x="1721" y="304"/>
                  </a:lnTo>
                  <a:lnTo>
                    <a:pt x="1721" y="680"/>
                  </a:lnTo>
                  <a:lnTo>
                    <a:pt x="1417" y="680"/>
                  </a:lnTo>
                  <a:lnTo>
                    <a:pt x="1417" y="304"/>
                  </a:lnTo>
                  <a:lnTo>
                    <a:pt x="0" y="304"/>
                  </a:lnTo>
                  <a:lnTo>
                    <a:pt x="510" y="304"/>
                  </a:lnTo>
                  <a:lnTo>
                    <a:pt x="106" y="304"/>
                  </a:lnTo>
                </a:path>
              </a:pathLst>
            </a:custGeom>
            <a:noFill/>
            <a:ln w="2108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64" name="docshape124">
              <a:extLst>
                <a:ext uri="{FF2B5EF4-FFF2-40B4-BE49-F238E27FC236}">
                  <a16:creationId xmlns:a16="http://schemas.microsoft.com/office/drawing/2014/main" id="{7BBBD143-3E64-C355-F045-240608996A75}"/>
                </a:ext>
              </a:extLst>
            </p:cNvPr>
            <p:cNvSpPr>
              <a:spLocks noChangeAspect="1" noEditPoints="1" noChangeArrowheads="1" noChangeShapeType="1" noTextEdit="1"/>
            </p:cNvSpPr>
            <p:nvPr/>
          </p:nvSpPr>
          <p:spPr bwMode="auto">
            <a:xfrm>
              <a:off x="9547" y="652"/>
              <a:ext cx="784" cy="383"/>
            </a:xfrm>
            <a:custGeom>
              <a:avLst/>
              <a:gdLst>
                <a:gd name="T0" fmla="+- 0 10091 9547"/>
                <a:gd name="T1" fmla="*/ T0 w 784"/>
                <a:gd name="T2" fmla="+- 0 653 653"/>
                <a:gd name="T3" fmla="*/ 653 h 383"/>
                <a:gd name="T4" fmla="+- 0 9787 9547"/>
                <a:gd name="T5" fmla="*/ T4 w 784"/>
                <a:gd name="T6" fmla="+- 0 653 653"/>
                <a:gd name="T7" fmla="*/ 653 h 383"/>
                <a:gd name="T8" fmla="+- 0 9787 9547"/>
                <a:gd name="T9" fmla="*/ T8 w 784"/>
                <a:gd name="T10" fmla="+- 0 785 653"/>
                <a:gd name="T11" fmla="*/ 785 h 383"/>
                <a:gd name="T12" fmla="+- 0 9547 9547"/>
                <a:gd name="T13" fmla="*/ T12 w 784"/>
                <a:gd name="T14" fmla="+- 0 785 653"/>
                <a:gd name="T15" fmla="*/ 785 h 383"/>
                <a:gd name="T16" fmla="+- 0 9547 9547"/>
                <a:gd name="T17" fmla="*/ T16 w 784"/>
                <a:gd name="T18" fmla="+- 0 788 653"/>
                <a:gd name="T19" fmla="*/ 788 h 383"/>
                <a:gd name="T20" fmla="+- 0 9939 9547"/>
                <a:gd name="T21" fmla="*/ T20 w 784"/>
                <a:gd name="T22" fmla="+- 0 1035 653"/>
                <a:gd name="T23" fmla="*/ 1035 h 383"/>
                <a:gd name="T24" fmla="+- 0 10331 9547"/>
                <a:gd name="T25" fmla="*/ T24 w 784"/>
                <a:gd name="T26" fmla="+- 0 788 653"/>
                <a:gd name="T27" fmla="*/ 788 h 383"/>
                <a:gd name="T28" fmla="+- 0 10331 9547"/>
                <a:gd name="T29" fmla="*/ T28 w 784"/>
                <a:gd name="T30" fmla="+- 0 785 653"/>
                <a:gd name="T31" fmla="*/ 785 h 383"/>
                <a:gd name="T32" fmla="+- 0 10091 9547"/>
                <a:gd name="T33" fmla="*/ T32 w 784"/>
                <a:gd name="T34" fmla="+- 0 785 653"/>
                <a:gd name="T35" fmla="*/ 785 h 383"/>
                <a:gd name="T36" fmla="+- 0 10091 9547"/>
                <a:gd name="T37" fmla="*/ T36 w 784"/>
                <a:gd name="T38" fmla="+- 0 653 653"/>
                <a:gd name="T39" fmla="*/ 653 h 3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84" h="383">
                  <a:moveTo>
                    <a:pt x="544" y="0"/>
                  </a:moveTo>
                  <a:lnTo>
                    <a:pt x="240" y="0"/>
                  </a:lnTo>
                  <a:lnTo>
                    <a:pt x="240" y="132"/>
                  </a:lnTo>
                  <a:lnTo>
                    <a:pt x="0" y="132"/>
                  </a:lnTo>
                  <a:lnTo>
                    <a:pt x="0" y="135"/>
                  </a:lnTo>
                  <a:lnTo>
                    <a:pt x="392" y="382"/>
                  </a:lnTo>
                  <a:lnTo>
                    <a:pt x="784" y="135"/>
                  </a:lnTo>
                  <a:lnTo>
                    <a:pt x="784" y="132"/>
                  </a:lnTo>
                  <a:lnTo>
                    <a:pt x="544" y="132"/>
                  </a:lnTo>
                  <a:lnTo>
                    <a:pt x="544" y="0"/>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5" name="docshape125">
              <a:extLst>
                <a:ext uri="{FF2B5EF4-FFF2-40B4-BE49-F238E27FC236}">
                  <a16:creationId xmlns:a16="http://schemas.microsoft.com/office/drawing/2014/main" id="{EDA93CF1-95A8-3313-11A4-979AEEB65223}"/>
                </a:ext>
              </a:extLst>
            </p:cNvPr>
            <p:cNvSpPr>
              <a:spLocks noChangeAspect="1" noEditPoints="1" noChangeArrowheads="1" noChangeShapeType="1" noTextEdit="1"/>
            </p:cNvSpPr>
            <p:nvPr/>
          </p:nvSpPr>
          <p:spPr bwMode="auto">
            <a:xfrm>
              <a:off x="9547" y="652"/>
              <a:ext cx="784" cy="383"/>
            </a:xfrm>
            <a:custGeom>
              <a:avLst/>
              <a:gdLst>
                <a:gd name="T0" fmla="+- 0 9547 9547"/>
                <a:gd name="T1" fmla="*/ T0 w 784"/>
                <a:gd name="T2" fmla="+- 0 785 653"/>
                <a:gd name="T3" fmla="*/ 785 h 383"/>
                <a:gd name="T4" fmla="+- 0 9787 9547"/>
                <a:gd name="T5" fmla="*/ T4 w 784"/>
                <a:gd name="T6" fmla="+- 0 785 653"/>
                <a:gd name="T7" fmla="*/ 785 h 383"/>
                <a:gd name="T8" fmla="+- 0 9787 9547"/>
                <a:gd name="T9" fmla="*/ T8 w 784"/>
                <a:gd name="T10" fmla="+- 0 653 653"/>
                <a:gd name="T11" fmla="*/ 653 h 383"/>
                <a:gd name="T12" fmla="+- 0 10091 9547"/>
                <a:gd name="T13" fmla="*/ T12 w 784"/>
                <a:gd name="T14" fmla="+- 0 653 653"/>
                <a:gd name="T15" fmla="*/ 653 h 383"/>
                <a:gd name="T16" fmla="+- 0 10091 9547"/>
                <a:gd name="T17" fmla="*/ T16 w 784"/>
                <a:gd name="T18" fmla="+- 0 785 653"/>
                <a:gd name="T19" fmla="*/ 785 h 383"/>
                <a:gd name="T20" fmla="+- 0 10331 9547"/>
                <a:gd name="T21" fmla="*/ T20 w 784"/>
                <a:gd name="T22" fmla="+- 0 785 653"/>
                <a:gd name="T23" fmla="*/ 785 h 383"/>
                <a:gd name="T24" fmla="+- 0 10331 9547"/>
                <a:gd name="T25" fmla="*/ T24 w 784"/>
                <a:gd name="T26" fmla="+- 0 788 653"/>
                <a:gd name="T27" fmla="*/ 788 h 383"/>
                <a:gd name="T28" fmla="+- 0 9939 9547"/>
                <a:gd name="T29" fmla="*/ T28 w 784"/>
                <a:gd name="T30" fmla="+- 0 1035 653"/>
                <a:gd name="T31" fmla="*/ 1035 h 383"/>
                <a:gd name="T32" fmla="+- 0 9547 9547"/>
                <a:gd name="T33" fmla="*/ T32 w 784"/>
                <a:gd name="T34" fmla="+- 0 788 653"/>
                <a:gd name="T35" fmla="*/ 788 h 383"/>
                <a:gd name="T36" fmla="+- 0 9547 9547"/>
                <a:gd name="T37" fmla="*/ T36 w 784"/>
                <a:gd name="T38" fmla="+- 0 785 653"/>
                <a:gd name="T39" fmla="*/ 785 h 3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84" h="383">
                  <a:moveTo>
                    <a:pt x="0" y="132"/>
                  </a:moveTo>
                  <a:lnTo>
                    <a:pt x="240" y="132"/>
                  </a:lnTo>
                  <a:lnTo>
                    <a:pt x="240" y="0"/>
                  </a:lnTo>
                  <a:lnTo>
                    <a:pt x="544" y="0"/>
                  </a:lnTo>
                  <a:lnTo>
                    <a:pt x="544" y="132"/>
                  </a:lnTo>
                  <a:lnTo>
                    <a:pt x="784" y="132"/>
                  </a:lnTo>
                  <a:lnTo>
                    <a:pt x="784" y="135"/>
                  </a:lnTo>
                  <a:lnTo>
                    <a:pt x="392" y="382"/>
                  </a:lnTo>
                  <a:lnTo>
                    <a:pt x="0" y="135"/>
                  </a:lnTo>
                  <a:lnTo>
                    <a:pt x="0" y="132"/>
                  </a:lnTo>
                  <a:close/>
                </a:path>
              </a:pathLst>
            </a:custGeom>
            <a:noFill/>
            <a:ln w="2108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66" name="docshape126">
              <a:extLst>
                <a:ext uri="{FF2B5EF4-FFF2-40B4-BE49-F238E27FC236}">
                  <a16:creationId xmlns:a16="http://schemas.microsoft.com/office/drawing/2014/main" id="{143F72AB-A78A-C9F7-DA1A-2E168B35E44B}"/>
                </a:ext>
              </a:extLst>
            </p:cNvPr>
            <p:cNvSpPr>
              <a:spLocks noChangeAspect="1" noEditPoints="1" noChangeArrowheads="1" noChangeShapeType="1" noTextEdit="1"/>
            </p:cNvSpPr>
            <p:nvPr/>
          </p:nvSpPr>
          <p:spPr bwMode="auto">
            <a:xfrm>
              <a:off x="9802" y="468"/>
              <a:ext cx="273" cy="317"/>
            </a:xfrm>
            <a:prstGeom prst="rect">
              <a:avLst/>
            </a:prstGeom>
            <a:solidFill>
              <a:srgbClr val="9D9FA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 name="docshape127">
              <a:extLst>
                <a:ext uri="{FF2B5EF4-FFF2-40B4-BE49-F238E27FC236}">
                  <a16:creationId xmlns:a16="http://schemas.microsoft.com/office/drawing/2014/main" id="{923BC039-6F7A-AB4C-ECE9-0429256BEBD6}"/>
                </a:ext>
              </a:extLst>
            </p:cNvPr>
            <p:cNvSpPr>
              <a:spLocks noChangeAspect="1" noEditPoints="1" noChangeArrowheads="1" noChangeShapeType="1" noTextEdit="1"/>
            </p:cNvSpPr>
            <p:nvPr/>
          </p:nvSpPr>
          <p:spPr bwMode="auto">
            <a:xfrm>
              <a:off x="7725" y="-222"/>
              <a:ext cx="1771" cy="768"/>
            </a:xfrm>
            <a:prstGeom prst="rect">
              <a:avLst/>
            </a:prstGeom>
            <a:solidFill>
              <a:srgbClr val="492F9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 name="docshape128">
              <a:extLst>
                <a:ext uri="{FF2B5EF4-FFF2-40B4-BE49-F238E27FC236}">
                  <a16:creationId xmlns:a16="http://schemas.microsoft.com/office/drawing/2014/main" id="{9F611982-B0A6-728F-F9C4-2871F754B2B4}"/>
                </a:ext>
              </a:extLst>
            </p:cNvPr>
            <p:cNvSpPr>
              <a:spLocks noChangeAspect="1" noEditPoints="1" noChangeArrowheads="1" noChangeShapeType="1" noTextEdit="1"/>
            </p:cNvSpPr>
            <p:nvPr/>
          </p:nvSpPr>
          <p:spPr bwMode="auto">
            <a:xfrm>
              <a:off x="7725" y="-222"/>
              <a:ext cx="1771" cy="768"/>
            </a:xfrm>
            <a:prstGeom prst="rect">
              <a:avLst/>
            </a:prstGeom>
            <a:noFill/>
            <a:ln w="18555">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69" name="docshape129">
              <a:extLst>
                <a:ext uri="{FF2B5EF4-FFF2-40B4-BE49-F238E27FC236}">
                  <a16:creationId xmlns:a16="http://schemas.microsoft.com/office/drawing/2014/main" id="{0E0823D9-FBC7-7585-8FCE-DEA802241437}"/>
                </a:ext>
              </a:extLst>
            </p:cNvPr>
            <p:cNvSpPr txBox="1">
              <a:spLocks noChangeAspect="1" noEditPoints="1" noChangeArrowheads="1" noChangeShapeType="1" noTextEdit="1"/>
            </p:cNvSpPr>
            <p:nvPr/>
          </p:nvSpPr>
          <p:spPr bwMode="auto">
            <a:xfrm>
              <a:off x="7236" y="-250"/>
              <a:ext cx="31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nSpc>
                  <a:spcPts val="825"/>
                </a:lnSpc>
                <a:spcBef>
                  <a:spcPts val="0"/>
                </a:spcBef>
                <a:spcAft>
                  <a:spcPts val="0"/>
                </a:spcAft>
              </a:pPr>
              <a:r>
                <a:rPr lang="en-US" sz="750" b="1" spc="-25">
                  <a:solidFill>
                    <a:srgbClr val="939598"/>
                  </a:solidFill>
                  <a:effectLst/>
                  <a:latin typeface="Trebuchet MS" panose="020B0703020202090204" pitchFamily="34" charset="0"/>
                  <a:ea typeface="Georgia" panose="02040502050405020303" pitchFamily="18" charset="0"/>
                  <a:cs typeface="Georgia" panose="02040502050405020303" pitchFamily="18" charset="0"/>
                </a:rPr>
                <a:t>YES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70" name="docshape130">
              <a:extLst>
                <a:ext uri="{FF2B5EF4-FFF2-40B4-BE49-F238E27FC236}">
                  <a16:creationId xmlns:a16="http://schemas.microsoft.com/office/drawing/2014/main" id="{D12BCFA5-D015-AE4C-7ADD-DBFBB95A417A}"/>
                </a:ext>
              </a:extLst>
            </p:cNvPr>
            <p:cNvSpPr txBox="1">
              <a:spLocks noChangeAspect="1" noEditPoints="1" noChangeArrowheads="1" noChangeShapeType="1" noTextEdit="1"/>
            </p:cNvSpPr>
            <p:nvPr/>
          </p:nvSpPr>
          <p:spPr bwMode="auto">
            <a:xfrm>
              <a:off x="9677" y="-250"/>
              <a:ext cx="2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nSpc>
                  <a:spcPts val="825"/>
                </a:lnSpc>
                <a:spcBef>
                  <a:spcPts val="0"/>
                </a:spcBef>
                <a:spcAft>
                  <a:spcPts val="0"/>
                </a:spcAft>
              </a:pPr>
              <a:r>
                <a:rPr lang="en-US" sz="750" b="1" spc="-25">
                  <a:solidFill>
                    <a:srgbClr val="939598"/>
                  </a:solidFill>
                  <a:effectLst/>
                  <a:latin typeface="Trebuchet MS" panose="020B0703020202090204" pitchFamily="34" charset="0"/>
                  <a:ea typeface="Georgia" panose="02040502050405020303" pitchFamily="18" charset="0"/>
                  <a:cs typeface="Georgia" panose="02040502050405020303" pitchFamily="18" charset="0"/>
                </a:rPr>
                <a:t>NO</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71" name="docshape131">
              <a:extLst>
                <a:ext uri="{FF2B5EF4-FFF2-40B4-BE49-F238E27FC236}">
                  <a16:creationId xmlns:a16="http://schemas.microsoft.com/office/drawing/2014/main" id="{6BC21723-46FE-8422-7EFD-A391CBCA5719}"/>
                </a:ext>
              </a:extLst>
            </p:cNvPr>
            <p:cNvSpPr txBox="1">
              <a:spLocks noChangeAspect="1" noEditPoints="1" noChangeArrowheads="1" noChangeShapeType="1" noTextEdit="1"/>
            </p:cNvSpPr>
            <p:nvPr/>
          </p:nvSpPr>
          <p:spPr bwMode="auto">
            <a:xfrm>
              <a:off x="8570" y="939"/>
              <a:ext cx="31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nSpc>
                  <a:spcPts val="825"/>
                </a:lnSpc>
                <a:spcBef>
                  <a:spcPts val="0"/>
                </a:spcBef>
                <a:spcAft>
                  <a:spcPts val="0"/>
                </a:spcAft>
              </a:pPr>
              <a:r>
                <a:rPr lang="en-US" sz="750" b="1" spc="-25">
                  <a:solidFill>
                    <a:srgbClr val="939598"/>
                  </a:solidFill>
                  <a:effectLst/>
                  <a:latin typeface="Trebuchet MS" panose="020B0703020202090204" pitchFamily="34" charset="0"/>
                  <a:ea typeface="Georgia" panose="02040502050405020303" pitchFamily="18" charset="0"/>
                  <a:cs typeface="Georgia" panose="02040502050405020303" pitchFamily="18" charset="0"/>
                </a:rPr>
                <a:t>YES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72" name="docshape132">
              <a:extLst>
                <a:ext uri="{FF2B5EF4-FFF2-40B4-BE49-F238E27FC236}">
                  <a16:creationId xmlns:a16="http://schemas.microsoft.com/office/drawing/2014/main" id="{3A0BB0E4-2650-76B3-4AAC-954B050207BF}"/>
                </a:ext>
              </a:extLst>
            </p:cNvPr>
            <p:cNvSpPr txBox="1">
              <a:spLocks noChangeAspect="1" noEditPoints="1" noChangeArrowheads="1" noChangeShapeType="1" noTextEdit="1"/>
            </p:cNvSpPr>
            <p:nvPr/>
          </p:nvSpPr>
          <p:spPr bwMode="auto">
            <a:xfrm>
              <a:off x="6805" y="1164"/>
              <a:ext cx="1039"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10795" indent="23495">
                <a:lnSpc>
                  <a:spcPct val="88000"/>
                </a:lnSpc>
                <a:spcBef>
                  <a:spcPts val="85"/>
                </a:spcBef>
                <a:spcAft>
                  <a:spcPts val="0"/>
                </a:spcAft>
              </a:pPr>
              <a:r>
                <a:rPr lang="en-US" sz="850" b="1" spc="-20">
                  <a:solidFill>
                    <a:srgbClr val="FFFFFF"/>
                  </a:solidFill>
                  <a:effectLst/>
                  <a:latin typeface="Trebuchet MS" panose="020B0703020202090204" pitchFamily="34" charset="0"/>
                  <a:ea typeface="Georgia" panose="02040502050405020303" pitchFamily="18" charset="0"/>
                  <a:cs typeface="Georgia" panose="02040502050405020303" pitchFamily="18" charset="0"/>
                </a:rPr>
                <a:t>DIAGNOSE AND</a:t>
              </a:r>
              <a:r>
                <a:rPr lang="en-US" sz="850" b="1" spc="-115">
                  <a:solidFill>
                    <a:srgbClr val="FFFFFF"/>
                  </a:solidFill>
                  <a:effectLst/>
                  <a:latin typeface="Trebuchet MS" panose="020B0703020202090204" pitchFamily="34" charset="0"/>
                  <a:ea typeface="Georgia" panose="02040502050405020303" pitchFamily="18" charset="0"/>
                  <a:cs typeface="Georgia" panose="02040502050405020303" pitchFamily="18" charset="0"/>
                </a:rPr>
                <a:t> </a:t>
              </a:r>
              <a:r>
                <a:rPr lang="en-US" sz="850" b="1" spc="-60">
                  <a:solidFill>
                    <a:srgbClr val="FFFFFF"/>
                  </a:solidFill>
                  <a:effectLst/>
                  <a:latin typeface="Trebuchet MS" panose="020B0703020202090204" pitchFamily="34" charset="0"/>
                  <a:ea typeface="Georgia" panose="02040502050405020303" pitchFamily="18" charset="0"/>
                  <a:cs typeface="Georgia" panose="02040502050405020303" pitchFamily="18" charset="0"/>
                </a:rPr>
                <a:t>TREAT</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73" name="docshape133">
              <a:extLst>
                <a:ext uri="{FF2B5EF4-FFF2-40B4-BE49-F238E27FC236}">
                  <a16:creationId xmlns:a16="http://schemas.microsoft.com/office/drawing/2014/main" id="{4604C05E-A09C-1B76-65F3-19A34FC723B1}"/>
                </a:ext>
              </a:extLst>
            </p:cNvPr>
            <p:cNvSpPr txBox="1">
              <a:spLocks noChangeAspect="1" noEditPoints="1" noChangeArrowheads="1" noChangeShapeType="1" noTextEdit="1"/>
            </p:cNvSpPr>
            <p:nvPr/>
          </p:nvSpPr>
          <p:spPr bwMode="auto">
            <a:xfrm>
              <a:off x="9302" y="1040"/>
              <a:ext cx="1299"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11430" algn="ctr">
                <a:lnSpc>
                  <a:spcPct val="88000"/>
                </a:lnSpc>
                <a:spcBef>
                  <a:spcPts val="105"/>
                </a:spcBef>
                <a:spcAft>
                  <a:spcPts val="0"/>
                </a:spcAft>
              </a:pPr>
              <a:r>
                <a:rPr lang="en-US" sz="850" b="1"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IS</a:t>
              </a:r>
              <a:r>
                <a:rPr lang="en-US" sz="850" b="1" spc="-10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 </a:t>
              </a:r>
              <a:r>
                <a:rPr lang="en-US" sz="850" b="1"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THE </a:t>
              </a:r>
              <a:r>
                <a:rPr lang="en-US" sz="850" b="1" spc="-4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CHILD/INFANT </a:t>
              </a:r>
              <a:r>
                <a:rPr lang="en-US" sz="850" b="1" spc="-1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BREATHING </a:t>
              </a:r>
              <a:r>
                <a:rPr lang="en-US" sz="850" b="1" spc="-4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EFFECTIVELY?</a:t>
              </a:r>
            </a:p>
            <a:p>
              <a:pPr marL="510540" marR="11430" algn="ctr">
                <a:lnSpc>
                  <a:spcPts val="835"/>
                </a:lnSpc>
                <a:spcBef>
                  <a:spcPts val="395"/>
                </a:spcBef>
                <a:spcAft>
                  <a:spcPts val="0"/>
                </a:spcAft>
              </a:pPr>
              <a:endParaRPr lang="en-US" sz="750" b="1" spc="-25" dirty="0">
                <a:solidFill>
                  <a:srgbClr val="939598"/>
                </a:solidFill>
                <a:effectLst/>
                <a:latin typeface="Trebuchet MS" panose="020B0703020202090204" pitchFamily="34" charset="0"/>
                <a:ea typeface="Georgia" panose="02040502050405020303" pitchFamily="18" charset="0"/>
                <a:cs typeface="Georgia" panose="02040502050405020303" pitchFamily="18" charset="0"/>
              </a:endParaRPr>
            </a:p>
            <a:p>
              <a:pPr marL="510540" marR="11430" algn="ctr">
                <a:lnSpc>
                  <a:spcPts val="835"/>
                </a:lnSpc>
                <a:spcBef>
                  <a:spcPts val="395"/>
                </a:spcBef>
                <a:spcAft>
                  <a:spcPts val="0"/>
                </a:spcAft>
              </a:pPr>
              <a:endParaRPr lang="en-US" sz="750" b="1" spc="-25" dirty="0">
                <a:solidFill>
                  <a:srgbClr val="939598"/>
                </a:solidFill>
                <a:latin typeface="Trebuchet MS" panose="020B0703020202090204" pitchFamily="34" charset="0"/>
                <a:ea typeface="Georgia" panose="02040502050405020303" pitchFamily="18" charset="0"/>
                <a:cs typeface="Georgia" panose="02040502050405020303" pitchFamily="18" charset="0"/>
              </a:endParaRPr>
            </a:p>
            <a:p>
              <a:pPr marL="510540" marR="11430" algn="ctr">
                <a:lnSpc>
                  <a:spcPts val="835"/>
                </a:lnSpc>
                <a:spcBef>
                  <a:spcPts val="395"/>
                </a:spcBef>
                <a:spcAft>
                  <a:spcPts val="0"/>
                </a:spcAft>
              </a:pPr>
              <a:r>
                <a:rPr lang="en-US" sz="750" b="1" spc="-25" dirty="0">
                  <a:solidFill>
                    <a:srgbClr val="939598"/>
                  </a:solidFill>
                  <a:effectLst/>
                  <a:latin typeface="Trebuchet MS" panose="020B0703020202090204" pitchFamily="34" charset="0"/>
                  <a:ea typeface="Georgia" panose="02040502050405020303" pitchFamily="18" charset="0"/>
                  <a:cs typeface="Georgia" panose="02040502050405020303" pitchFamily="18" charset="0"/>
                </a:rPr>
                <a:t>NO</a:t>
              </a:r>
              <a:endParaRPr lang="en-US" sz="11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74" name="docshape134">
              <a:extLst>
                <a:ext uri="{FF2B5EF4-FFF2-40B4-BE49-F238E27FC236}">
                  <a16:creationId xmlns:a16="http://schemas.microsoft.com/office/drawing/2014/main" id="{D13D1786-5F8B-10DC-B8E0-11D69B48790F}"/>
                </a:ext>
              </a:extLst>
            </p:cNvPr>
            <p:cNvSpPr txBox="1">
              <a:spLocks noChangeAspect="1" noEditPoints="1" noChangeArrowheads="1" noChangeShapeType="1" noTextEdit="1"/>
            </p:cNvSpPr>
            <p:nvPr/>
          </p:nvSpPr>
          <p:spPr bwMode="auto">
            <a:xfrm>
              <a:off x="8570" y="2285"/>
              <a:ext cx="31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nSpc>
                  <a:spcPts val="825"/>
                </a:lnSpc>
                <a:spcBef>
                  <a:spcPts val="0"/>
                </a:spcBef>
                <a:spcAft>
                  <a:spcPts val="0"/>
                </a:spcAft>
              </a:pPr>
              <a:r>
                <a:rPr lang="en-US" sz="750" b="1" spc="-25">
                  <a:solidFill>
                    <a:srgbClr val="939598"/>
                  </a:solidFill>
                  <a:effectLst/>
                  <a:latin typeface="Trebuchet MS" panose="020B0703020202090204" pitchFamily="34" charset="0"/>
                  <a:ea typeface="Georgia" panose="02040502050405020303" pitchFamily="18" charset="0"/>
                  <a:cs typeface="Georgia" panose="02040502050405020303" pitchFamily="18" charset="0"/>
                </a:rPr>
                <a:t>YES</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75" name="docshape135">
              <a:extLst>
                <a:ext uri="{FF2B5EF4-FFF2-40B4-BE49-F238E27FC236}">
                  <a16:creationId xmlns:a16="http://schemas.microsoft.com/office/drawing/2014/main" id="{C9C3158B-86FC-9980-D863-4904065DD05F}"/>
                </a:ext>
              </a:extLst>
            </p:cNvPr>
            <p:cNvSpPr txBox="1">
              <a:spLocks noChangeAspect="1" noEditPoints="1" noChangeArrowheads="1" noChangeShapeType="1" noTextEdit="1"/>
            </p:cNvSpPr>
            <p:nvPr/>
          </p:nvSpPr>
          <p:spPr bwMode="auto">
            <a:xfrm>
              <a:off x="9390" y="2424"/>
              <a:ext cx="1124" cy="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11430" algn="ctr">
                <a:lnSpc>
                  <a:spcPct val="88000"/>
                </a:lnSpc>
                <a:spcBef>
                  <a:spcPts val="105"/>
                </a:spcBef>
                <a:spcAft>
                  <a:spcPts val="0"/>
                </a:spcAft>
              </a:pPr>
              <a:r>
                <a:rPr lang="en-US" sz="850" b="1" spc="-2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IS</a:t>
              </a:r>
              <a:r>
                <a:rPr lang="en-US" sz="850" b="1" spc="-105"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 </a:t>
              </a:r>
              <a:r>
                <a:rPr lang="en-US" sz="850" b="1" spc="-2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THERE</a:t>
              </a:r>
              <a:r>
                <a:rPr lang="en-US" sz="850" b="1" spc="-10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 </a:t>
              </a:r>
              <a:r>
                <a:rPr lang="en-US" sz="850" b="1" spc="-2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AN </a:t>
              </a:r>
              <a:r>
                <a:rPr lang="en-US" sz="850" b="1" spc="-1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ADEQUATE PULSE?</a:t>
              </a:r>
              <a:endParaRPr lang="en-US" sz="1100" dirty="0">
                <a:effectLst/>
                <a:latin typeface="Georgia" panose="02040502050405020303" pitchFamily="18" charset="0"/>
                <a:ea typeface="Georgia" panose="02040502050405020303" pitchFamily="18" charset="0"/>
                <a:cs typeface="Georgia" panose="02040502050405020303" pitchFamily="18" charset="0"/>
              </a:endParaRPr>
            </a:p>
            <a:p>
              <a:pPr marL="0" marR="0">
                <a:spcBef>
                  <a:spcPts val="15"/>
                </a:spcBef>
                <a:spcAft>
                  <a:spcPts val="0"/>
                </a:spcAft>
              </a:pPr>
              <a:r>
                <a:rPr lang="en-US" sz="1000" b="1" dirty="0">
                  <a:effectLst/>
                  <a:latin typeface="Trebuchet MS" panose="020B0703020202090204" pitchFamily="34" charset="0"/>
                  <a:ea typeface="Georgia" panose="02040502050405020303" pitchFamily="18" charset="0"/>
                  <a:cs typeface="Georgia" panose="02040502050405020303" pitchFamily="18" charset="0"/>
                </a:rPr>
                <a:t> </a:t>
              </a:r>
              <a:endParaRPr lang="en-US" sz="1100" dirty="0">
                <a:effectLst/>
                <a:latin typeface="Georgia" panose="02040502050405020303" pitchFamily="18" charset="0"/>
                <a:ea typeface="Georgia" panose="02040502050405020303" pitchFamily="18" charset="0"/>
                <a:cs typeface="Georgia" panose="02040502050405020303" pitchFamily="18" charset="0"/>
              </a:endParaRPr>
            </a:p>
            <a:p>
              <a:pPr marL="0" marR="30480" algn="r">
                <a:lnSpc>
                  <a:spcPts val="835"/>
                </a:lnSpc>
                <a:spcBef>
                  <a:spcPts val="5"/>
                </a:spcBef>
                <a:spcAft>
                  <a:spcPts val="0"/>
                </a:spcAft>
              </a:pPr>
              <a:endParaRPr lang="en-US" sz="750" b="1" spc="-25" dirty="0">
                <a:solidFill>
                  <a:srgbClr val="939598"/>
                </a:solidFill>
                <a:effectLst/>
                <a:latin typeface="Trebuchet MS" panose="020B0703020202090204" pitchFamily="34" charset="0"/>
                <a:ea typeface="Georgia" panose="02040502050405020303" pitchFamily="18" charset="0"/>
                <a:cs typeface="Georgia" panose="02040502050405020303" pitchFamily="18" charset="0"/>
              </a:endParaRPr>
            </a:p>
            <a:p>
              <a:pPr marL="0" marR="30480" algn="r">
                <a:lnSpc>
                  <a:spcPts val="835"/>
                </a:lnSpc>
                <a:spcBef>
                  <a:spcPts val="5"/>
                </a:spcBef>
                <a:spcAft>
                  <a:spcPts val="0"/>
                </a:spcAft>
              </a:pPr>
              <a:r>
                <a:rPr lang="en-US" sz="750" b="1" spc="-25" dirty="0">
                  <a:solidFill>
                    <a:srgbClr val="939598"/>
                  </a:solidFill>
                  <a:effectLst/>
                  <a:latin typeface="Trebuchet MS" panose="020B0703020202090204" pitchFamily="34" charset="0"/>
                  <a:ea typeface="Georgia" panose="02040502050405020303" pitchFamily="18" charset="0"/>
                  <a:cs typeface="Georgia" panose="02040502050405020303" pitchFamily="18" charset="0"/>
                </a:rPr>
                <a:t>NO</a:t>
              </a:r>
              <a:endParaRPr lang="en-US" sz="11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76" name="docshape136">
              <a:extLst>
                <a:ext uri="{FF2B5EF4-FFF2-40B4-BE49-F238E27FC236}">
                  <a16:creationId xmlns:a16="http://schemas.microsoft.com/office/drawing/2014/main" id="{07D44F12-9F82-ABED-1B1B-0EB274C62A39}"/>
                </a:ext>
              </a:extLst>
            </p:cNvPr>
            <p:cNvSpPr txBox="1">
              <a:spLocks noChangeAspect="1" noEditPoints="1" noChangeArrowheads="1" noChangeShapeType="1" noTextEdit="1"/>
            </p:cNvSpPr>
            <p:nvPr/>
          </p:nvSpPr>
          <p:spPr bwMode="auto">
            <a:xfrm>
              <a:off x="6575" y="4125"/>
              <a:ext cx="671"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nSpc>
                  <a:spcPts val="1045"/>
                </a:lnSpc>
                <a:spcBef>
                  <a:spcPts val="0"/>
                </a:spcBef>
                <a:spcAft>
                  <a:spcPts val="0"/>
                </a:spcAft>
              </a:pPr>
              <a:r>
                <a:rPr lang="en-US" sz="900" i="1">
                  <a:solidFill>
                    <a:srgbClr val="493291"/>
                  </a:solidFill>
                  <a:effectLst/>
                  <a:latin typeface="Cambria" panose="02040503050406030204" pitchFamily="18" charset="0"/>
                  <a:ea typeface="Georgia" panose="02040502050405020303" pitchFamily="18" charset="0"/>
                  <a:cs typeface="Georgia" panose="02040502050405020303" pitchFamily="18" charset="0"/>
                </a:rPr>
                <a:t>Figure</a:t>
              </a:r>
              <a:r>
                <a:rPr lang="en-US" sz="900" i="1" spc="50">
                  <a:solidFill>
                    <a:srgbClr val="493291"/>
                  </a:solidFill>
                  <a:effectLst/>
                  <a:latin typeface="Cambria" panose="02040503050406030204" pitchFamily="18" charset="0"/>
                  <a:ea typeface="Georgia" panose="02040502050405020303" pitchFamily="18" charset="0"/>
                  <a:cs typeface="Georgia" panose="02040502050405020303" pitchFamily="18" charset="0"/>
                </a:rPr>
                <a:t> </a:t>
              </a:r>
              <a:r>
                <a:rPr lang="en-US" sz="900" i="1" spc="-50">
                  <a:solidFill>
                    <a:srgbClr val="493291"/>
                  </a:solidFill>
                  <a:effectLst/>
                  <a:latin typeface="Cambria" panose="02040503050406030204" pitchFamily="18" charset="0"/>
                  <a:ea typeface="Georgia" panose="02040502050405020303" pitchFamily="18" charset="0"/>
                  <a:cs typeface="Georgia" panose="02040502050405020303" pitchFamily="18" charset="0"/>
                </a:rPr>
                <a:t>6</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77" name="docshape137">
              <a:extLst>
                <a:ext uri="{FF2B5EF4-FFF2-40B4-BE49-F238E27FC236}">
                  <a16:creationId xmlns:a16="http://schemas.microsoft.com/office/drawing/2014/main" id="{F400FE8B-8F18-C9C5-C1C9-D56690073B16}"/>
                </a:ext>
              </a:extLst>
            </p:cNvPr>
            <p:cNvSpPr txBox="1">
              <a:spLocks noChangeAspect="1" noEditPoints="1" noChangeArrowheads="1" noChangeShapeType="1" noTextEdit="1"/>
            </p:cNvSpPr>
            <p:nvPr/>
          </p:nvSpPr>
          <p:spPr bwMode="auto">
            <a:xfrm>
              <a:off x="9662" y="3876"/>
              <a:ext cx="58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4135" marR="8255" indent="-64770">
                <a:lnSpc>
                  <a:spcPct val="88000"/>
                </a:lnSpc>
                <a:spcBef>
                  <a:spcPts val="85"/>
                </a:spcBef>
                <a:spcAft>
                  <a:spcPts val="0"/>
                </a:spcAft>
              </a:pPr>
              <a:r>
                <a:rPr lang="en-US" sz="850" b="1" spc="-60">
                  <a:solidFill>
                    <a:srgbClr val="FFFFFF"/>
                  </a:solidFill>
                  <a:effectLst/>
                  <a:latin typeface="Trebuchet MS" panose="020B0703020202090204" pitchFamily="34" charset="0"/>
                  <a:ea typeface="Georgia" panose="02040502050405020303" pitchFamily="18" charset="0"/>
                  <a:cs typeface="Georgia" panose="02040502050405020303" pitchFamily="18" charset="0"/>
                </a:rPr>
                <a:t>START </a:t>
              </a:r>
              <a:r>
                <a:rPr lang="en-US" sz="850" b="1" spc="-20">
                  <a:solidFill>
                    <a:srgbClr val="FFFFFF"/>
                  </a:solidFill>
                  <a:effectLst/>
                  <a:latin typeface="Trebuchet MS" panose="020B0703020202090204" pitchFamily="34" charset="0"/>
                  <a:ea typeface="Georgia" panose="02040502050405020303" pitchFamily="18" charset="0"/>
                  <a:cs typeface="Georgia" panose="02040502050405020303" pitchFamily="18" charset="0"/>
                </a:rPr>
                <a:t>CPR</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sp>
          <p:nvSpPr>
            <p:cNvPr id="78" name="docshape138">
              <a:extLst>
                <a:ext uri="{FF2B5EF4-FFF2-40B4-BE49-F238E27FC236}">
                  <a16:creationId xmlns:a16="http://schemas.microsoft.com/office/drawing/2014/main" id="{2ED14025-D05C-05F4-BCFC-66954E6997CA}"/>
                </a:ext>
              </a:extLst>
            </p:cNvPr>
            <p:cNvSpPr txBox="1">
              <a:spLocks noChangeAspect="1" noEditPoints="1" noChangeArrowheads="1" noChangeShapeType="1" noTextEdit="1"/>
            </p:cNvSpPr>
            <p:nvPr/>
          </p:nvSpPr>
          <p:spPr bwMode="auto">
            <a:xfrm>
              <a:off x="7725" y="-222"/>
              <a:ext cx="177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54305" marR="156210" algn="ctr">
                <a:lnSpc>
                  <a:spcPct val="88000"/>
                </a:lnSpc>
                <a:spcBef>
                  <a:spcPts val="650"/>
                </a:spcBef>
                <a:spcAft>
                  <a:spcPts val="0"/>
                </a:spcAft>
              </a:pPr>
              <a:endParaRPr lang="en-US" sz="850" b="1" dirty="0">
                <a:solidFill>
                  <a:srgbClr val="FFFFFF"/>
                </a:solidFill>
                <a:effectLst/>
                <a:latin typeface="Trebuchet MS" panose="020B0703020202090204" pitchFamily="34" charset="0"/>
                <a:ea typeface="Georgia" panose="02040502050405020303" pitchFamily="18" charset="0"/>
                <a:cs typeface="Georgia" panose="02040502050405020303" pitchFamily="18" charset="0"/>
              </a:endParaRPr>
            </a:p>
            <a:p>
              <a:pPr marL="154305" marR="156210" algn="ctr">
                <a:lnSpc>
                  <a:spcPct val="88000"/>
                </a:lnSpc>
                <a:spcBef>
                  <a:spcPts val="650"/>
                </a:spcBef>
                <a:spcAft>
                  <a:spcPts val="0"/>
                </a:spcAft>
              </a:pPr>
              <a:r>
                <a:rPr lang="en-US" sz="850" b="1"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IS</a:t>
              </a:r>
              <a:r>
                <a:rPr lang="en-US" sz="850" b="1" spc="-10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 </a:t>
              </a:r>
              <a:r>
                <a:rPr lang="en-US" sz="850" b="1"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THE </a:t>
              </a:r>
              <a:r>
                <a:rPr lang="en-US" sz="850" b="1" spc="-4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CHILD/INFANT </a:t>
              </a:r>
              <a:r>
                <a:rPr lang="en-US" sz="850" b="1" spc="-10" dirty="0">
                  <a:solidFill>
                    <a:srgbClr val="FFFFFF"/>
                  </a:solidFill>
                  <a:effectLst/>
                  <a:latin typeface="Trebuchet MS" panose="020B0703020202090204" pitchFamily="34" charset="0"/>
                  <a:ea typeface="Georgia" panose="02040502050405020303" pitchFamily="18" charset="0"/>
                  <a:cs typeface="Georgia" panose="02040502050405020303" pitchFamily="18" charset="0"/>
                </a:rPr>
                <a:t>RESPONSIVE?</a:t>
              </a:r>
              <a:endParaRPr lang="en-US" sz="11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79" name="docshape139">
              <a:extLst>
                <a:ext uri="{FF2B5EF4-FFF2-40B4-BE49-F238E27FC236}">
                  <a16:creationId xmlns:a16="http://schemas.microsoft.com/office/drawing/2014/main" id="{29E2EA5C-A279-4C26-3225-2F850110BB85}"/>
                </a:ext>
              </a:extLst>
            </p:cNvPr>
            <p:cNvSpPr txBox="1">
              <a:spLocks noChangeAspect="1" noEditPoints="1" noChangeArrowheads="1" noChangeShapeType="1" noTextEdit="1"/>
            </p:cNvSpPr>
            <p:nvPr/>
          </p:nvSpPr>
          <p:spPr bwMode="auto">
            <a:xfrm>
              <a:off x="6429" y="2312"/>
              <a:ext cx="177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10"/>
                </a:spcBef>
                <a:spcAft>
                  <a:spcPts val="0"/>
                </a:spcAft>
              </a:pPr>
              <a:r>
                <a:rPr lang="en-US" sz="950">
                  <a:effectLst/>
                  <a:latin typeface="Georgia" panose="02040502050405020303" pitchFamily="18" charset="0"/>
                  <a:ea typeface="Georgia" panose="02040502050405020303" pitchFamily="18" charset="0"/>
                  <a:cs typeface="Georgia" panose="02040502050405020303" pitchFamily="18" charset="0"/>
                </a:rPr>
                <a:t> </a:t>
              </a:r>
              <a:endParaRPr lang="en-US" sz="1100">
                <a:effectLst/>
                <a:latin typeface="Georgia" panose="02040502050405020303" pitchFamily="18" charset="0"/>
                <a:ea typeface="Georgia" panose="02040502050405020303" pitchFamily="18" charset="0"/>
                <a:cs typeface="Georgia" panose="02040502050405020303" pitchFamily="18" charset="0"/>
              </a:endParaRPr>
            </a:p>
            <a:p>
              <a:pPr marL="233680" marR="234315" indent="102235">
                <a:lnSpc>
                  <a:spcPct val="88000"/>
                </a:lnSpc>
                <a:spcBef>
                  <a:spcPts val="0"/>
                </a:spcBef>
                <a:spcAft>
                  <a:spcPts val="0"/>
                </a:spcAft>
              </a:pPr>
              <a:r>
                <a:rPr lang="en-US" sz="850" b="1" spc="-10">
                  <a:solidFill>
                    <a:srgbClr val="FFFFFF"/>
                  </a:solidFill>
                  <a:effectLst/>
                  <a:latin typeface="Trebuchet MS" panose="020B0703020202090204" pitchFamily="34" charset="0"/>
                  <a:ea typeface="Georgia" panose="02040502050405020303" pitchFamily="18" charset="0"/>
                  <a:cs typeface="Georgia" panose="02040502050405020303" pitchFamily="18" charset="0"/>
                </a:rPr>
                <a:t>RESCUE </a:t>
              </a:r>
              <a:r>
                <a:rPr lang="en-US" sz="850" b="1" spc="-40">
                  <a:solidFill>
                    <a:srgbClr val="FFFFFF"/>
                  </a:solidFill>
                  <a:effectLst/>
                  <a:latin typeface="Trebuchet MS" panose="020B0703020202090204" pitchFamily="34" charset="0"/>
                  <a:ea typeface="Georgia" panose="02040502050405020303" pitchFamily="18" charset="0"/>
                  <a:cs typeface="Georgia" panose="02040502050405020303" pitchFamily="18" charset="0"/>
                </a:rPr>
                <a:t>BREATHING</a:t>
              </a:r>
              <a:endParaRPr lang="en-US" sz="1100">
                <a:effectLst/>
                <a:latin typeface="Georgia" panose="02040502050405020303" pitchFamily="18" charset="0"/>
                <a:ea typeface="Georgia" panose="02040502050405020303" pitchFamily="18" charset="0"/>
                <a:cs typeface="Georgia" panose="02040502050405020303" pitchFamily="18" charset="0"/>
              </a:endParaRPr>
            </a:p>
          </p:txBody>
        </p:sp>
      </p:grpSp>
    </p:spTree>
    <p:extLst>
      <p:ext uri="{BB962C8B-B14F-4D97-AF65-F5344CB8AC3E}">
        <p14:creationId xmlns:p14="http://schemas.microsoft.com/office/powerpoint/2010/main" val="3339884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4099CC-FB00-FCEF-6E7B-25040E936E7A}"/>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PEDIATRIC ASSESSMENT: AIRWAY</a:t>
            </a:r>
          </a:p>
        </p:txBody>
      </p:sp>
      <p:graphicFrame>
        <p:nvGraphicFramePr>
          <p:cNvPr id="6" name="Content Placeholder 5">
            <a:extLst>
              <a:ext uri="{FF2B5EF4-FFF2-40B4-BE49-F238E27FC236}">
                <a16:creationId xmlns:a16="http://schemas.microsoft.com/office/drawing/2014/main" id="{976BB9F6-57F5-60D2-6FE6-C500CB71C0F8}"/>
              </a:ext>
            </a:extLst>
          </p:cNvPr>
          <p:cNvGraphicFramePr>
            <a:graphicFrameLocks noGrp="1"/>
          </p:cNvGraphicFramePr>
          <p:nvPr>
            <p:ph idx="1"/>
            <p:extLst>
              <p:ext uri="{D42A27DB-BD31-4B8C-83A1-F6EECF244321}">
                <p14:modId xmlns:p14="http://schemas.microsoft.com/office/powerpoint/2010/main" val="3649272329"/>
              </p:ext>
            </p:extLst>
          </p:nvPr>
        </p:nvGraphicFramePr>
        <p:xfrm>
          <a:off x="644056" y="2591813"/>
          <a:ext cx="10927830" cy="3234339"/>
        </p:xfrm>
        <a:graphic>
          <a:graphicData uri="http://schemas.openxmlformats.org/drawingml/2006/table">
            <a:tbl>
              <a:tblPr/>
              <a:tblGrid>
                <a:gridCol w="5279272">
                  <a:extLst>
                    <a:ext uri="{9D8B030D-6E8A-4147-A177-3AD203B41FA5}">
                      <a16:colId xmlns:a16="http://schemas.microsoft.com/office/drawing/2014/main" val="1940941162"/>
                    </a:ext>
                  </a:extLst>
                </a:gridCol>
                <a:gridCol w="5648558">
                  <a:extLst>
                    <a:ext uri="{9D8B030D-6E8A-4147-A177-3AD203B41FA5}">
                      <a16:colId xmlns:a16="http://schemas.microsoft.com/office/drawing/2014/main" val="1978226121"/>
                    </a:ext>
                  </a:extLst>
                </a:gridCol>
              </a:tblGrid>
              <a:tr h="932422">
                <a:tc>
                  <a:txBody>
                    <a:bodyPr/>
                    <a:lstStyle/>
                    <a:p>
                      <a:pPr algn="ctr"/>
                      <a:r>
                        <a:rPr lang="en-US" sz="2900" b="1">
                          <a:effectLst/>
                          <a:latin typeface="Helvetica" pitchFamily="2" charset="0"/>
                        </a:rPr>
                        <a:t>Is the airway open? </a:t>
                      </a:r>
                      <a:endParaRPr lang="en-US" sz="2900">
                        <a:effectLst/>
                        <a:latin typeface="Helvetica" pitchFamily="2" charset="0"/>
                      </a:endParaRPr>
                    </a:p>
                  </a:txBody>
                  <a:tcPr marL="75881" marR="75881" marT="0" marB="0">
                    <a:lnL>
                      <a:noFill/>
                    </a:lnL>
                    <a:lnR>
                      <a:noFill/>
                    </a:lnR>
                    <a:lnT>
                      <a:noFill/>
                    </a:lnT>
                    <a:lnB>
                      <a:noFill/>
                    </a:lnB>
                  </a:tcPr>
                </a:tc>
                <a:tc>
                  <a:txBody>
                    <a:bodyPr/>
                    <a:lstStyle/>
                    <a:p>
                      <a:r>
                        <a:rPr lang="en-US" sz="2900" i="1">
                          <a:effectLst/>
                          <a:latin typeface="Times" pitchFamily="2" charset="0"/>
                        </a:rPr>
                        <a:t>• This means open and unobstructed </a:t>
                      </a:r>
                      <a:endParaRPr lang="en-US" sz="2900">
                        <a:effectLst/>
                        <a:latin typeface="Times" pitchFamily="2" charset="0"/>
                      </a:endParaRPr>
                    </a:p>
                    <a:p>
                      <a:r>
                        <a:rPr lang="en-US" sz="2900" i="1">
                          <a:effectLst/>
                          <a:latin typeface="Times" pitchFamily="2" charset="0"/>
                        </a:rPr>
                        <a:t>• If yes, proceed to Breathing </a:t>
                      </a:r>
                      <a:endParaRPr lang="en-US" sz="2900">
                        <a:effectLst/>
                        <a:latin typeface="Times" pitchFamily="2" charset="0"/>
                      </a:endParaRPr>
                    </a:p>
                  </a:txBody>
                  <a:tcPr marL="75881" marR="75881" marT="0" marB="0">
                    <a:lnL>
                      <a:noFill/>
                    </a:lnL>
                    <a:lnR>
                      <a:noFill/>
                    </a:lnR>
                    <a:lnT>
                      <a:noFill/>
                    </a:lnT>
                    <a:lnB>
                      <a:noFill/>
                    </a:lnB>
                  </a:tcPr>
                </a:tc>
                <a:extLst>
                  <a:ext uri="{0D108BD9-81ED-4DB2-BD59-A6C34878D82A}">
                    <a16:rowId xmlns:a16="http://schemas.microsoft.com/office/drawing/2014/main" val="4103723466"/>
                  </a:ext>
                </a:extLst>
              </a:tr>
              <a:tr h="1369495">
                <a:tc>
                  <a:txBody>
                    <a:bodyPr/>
                    <a:lstStyle/>
                    <a:p>
                      <a:pPr algn="ctr"/>
                      <a:r>
                        <a:rPr lang="en-US" sz="2900" b="1">
                          <a:effectLst/>
                          <a:latin typeface="Helvetica" pitchFamily="2" charset="0"/>
                        </a:rPr>
                        <a:t>Can the airway be kept open manually? </a:t>
                      </a:r>
                      <a:endParaRPr lang="en-US" sz="2900">
                        <a:effectLst/>
                        <a:latin typeface="Helvetica" pitchFamily="2" charset="0"/>
                      </a:endParaRPr>
                    </a:p>
                  </a:txBody>
                  <a:tcPr marL="75881" marR="75881" marT="0" marB="0">
                    <a:lnL>
                      <a:noFill/>
                    </a:lnL>
                    <a:lnR>
                      <a:noFill/>
                    </a:lnR>
                    <a:lnT>
                      <a:noFill/>
                    </a:lnT>
                    <a:lnB>
                      <a:noFill/>
                    </a:lnB>
                  </a:tcPr>
                </a:tc>
                <a:tc>
                  <a:txBody>
                    <a:bodyPr/>
                    <a:lstStyle/>
                    <a:p>
                      <a:r>
                        <a:rPr lang="en-US" sz="2900" i="1">
                          <a:effectLst/>
                          <a:latin typeface="Times" pitchFamily="2" charset="0"/>
                        </a:rPr>
                        <a:t>• Jaw-Lift/Chin-Thrust </a:t>
                      </a:r>
                      <a:endParaRPr lang="en-US" sz="2900">
                        <a:effectLst/>
                        <a:latin typeface="Times" pitchFamily="2" charset="0"/>
                      </a:endParaRPr>
                    </a:p>
                    <a:p>
                      <a:r>
                        <a:rPr lang="en-US" sz="2900" i="1">
                          <a:effectLst/>
                          <a:latin typeface="Times" pitchFamily="2" charset="0"/>
                        </a:rPr>
                        <a:t>• Nasopharyngeal or oropharyngeal airway </a:t>
                      </a:r>
                      <a:endParaRPr lang="en-US" sz="2900">
                        <a:effectLst/>
                        <a:latin typeface="Times" pitchFamily="2" charset="0"/>
                      </a:endParaRPr>
                    </a:p>
                  </a:txBody>
                  <a:tcPr marL="75881" marR="75881" marT="0" marB="0">
                    <a:lnL>
                      <a:noFill/>
                    </a:lnL>
                    <a:lnR>
                      <a:noFill/>
                    </a:lnR>
                    <a:lnT>
                      <a:noFill/>
                    </a:lnT>
                    <a:lnB>
                      <a:noFill/>
                    </a:lnB>
                  </a:tcPr>
                </a:tc>
                <a:extLst>
                  <a:ext uri="{0D108BD9-81ED-4DB2-BD59-A6C34878D82A}">
                    <a16:rowId xmlns:a16="http://schemas.microsoft.com/office/drawing/2014/main" val="3696575812"/>
                  </a:ext>
                </a:extLst>
              </a:tr>
              <a:tr h="932422">
                <a:tc>
                  <a:txBody>
                    <a:bodyPr/>
                    <a:lstStyle/>
                    <a:p>
                      <a:pPr algn="ctr"/>
                      <a:r>
                        <a:rPr lang="en-US" sz="2900" b="1">
                          <a:effectLst/>
                          <a:latin typeface="Helvetica" pitchFamily="2" charset="0"/>
                        </a:rPr>
                        <a:t>Is an advanced airway required? </a:t>
                      </a:r>
                      <a:endParaRPr lang="en-US" sz="2900">
                        <a:effectLst/>
                        <a:latin typeface="Helvetica" pitchFamily="2" charset="0"/>
                      </a:endParaRPr>
                    </a:p>
                  </a:txBody>
                  <a:tcPr marL="75881" marR="75881" marT="0" marB="0">
                    <a:lnL>
                      <a:noFill/>
                    </a:lnL>
                    <a:lnR>
                      <a:noFill/>
                    </a:lnR>
                    <a:lnT>
                      <a:noFill/>
                    </a:lnT>
                    <a:lnB>
                      <a:noFill/>
                    </a:lnB>
                  </a:tcPr>
                </a:tc>
                <a:tc>
                  <a:txBody>
                    <a:bodyPr/>
                    <a:lstStyle/>
                    <a:p>
                      <a:r>
                        <a:rPr lang="en-US" sz="2900" i="1">
                          <a:effectLst/>
                          <a:latin typeface="Times" pitchFamily="2" charset="0"/>
                        </a:rPr>
                        <a:t>• Endotracheal intubation </a:t>
                      </a:r>
                      <a:endParaRPr lang="en-US" sz="2900">
                        <a:effectLst/>
                        <a:latin typeface="Times" pitchFamily="2" charset="0"/>
                      </a:endParaRPr>
                    </a:p>
                    <a:p>
                      <a:r>
                        <a:rPr lang="en-US" sz="2900" i="1">
                          <a:effectLst/>
                          <a:latin typeface="Times" pitchFamily="2" charset="0"/>
                        </a:rPr>
                        <a:t>• Cricothyrotomy, if necessary </a:t>
                      </a:r>
                      <a:endParaRPr lang="en-US" sz="2900">
                        <a:effectLst/>
                        <a:latin typeface="Times" pitchFamily="2" charset="0"/>
                      </a:endParaRPr>
                    </a:p>
                  </a:txBody>
                  <a:tcPr marL="75881" marR="75881" marT="0" marB="0">
                    <a:lnL>
                      <a:noFill/>
                    </a:lnL>
                    <a:lnR>
                      <a:noFill/>
                    </a:lnR>
                    <a:lnT>
                      <a:noFill/>
                    </a:lnT>
                    <a:lnB>
                      <a:noFill/>
                    </a:lnB>
                  </a:tcPr>
                </a:tc>
                <a:extLst>
                  <a:ext uri="{0D108BD9-81ED-4DB2-BD59-A6C34878D82A}">
                    <a16:rowId xmlns:a16="http://schemas.microsoft.com/office/drawing/2014/main" val="454902128"/>
                  </a:ext>
                </a:extLst>
              </a:tr>
            </a:tbl>
          </a:graphicData>
        </a:graphic>
      </p:graphicFrame>
    </p:spTree>
    <p:extLst>
      <p:ext uri="{BB962C8B-B14F-4D97-AF65-F5344CB8AC3E}">
        <p14:creationId xmlns:p14="http://schemas.microsoft.com/office/powerpoint/2010/main" val="2412933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4099CC-FB00-FCEF-6E7B-25040E936E7A}"/>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PEDIATRIC ASSESSMENT: BREATHING</a:t>
            </a:r>
          </a:p>
        </p:txBody>
      </p:sp>
      <p:graphicFrame>
        <p:nvGraphicFramePr>
          <p:cNvPr id="5" name="Content Placeholder 4">
            <a:extLst>
              <a:ext uri="{FF2B5EF4-FFF2-40B4-BE49-F238E27FC236}">
                <a16:creationId xmlns:a16="http://schemas.microsoft.com/office/drawing/2014/main" id="{FFB009F6-1BDF-40AC-8B8D-0B666A10ABF4}"/>
              </a:ext>
            </a:extLst>
          </p:cNvPr>
          <p:cNvGraphicFramePr>
            <a:graphicFrameLocks noGrp="1"/>
          </p:cNvGraphicFramePr>
          <p:nvPr>
            <p:ph idx="1"/>
            <p:extLst>
              <p:ext uri="{D42A27DB-BD31-4B8C-83A1-F6EECF244321}">
                <p14:modId xmlns:p14="http://schemas.microsoft.com/office/powerpoint/2010/main" val="184415145"/>
              </p:ext>
            </p:extLst>
          </p:nvPr>
        </p:nvGraphicFramePr>
        <p:xfrm>
          <a:off x="644056" y="2232629"/>
          <a:ext cx="10927830" cy="3952706"/>
        </p:xfrm>
        <a:graphic>
          <a:graphicData uri="http://schemas.openxmlformats.org/drawingml/2006/table">
            <a:tbl>
              <a:tblPr/>
              <a:tblGrid>
                <a:gridCol w="5400130">
                  <a:extLst>
                    <a:ext uri="{9D8B030D-6E8A-4147-A177-3AD203B41FA5}">
                      <a16:colId xmlns:a16="http://schemas.microsoft.com/office/drawing/2014/main" val="26114057"/>
                    </a:ext>
                  </a:extLst>
                </a:gridCol>
                <a:gridCol w="5527700">
                  <a:extLst>
                    <a:ext uri="{9D8B030D-6E8A-4147-A177-3AD203B41FA5}">
                      <a16:colId xmlns:a16="http://schemas.microsoft.com/office/drawing/2014/main" val="1620143377"/>
                    </a:ext>
                  </a:extLst>
                </a:gridCol>
              </a:tblGrid>
              <a:tr h="1570947">
                <a:tc>
                  <a:txBody>
                    <a:bodyPr/>
                    <a:lstStyle/>
                    <a:p>
                      <a:pPr algn="ctr"/>
                      <a:r>
                        <a:rPr lang="en-US" sz="2500" b="1">
                          <a:effectLst/>
                          <a:latin typeface="Helvetica" pitchFamily="2" charset="0"/>
                        </a:rPr>
                        <a:t>Is breathing too fast or too slow? </a:t>
                      </a:r>
                      <a:endParaRPr lang="en-US" sz="2500">
                        <a:effectLst/>
                        <a:latin typeface="Helvetica" pitchFamily="2" charset="0"/>
                      </a:endParaRPr>
                    </a:p>
                  </a:txBody>
                  <a:tcPr marL="65984" marR="65984" marT="0" marB="0">
                    <a:lnL>
                      <a:noFill/>
                    </a:lnL>
                    <a:lnR>
                      <a:noFill/>
                    </a:lnR>
                    <a:lnT>
                      <a:noFill/>
                    </a:lnT>
                    <a:lnB>
                      <a:noFill/>
                    </a:lnB>
                  </a:tcPr>
                </a:tc>
                <a:tc>
                  <a:txBody>
                    <a:bodyPr/>
                    <a:lstStyle/>
                    <a:p>
                      <a:r>
                        <a:rPr lang="en-US" sz="2500" i="1">
                          <a:effectLst/>
                          <a:latin typeface="Times" pitchFamily="2" charset="0"/>
                        </a:rPr>
                        <a:t>• Tachypnea has an extensive differential diagnosis </a:t>
                      </a:r>
                      <a:endParaRPr lang="en-US" sz="2500">
                        <a:effectLst/>
                        <a:latin typeface="Times" pitchFamily="2" charset="0"/>
                      </a:endParaRPr>
                    </a:p>
                    <a:p>
                      <a:r>
                        <a:rPr lang="en-US" sz="2500" i="1">
                          <a:effectLst/>
                          <a:latin typeface="Times" pitchFamily="2" charset="0"/>
                        </a:rPr>
                        <a:t>• Bradypnea can be a sign of impending respiratory arrest </a:t>
                      </a:r>
                      <a:endParaRPr lang="en-US" sz="2500">
                        <a:effectLst/>
                        <a:latin typeface="Times" pitchFamily="2" charset="0"/>
                      </a:endParaRPr>
                    </a:p>
                  </a:txBody>
                  <a:tcPr marL="65984" marR="65984" marT="0" marB="0">
                    <a:lnL>
                      <a:noFill/>
                    </a:lnL>
                    <a:lnR>
                      <a:noFill/>
                    </a:lnR>
                    <a:lnT>
                      <a:noFill/>
                    </a:lnT>
                    <a:lnB>
                      <a:noFill/>
                    </a:lnB>
                  </a:tcPr>
                </a:tc>
                <a:extLst>
                  <a:ext uri="{0D108BD9-81ED-4DB2-BD59-A6C34878D82A}">
                    <a16:rowId xmlns:a16="http://schemas.microsoft.com/office/drawing/2014/main" val="2024969042"/>
                  </a:ext>
                </a:extLst>
              </a:tr>
              <a:tr h="1570947">
                <a:tc>
                  <a:txBody>
                    <a:bodyPr/>
                    <a:lstStyle/>
                    <a:p>
                      <a:pPr algn="ctr"/>
                      <a:r>
                        <a:rPr lang="en-US" sz="2500" b="1">
                          <a:effectLst/>
                          <a:latin typeface="Helvetica" pitchFamily="2" charset="0"/>
                        </a:rPr>
                        <a:t>Is there increased respiratory effort? </a:t>
                      </a:r>
                      <a:endParaRPr lang="en-US" sz="2500">
                        <a:effectLst/>
                        <a:latin typeface="Helvetica" pitchFamily="2" charset="0"/>
                      </a:endParaRPr>
                    </a:p>
                  </a:txBody>
                  <a:tcPr marL="65984" marR="65984" marT="0" marB="0">
                    <a:lnL>
                      <a:noFill/>
                    </a:lnL>
                    <a:lnR>
                      <a:noFill/>
                    </a:lnR>
                    <a:lnT>
                      <a:noFill/>
                    </a:lnT>
                    <a:lnB>
                      <a:noFill/>
                    </a:lnB>
                  </a:tcPr>
                </a:tc>
                <a:tc>
                  <a:txBody>
                    <a:bodyPr/>
                    <a:lstStyle/>
                    <a:p>
                      <a:r>
                        <a:rPr lang="en-US" sz="2500" i="1">
                          <a:effectLst/>
                          <a:latin typeface="Times" pitchFamily="2" charset="0"/>
                        </a:rPr>
                        <a:t>• Signs of increased respiratory effort include nasal flaring, rapid breathing, chest retractions, abdominal breathing, stridor, grunting, wheezing, and crackles </a:t>
                      </a:r>
                      <a:endParaRPr lang="en-US" sz="2500">
                        <a:effectLst/>
                        <a:latin typeface="Times" pitchFamily="2" charset="0"/>
                      </a:endParaRPr>
                    </a:p>
                  </a:txBody>
                  <a:tcPr marL="65984" marR="65984" marT="0" marB="0">
                    <a:lnL>
                      <a:noFill/>
                    </a:lnL>
                    <a:lnR>
                      <a:noFill/>
                    </a:lnR>
                    <a:lnT>
                      <a:noFill/>
                    </a:lnT>
                    <a:lnB>
                      <a:noFill/>
                    </a:lnB>
                  </a:tcPr>
                </a:tc>
                <a:extLst>
                  <a:ext uri="{0D108BD9-81ED-4DB2-BD59-A6C34878D82A}">
                    <a16:rowId xmlns:a16="http://schemas.microsoft.com/office/drawing/2014/main" val="2437882908"/>
                  </a:ext>
                </a:extLst>
              </a:tr>
              <a:tr h="810812">
                <a:tc>
                  <a:txBody>
                    <a:bodyPr/>
                    <a:lstStyle/>
                    <a:p>
                      <a:pPr algn="ctr"/>
                      <a:r>
                        <a:rPr lang="en-US" sz="2500" b="1">
                          <a:effectLst/>
                          <a:latin typeface="Helvetica" pitchFamily="2" charset="0"/>
                        </a:rPr>
                        <a:t>Is an advanced airway required? </a:t>
                      </a:r>
                      <a:endParaRPr lang="en-US" sz="2500">
                        <a:effectLst/>
                        <a:latin typeface="Helvetica" pitchFamily="2" charset="0"/>
                      </a:endParaRPr>
                    </a:p>
                  </a:txBody>
                  <a:tcPr marL="65984" marR="65984" marT="0" marB="0">
                    <a:lnL>
                      <a:noFill/>
                    </a:lnL>
                    <a:lnR>
                      <a:noFill/>
                    </a:lnR>
                    <a:lnT>
                      <a:noFill/>
                    </a:lnT>
                    <a:lnB>
                      <a:noFill/>
                    </a:lnB>
                  </a:tcPr>
                </a:tc>
                <a:tc>
                  <a:txBody>
                    <a:bodyPr/>
                    <a:lstStyle/>
                    <a:p>
                      <a:r>
                        <a:rPr lang="en-US" sz="2500" i="1" dirty="0">
                          <a:effectLst/>
                          <a:latin typeface="Times" pitchFamily="2" charset="0"/>
                        </a:rPr>
                        <a:t>• Endotracheal intubation </a:t>
                      </a:r>
                      <a:endParaRPr lang="en-US" sz="2500" dirty="0">
                        <a:effectLst/>
                        <a:latin typeface="Times" pitchFamily="2" charset="0"/>
                      </a:endParaRPr>
                    </a:p>
                    <a:p>
                      <a:r>
                        <a:rPr lang="en-US" sz="2500" i="1" dirty="0">
                          <a:effectLst/>
                          <a:latin typeface="Times" pitchFamily="2" charset="0"/>
                        </a:rPr>
                        <a:t>• Cricothyrotomy, if necessary </a:t>
                      </a:r>
                      <a:endParaRPr lang="en-US" sz="2500" dirty="0">
                        <a:effectLst/>
                        <a:latin typeface="Times" pitchFamily="2" charset="0"/>
                      </a:endParaRPr>
                    </a:p>
                  </a:txBody>
                  <a:tcPr marL="65984" marR="65984" marT="0" marB="0">
                    <a:lnL>
                      <a:noFill/>
                    </a:lnL>
                    <a:lnR>
                      <a:noFill/>
                    </a:lnR>
                    <a:lnT>
                      <a:noFill/>
                    </a:lnT>
                    <a:lnB>
                      <a:noFill/>
                    </a:lnB>
                  </a:tcPr>
                </a:tc>
                <a:extLst>
                  <a:ext uri="{0D108BD9-81ED-4DB2-BD59-A6C34878D82A}">
                    <a16:rowId xmlns:a16="http://schemas.microsoft.com/office/drawing/2014/main" val="3026950323"/>
                  </a:ext>
                </a:extLst>
              </a:tr>
            </a:tbl>
          </a:graphicData>
        </a:graphic>
      </p:graphicFrame>
    </p:spTree>
    <p:extLst>
      <p:ext uri="{BB962C8B-B14F-4D97-AF65-F5344CB8AC3E}">
        <p14:creationId xmlns:p14="http://schemas.microsoft.com/office/powerpoint/2010/main" val="1782776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A8F833-2CF0-EF0D-1160-9399B7197069}"/>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PEDIATRIC ASSESSMENT: CIRCULATION</a:t>
            </a:r>
          </a:p>
        </p:txBody>
      </p:sp>
      <p:graphicFrame>
        <p:nvGraphicFramePr>
          <p:cNvPr id="4" name="Content Placeholder 3">
            <a:extLst>
              <a:ext uri="{FF2B5EF4-FFF2-40B4-BE49-F238E27FC236}">
                <a16:creationId xmlns:a16="http://schemas.microsoft.com/office/drawing/2014/main" id="{AC5235AC-3597-6EF1-8B43-CDE2F61209FF}"/>
              </a:ext>
            </a:extLst>
          </p:cNvPr>
          <p:cNvGraphicFramePr>
            <a:graphicFrameLocks noGrp="1"/>
          </p:cNvGraphicFramePr>
          <p:nvPr>
            <p:ph idx="1"/>
            <p:extLst>
              <p:ext uri="{D42A27DB-BD31-4B8C-83A1-F6EECF244321}">
                <p14:modId xmlns:p14="http://schemas.microsoft.com/office/powerpoint/2010/main" val="1373814330"/>
              </p:ext>
            </p:extLst>
          </p:nvPr>
        </p:nvGraphicFramePr>
        <p:xfrm>
          <a:off x="880037" y="2112579"/>
          <a:ext cx="10455869" cy="4192811"/>
        </p:xfrm>
        <a:graphic>
          <a:graphicData uri="http://schemas.openxmlformats.org/drawingml/2006/table">
            <a:tbl>
              <a:tblPr/>
              <a:tblGrid>
                <a:gridCol w="1674508">
                  <a:extLst>
                    <a:ext uri="{9D8B030D-6E8A-4147-A177-3AD203B41FA5}">
                      <a16:colId xmlns:a16="http://schemas.microsoft.com/office/drawing/2014/main" val="3566303396"/>
                    </a:ext>
                  </a:extLst>
                </a:gridCol>
                <a:gridCol w="1640043">
                  <a:extLst>
                    <a:ext uri="{9D8B030D-6E8A-4147-A177-3AD203B41FA5}">
                      <a16:colId xmlns:a16="http://schemas.microsoft.com/office/drawing/2014/main" val="2155344161"/>
                    </a:ext>
                  </a:extLst>
                </a:gridCol>
                <a:gridCol w="1640043">
                  <a:extLst>
                    <a:ext uri="{9D8B030D-6E8A-4147-A177-3AD203B41FA5}">
                      <a16:colId xmlns:a16="http://schemas.microsoft.com/office/drawing/2014/main" val="2193746206"/>
                    </a:ext>
                  </a:extLst>
                </a:gridCol>
                <a:gridCol w="1640043">
                  <a:extLst>
                    <a:ext uri="{9D8B030D-6E8A-4147-A177-3AD203B41FA5}">
                      <a16:colId xmlns:a16="http://schemas.microsoft.com/office/drawing/2014/main" val="3178929144"/>
                    </a:ext>
                  </a:extLst>
                </a:gridCol>
                <a:gridCol w="1640043">
                  <a:extLst>
                    <a:ext uri="{9D8B030D-6E8A-4147-A177-3AD203B41FA5}">
                      <a16:colId xmlns:a16="http://schemas.microsoft.com/office/drawing/2014/main" val="3906296572"/>
                    </a:ext>
                  </a:extLst>
                </a:gridCol>
                <a:gridCol w="2221189">
                  <a:extLst>
                    <a:ext uri="{9D8B030D-6E8A-4147-A177-3AD203B41FA5}">
                      <a16:colId xmlns:a16="http://schemas.microsoft.com/office/drawing/2014/main" val="27375293"/>
                    </a:ext>
                  </a:extLst>
                </a:gridCol>
              </a:tblGrid>
              <a:tr h="1061037">
                <a:tc>
                  <a:txBody>
                    <a:bodyPr/>
                    <a:lstStyle/>
                    <a:p>
                      <a:pPr algn="ctr"/>
                      <a:r>
                        <a:rPr lang="en-US" sz="1700" b="1">
                          <a:effectLst/>
                          <a:latin typeface="Helvetica" pitchFamily="2" charset="0"/>
                        </a:rPr>
                        <a:t>AGE </a:t>
                      </a:r>
                      <a:endParaRPr lang="en-US" sz="1700">
                        <a:effectLst/>
                        <a:latin typeface="Helvetica" pitchFamily="2" charset="0"/>
                      </a:endParaRPr>
                    </a:p>
                  </a:txBody>
                  <a:tcPr marL="44566" marR="44566" marT="0" marB="0">
                    <a:lnL>
                      <a:noFill/>
                    </a:lnL>
                    <a:lnR>
                      <a:noFill/>
                    </a:lnR>
                    <a:lnT>
                      <a:noFill/>
                    </a:lnT>
                    <a:lnB>
                      <a:noFill/>
                    </a:lnB>
                  </a:tcPr>
                </a:tc>
                <a:tc>
                  <a:txBody>
                    <a:bodyPr/>
                    <a:lstStyle/>
                    <a:p>
                      <a:pPr algn="ctr"/>
                      <a:r>
                        <a:rPr lang="en-US" sz="1700" b="1">
                          <a:effectLst/>
                          <a:latin typeface="Helvetica" pitchFamily="2" charset="0"/>
                        </a:rPr>
                        <a:t>NORMAL HEART RATE (AWAKE) </a:t>
                      </a:r>
                      <a:endParaRPr lang="en-US" sz="1700">
                        <a:effectLst/>
                        <a:latin typeface="Helvetica" pitchFamily="2" charset="0"/>
                      </a:endParaRPr>
                    </a:p>
                  </a:txBody>
                  <a:tcPr marL="44566" marR="44566" marT="0" marB="0">
                    <a:lnL>
                      <a:noFill/>
                    </a:lnL>
                    <a:lnR>
                      <a:noFill/>
                    </a:lnR>
                    <a:lnT>
                      <a:noFill/>
                    </a:lnT>
                    <a:lnB>
                      <a:noFill/>
                    </a:lnB>
                  </a:tcPr>
                </a:tc>
                <a:tc>
                  <a:txBody>
                    <a:bodyPr/>
                    <a:lstStyle/>
                    <a:p>
                      <a:pPr algn="ctr"/>
                      <a:r>
                        <a:rPr lang="en-US" sz="1700" b="1">
                          <a:effectLst/>
                          <a:latin typeface="Helvetica" pitchFamily="2" charset="0"/>
                        </a:rPr>
                        <a:t>NORMAL HEART RATE (ASLEEP) </a:t>
                      </a:r>
                      <a:endParaRPr lang="en-US" sz="1700">
                        <a:effectLst/>
                        <a:latin typeface="Helvetica" pitchFamily="2" charset="0"/>
                      </a:endParaRPr>
                    </a:p>
                  </a:txBody>
                  <a:tcPr marL="44566" marR="44566" marT="0" marB="0">
                    <a:lnL>
                      <a:noFill/>
                    </a:lnL>
                    <a:lnR>
                      <a:noFill/>
                    </a:lnR>
                    <a:lnT>
                      <a:noFill/>
                    </a:lnT>
                    <a:lnB>
                      <a:noFill/>
                    </a:lnB>
                  </a:tcPr>
                </a:tc>
                <a:tc>
                  <a:txBody>
                    <a:bodyPr/>
                    <a:lstStyle/>
                    <a:p>
                      <a:pPr algn="ctr"/>
                      <a:r>
                        <a:rPr lang="en-US" sz="1700" b="1">
                          <a:effectLst/>
                          <a:latin typeface="Helvetica" pitchFamily="2" charset="0"/>
                        </a:rPr>
                        <a:t>NORMAL BLOOD PRESSURE (SYSTOLIC) </a:t>
                      </a:r>
                      <a:endParaRPr lang="en-US" sz="1700">
                        <a:effectLst/>
                        <a:latin typeface="Helvetica" pitchFamily="2" charset="0"/>
                      </a:endParaRPr>
                    </a:p>
                  </a:txBody>
                  <a:tcPr marL="44566" marR="44566" marT="0" marB="0">
                    <a:lnL>
                      <a:noFill/>
                    </a:lnL>
                    <a:lnR>
                      <a:noFill/>
                    </a:lnR>
                    <a:lnT>
                      <a:noFill/>
                    </a:lnT>
                    <a:lnB>
                      <a:noFill/>
                    </a:lnB>
                  </a:tcPr>
                </a:tc>
                <a:tc>
                  <a:txBody>
                    <a:bodyPr/>
                    <a:lstStyle/>
                    <a:p>
                      <a:pPr algn="ctr"/>
                      <a:r>
                        <a:rPr lang="en-US" sz="1700" b="1">
                          <a:effectLst/>
                          <a:latin typeface="Helvetica" pitchFamily="2" charset="0"/>
                        </a:rPr>
                        <a:t>NORMAL BLOOD PRESSURE (DIASTOLIC) </a:t>
                      </a:r>
                      <a:endParaRPr lang="en-US" sz="1700">
                        <a:effectLst/>
                        <a:latin typeface="Helvetica" pitchFamily="2" charset="0"/>
                      </a:endParaRPr>
                    </a:p>
                  </a:txBody>
                  <a:tcPr marL="44566" marR="44566" marT="0" marB="0">
                    <a:lnL>
                      <a:noFill/>
                    </a:lnL>
                    <a:lnR>
                      <a:noFill/>
                    </a:lnR>
                    <a:lnT>
                      <a:noFill/>
                    </a:lnT>
                    <a:lnB>
                      <a:noFill/>
                    </a:lnB>
                  </a:tcPr>
                </a:tc>
                <a:tc>
                  <a:txBody>
                    <a:bodyPr/>
                    <a:lstStyle/>
                    <a:p>
                      <a:pPr algn="ctr"/>
                      <a:r>
                        <a:rPr lang="en-US" sz="1700" b="1">
                          <a:effectLst/>
                          <a:latin typeface="Helvetica" pitchFamily="2" charset="0"/>
                        </a:rPr>
                        <a:t>HYPOTENSION BLOOD PRESSURE (SYSTOLIC) </a:t>
                      </a:r>
                      <a:endParaRPr lang="en-US" sz="1700">
                        <a:effectLst/>
                        <a:latin typeface="Helvetica"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2102633780"/>
                  </a:ext>
                </a:extLst>
              </a:tr>
              <a:tr h="290930">
                <a:tc>
                  <a:txBody>
                    <a:bodyPr/>
                    <a:lstStyle/>
                    <a:p>
                      <a:pPr algn="ctr"/>
                      <a:r>
                        <a:rPr lang="en-US" sz="1700" i="1">
                          <a:effectLst/>
                          <a:latin typeface="Times" pitchFamily="2" charset="0"/>
                        </a:rPr>
                        <a:t>Neonate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85-190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80-160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60-75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30-45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&lt;60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1294014303"/>
                  </a:ext>
                </a:extLst>
              </a:tr>
              <a:tr h="290930">
                <a:tc>
                  <a:txBody>
                    <a:bodyPr/>
                    <a:lstStyle/>
                    <a:p>
                      <a:pPr algn="ctr"/>
                      <a:r>
                        <a:rPr lang="en-US" sz="1700" i="1">
                          <a:effectLst/>
                          <a:latin typeface="Times" pitchFamily="2" charset="0"/>
                        </a:rPr>
                        <a:t>One Month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85-190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80-160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70-95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35-55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&lt;70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3295274210"/>
                  </a:ext>
                </a:extLst>
              </a:tr>
              <a:tr h="290930">
                <a:tc>
                  <a:txBody>
                    <a:bodyPr/>
                    <a:lstStyle/>
                    <a:p>
                      <a:pPr algn="ctr"/>
                      <a:r>
                        <a:rPr lang="en-US" sz="1700" i="1">
                          <a:effectLst/>
                          <a:latin typeface="Times" pitchFamily="2" charset="0"/>
                        </a:rPr>
                        <a:t>Two Months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85-190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80-160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70-95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40-60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&lt;70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1097095236"/>
                  </a:ext>
                </a:extLst>
              </a:tr>
              <a:tr h="290930">
                <a:tc>
                  <a:txBody>
                    <a:bodyPr/>
                    <a:lstStyle/>
                    <a:p>
                      <a:pPr algn="ctr"/>
                      <a:r>
                        <a:rPr lang="en-US" sz="1700" i="1">
                          <a:effectLst/>
                          <a:latin typeface="Times" pitchFamily="2" charset="0"/>
                        </a:rPr>
                        <a:t>Three Months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100-190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75-160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80-100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45-65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&lt;70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4205846007"/>
                  </a:ext>
                </a:extLst>
              </a:tr>
              <a:tr h="290930">
                <a:tc>
                  <a:txBody>
                    <a:bodyPr/>
                    <a:lstStyle/>
                    <a:p>
                      <a:pPr algn="ctr"/>
                      <a:r>
                        <a:rPr lang="en-US" sz="1700" i="1">
                          <a:effectLst/>
                          <a:latin typeface="Times" pitchFamily="2" charset="0"/>
                        </a:rPr>
                        <a:t>Six Months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100-190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75-160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85-105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45-70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&lt;70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3350999096"/>
                  </a:ext>
                </a:extLst>
              </a:tr>
              <a:tr h="290930">
                <a:tc>
                  <a:txBody>
                    <a:bodyPr/>
                    <a:lstStyle/>
                    <a:p>
                      <a:pPr algn="ctr"/>
                      <a:r>
                        <a:rPr lang="en-US" sz="1700" i="1">
                          <a:effectLst/>
                          <a:latin typeface="Times" pitchFamily="2" charset="0"/>
                        </a:rPr>
                        <a:t>One Year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100-190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75-160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85-105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40-60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&lt;72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2373214273"/>
                  </a:ext>
                </a:extLst>
              </a:tr>
              <a:tr h="290930">
                <a:tc>
                  <a:txBody>
                    <a:bodyPr/>
                    <a:lstStyle/>
                    <a:p>
                      <a:pPr algn="ctr"/>
                      <a:r>
                        <a:rPr lang="en-US" sz="1700" i="1">
                          <a:effectLst/>
                          <a:latin typeface="Times" pitchFamily="2" charset="0"/>
                        </a:rPr>
                        <a:t>Two Years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100-140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60-90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85-105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40-65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&lt;74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1485663533"/>
                  </a:ext>
                </a:extLst>
              </a:tr>
              <a:tr h="547632">
                <a:tc>
                  <a:txBody>
                    <a:bodyPr/>
                    <a:lstStyle/>
                    <a:p>
                      <a:pPr algn="ctr"/>
                      <a:r>
                        <a:rPr lang="en-US" sz="1700" i="1">
                          <a:effectLst/>
                          <a:latin typeface="Times" pitchFamily="2" charset="0"/>
                        </a:rPr>
                        <a:t>Child (2 to 10 years)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60-140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60-90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95-115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55-75 </a:t>
                      </a:r>
                      <a:endParaRPr lang="en-US" sz="1700">
                        <a:effectLst/>
                        <a:latin typeface="Times" pitchFamily="2" charset="0"/>
                      </a:endParaRPr>
                    </a:p>
                  </a:txBody>
                  <a:tcPr marL="44566" marR="44566" marT="0" marB="0">
                    <a:lnL>
                      <a:noFill/>
                    </a:lnL>
                    <a:lnR>
                      <a:noFill/>
                    </a:lnR>
                    <a:lnT>
                      <a:noFill/>
                    </a:lnT>
                    <a:lnB>
                      <a:noFill/>
                    </a:lnB>
                  </a:tcPr>
                </a:tc>
                <a:tc>
                  <a:txBody>
                    <a:bodyPr/>
                    <a:lstStyle/>
                    <a:p>
                      <a:pPr algn="ctr"/>
                      <a:r>
                        <a:rPr lang="en-US" sz="1700" i="1">
                          <a:effectLst/>
                          <a:latin typeface="Times" pitchFamily="2" charset="0"/>
                        </a:rPr>
                        <a:t>&lt;70 + (age x 2) </a:t>
                      </a:r>
                      <a:endParaRPr lang="en-US" sz="1700">
                        <a:effectLst/>
                        <a:latin typeface="Times" pitchFamily="2" charset="0"/>
                      </a:endParaRPr>
                    </a:p>
                  </a:txBody>
                  <a:tcPr marL="44566" marR="44566" marT="0" marB="0">
                    <a:lnL>
                      <a:noFill/>
                    </a:lnL>
                    <a:lnR>
                      <a:noFill/>
                    </a:lnR>
                    <a:lnT>
                      <a:noFill/>
                    </a:lnT>
                    <a:lnB>
                      <a:noFill/>
                    </a:lnB>
                  </a:tcPr>
                </a:tc>
                <a:extLst>
                  <a:ext uri="{0D108BD9-81ED-4DB2-BD59-A6C34878D82A}">
                    <a16:rowId xmlns:a16="http://schemas.microsoft.com/office/drawing/2014/main" val="1754003110"/>
                  </a:ext>
                </a:extLst>
              </a:tr>
              <a:tr h="547632">
                <a:tc>
                  <a:txBody>
                    <a:bodyPr/>
                    <a:lstStyle/>
                    <a:p>
                      <a:pPr algn="ctr"/>
                      <a:r>
                        <a:rPr lang="en-US" sz="1700">
                          <a:effectLst/>
                          <a:latin typeface="Times" pitchFamily="2" charset="0"/>
                        </a:rPr>
                        <a:t>Adolescent (over 10 years) </a:t>
                      </a:r>
                    </a:p>
                  </a:txBody>
                  <a:tcPr marL="44566" marR="44566" marT="0" marB="0">
                    <a:lnL>
                      <a:noFill/>
                    </a:lnL>
                    <a:lnR>
                      <a:noFill/>
                    </a:lnR>
                    <a:lnT>
                      <a:noFill/>
                    </a:lnT>
                    <a:lnB>
                      <a:noFill/>
                    </a:lnB>
                  </a:tcPr>
                </a:tc>
                <a:tc>
                  <a:txBody>
                    <a:bodyPr/>
                    <a:lstStyle/>
                    <a:p>
                      <a:pPr algn="ctr"/>
                      <a:r>
                        <a:rPr lang="en-US" sz="1700">
                          <a:effectLst/>
                          <a:latin typeface="Times" pitchFamily="2" charset="0"/>
                        </a:rPr>
                        <a:t>60-100 </a:t>
                      </a:r>
                    </a:p>
                  </a:txBody>
                  <a:tcPr marL="44566" marR="44566" marT="0" marB="0">
                    <a:lnL>
                      <a:noFill/>
                    </a:lnL>
                    <a:lnR>
                      <a:noFill/>
                    </a:lnR>
                    <a:lnT>
                      <a:noFill/>
                    </a:lnT>
                    <a:lnB>
                      <a:noFill/>
                    </a:lnB>
                  </a:tcPr>
                </a:tc>
                <a:tc>
                  <a:txBody>
                    <a:bodyPr/>
                    <a:lstStyle/>
                    <a:p>
                      <a:pPr algn="ctr"/>
                      <a:r>
                        <a:rPr lang="en-US" sz="1700">
                          <a:effectLst/>
                          <a:latin typeface="Times" pitchFamily="2" charset="0"/>
                        </a:rPr>
                        <a:t>50-90 </a:t>
                      </a:r>
                    </a:p>
                  </a:txBody>
                  <a:tcPr marL="44566" marR="44566" marT="0" marB="0">
                    <a:lnL>
                      <a:noFill/>
                    </a:lnL>
                    <a:lnR>
                      <a:noFill/>
                    </a:lnR>
                    <a:lnT>
                      <a:noFill/>
                    </a:lnT>
                    <a:lnB>
                      <a:noFill/>
                    </a:lnB>
                  </a:tcPr>
                </a:tc>
                <a:tc>
                  <a:txBody>
                    <a:bodyPr/>
                    <a:lstStyle/>
                    <a:p>
                      <a:pPr algn="ctr"/>
                      <a:r>
                        <a:rPr lang="en-US" sz="1700">
                          <a:effectLst/>
                          <a:latin typeface="Times" pitchFamily="2" charset="0"/>
                        </a:rPr>
                        <a:t>110-130 </a:t>
                      </a:r>
                    </a:p>
                  </a:txBody>
                  <a:tcPr marL="44566" marR="44566" marT="0" marB="0">
                    <a:lnL>
                      <a:noFill/>
                    </a:lnL>
                    <a:lnR>
                      <a:noFill/>
                    </a:lnR>
                    <a:lnT>
                      <a:noFill/>
                    </a:lnT>
                    <a:lnB>
                      <a:noFill/>
                    </a:lnB>
                  </a:tcPr>
                </a:tc>
                <a:tc>
                  <a:txBody>
                    <a:bodyPr/>
                    <a:lstStyle/>
                    <a:p>
                      <a:pPr algn="ctr"/>
                      <a:r>
                        <a:rPr lang="en-US" sz="1700">
                          <a:effectLst/>
                          <a:latin typeface="Times" pitchFamily="2" charset="0"/>
                        </a:rPr>
                        <a:t>65-85 </a:t>
                      </a:r>
                    </a:p>
                  </a:txBody>
                  <a:tcPr marL="44566" marR="44566" marT="0" marB="0">
                    <a:lnL>
                      <a:noFill/>
                    </a:lnL>
                    <a:lnR>
                      <a:noFill/>
                    </a:lnR>
                    <a:lnT>
                      <a:noFill/>
                    </a:lnT>
                    <a:lnB>
                      <a:noFill/>
                    </a:lnB>
                  </a:tcPr>
                </a:tc>
                <a:tc>
                  <a:txBody>
                    <a:bodyPr/>
                    <a:lstStyle/>
                    <a:p>
                      <a:pPr algn="ctr"/>
                      <a:r>
                        <a:rPr lang="en-US" sz="1700">
                          <a:effectLst/>
                          <a:latin typeface="Times" pitchFamily="2" charset="0"/>
                        </a:rPr>
                        <a:t>&lt;90 </a:t>
                      </a:r>
                    </a:p>
                  </a:txBody>
                  <a:tcPr marL="44566" marR="44566" marT="0" marB="0">
                    <a:lnL>
                      <a:noFill/>
                    </a:lnL>
                    <a:lnR>
                      <a:noFill/>
                    </a:lnR>
                    <a:lnT>
                      <a:noFill/>
                    </a:lnT>
                    <a:lnB>
                      <a:noFill/>
                    </a:lnB>
                  </a:tcPr>
                </a:tc>
                <a:extLst>
                  <a:ext uri="{0D108BD9-81ED-4DB2-BD59-A6C34878D82A}">
                    <a16:rowId xmlns:a16="http://schemas.microsoft.com/office/drawing/2014/main" val="3483977224"/>
                  </a:ext>
                </a:extLst>
              </a:tr>
            </a:tbl>
          </a:graphicData>
        </a:graphic>
      </p:graphicFrame>
    </p:spTree>
    <p:extLst>
      <p:ext uri="{BB962C8B-B14F-4D97-AF65-F5344CB8AC3E}">
        <p14:creationId xmlns:p14="http://schemas.microsoft.com/office/powerpoint/2010/main" val="734278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19B00-2FF9-0A88-5286-577CAFE7F63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PEDIATRIC ASSESSMENT</a:t>
            </a:r>
          </a:p>
        </p:txBody>
      </p:sp>
      <p:pic>
        <p:nvPicPr>
          <p:cNvPr id="5" name="Content Placeholder 4" descr="Table&#10;&#10;Description automatically generated">
            <a:extLst>
              <a:ext uri="{FF2B5EF4-FFF2-40B4-BE49-F238E27FC236}">
                <a16:creationId xmlns:a16="http://schemas.microsoft.com/office/drawing/2014/main" id="{3DBAF62A-4991-D682-1BF6-25B1F36147F5}"/>
              </a:ext>
            </a:extLst>
          </p:cNvPr>
          <p:cNvPicPr>
            <a:picLocks noGrp="1" noChangeAspect="1"/>
          </p:cNvPicPr>
          <p:nvPr>
            <p:ph idx="1"/>
          </p:nvPr>
        </p:nvPicPr>
        <p:blipFill>
          <a:blip r:embed="rId2"/>
          <a:stretch>
            <a:fillRect/>
          </a:stretch>
        </p:blipFill>
        <p:spPr>
          <a:xfrm>
            <a:off x="643467" y="1759469"/>
            <a:ext cx="10905066" cy="4225714"/>
          </a:xfrm>
          <a:prstGeom prst="rect">
            <a:avLst/>
          </a:prstGeom>
        </p:spPr>
      </p:pic>
      <p:sp>
        <p:nvSpPr>
          <p:cNvPr id="6" name="TextBox 5">
            <a:extLst>
              <a:ext uri="{FF2B5EF4-FFF2-40B4-BE49-F238E27FC236}">
                <a16:creationId xmlns:a16="http://schemas.microsoft.com/office/drawing/2014/main" id="{F96D1745-FE77-8F1B-B5B0-A9F256F5FE72}"/>
              </a:ext>
            </a:extLst>
          </p:cNvPr>
          <p:cNvSpPr txBox="1"/>
          <p:nvPr/>
        </p:nvSpPr>
        <p:spPr>
          <a:xfrm>
            <a:off x="2360141" y="6104238"/>
            <a:ext cx="3531993" cy="369332"/>
          </a:xfrm>
          <a:prstGeom prst="rect">
            <a:avLst/>
          </a:prstGeom>
          <a:noFill/>
        </p:spPr>
        <p:txBody>
          <a:bodyPr wrap="none" rtlCol="0">
            <a:spAutoFit/>
          </a:bodyPr>
          <a:lstStyle/>
          <a:p>
            <a:r>
              <a:rPr lang="en-US" dirty="0"/>
              <a:t>GREATER THAN ONE: 70 + (2 X AGE)</a:t>
            </a:r>
          </a:p>
        </p:txBody>
      </p:sp>
    </p:spTree>
    <p:extLst>
      <p:ext uri="{BB962C8B-B14F-4D97-AF65-F5344CB8AC3E}">
        <p14:creationId xmlns:p14="http://schemas.microsoft.com/office/powerpoint/2010/main" val="2211290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00794F-2516-4C91-4E06-57AACDD049E9}"/>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PEDIATRIC ASSESSMENT: DEFICIT</a:t>
            </a:r>
          </a:p>
        </p:txBody>
      </p:sp>
      <p:graphicFrame>
        <p:nvGraphicFramePr>
          <p:cNvPr id="4" name="Content Placeholder 3">
            <a:extLst>
              <a:ext uri="{FF2B5EF4-FFF2-40B4-BE49-F238E27FC236}">
                <a16:creationId xmlns:a16="http://schemas.microsoft.com/office/drawing/2014/main" id="{33F2541F-93F3-AF46-3601-25148ACDD1DF}"/>
              </a:ext>
            </a:extLst>
          </p:cNvPr>
          <p:cNvGraphicFramePr>
            <a:graphicFrameLocks noGrp="1"/>
          </p:cNvGraphicFramePr>
          <p:nvPr>
            <p:ph idx="1"/>
            <p:extLst>
              <p:ext uri="{D42A27DB-BD31-4B8C-83A1-F6EECF244321}">
                <p14:modId xmlns:p14="http://schemas.microsoft.com/office/powerpoint/2010/main" val="3173156432"/>
              </p:ext>
            </p:extLst>
          </p:nvPr>
        </p:nvGraphicFramePr>
        <p:xfrm>
          <a:off x="644056" y="2535646"/>
          <a:ext cx="10927830" cy="3346672"/>
        </p:xfrm>
        <a:graphic>
          <a:graphicData uri="http://schemas.openxmlformats.org/drawingml/2006/table">
            <a:tbl>
              <a:tblPr>
                <a:noFill/>
              </a:tblPr>
              <a:tblGrid>
                <a:gridCol w="4487421">
                  <a:extLst>
                    <a:ext uri="{9D8B030D-6E8A-4147-A177-3AD203B41FA5}">
                      <a16:colId xmlns:a16="http://schemas.microsoft.com/office/drawing/2014/main" val="2746806391"/>
                    </a:ext>
                  </a:extLst>
                </a:gridCol>
                <a:gridCol w="6440409">
                  <a:extLst>
                    <a:ext uri="{9D8B030D-6E8A-4147-A177-3AD203B41FA5}">
                      <a16:colId xmlns:a16="http://schemas.microsoft.com/office/drawing/2014/main" val="2514562672"/>
                    </a:ext>
                  </a:extLst>
                </a:gridCol>
              </a:tblGrid>
              <a:tr h="836668">
                <a:tc>
                  <a:txBody>
                    <a:bodyPr/>
                    <a:lstStyle/>
                    <a:p>
                      <a:pPr algn="ctr"/>
                      <a:r>
                        <a:rPr lang="en-US" sz="2600" b="1">
                          <a:solidFill>
                            <a:schemeClr val="tx1">
                              <a:lumMod val="75000"/>
                              <a:lumOff val="25000"/>
                            </a:schemeClr>
                          </a:solidFill>
                          <a:effectLst/>
                          <a:latin typeface="Helvetica" pitchFamily="2" charset="0"/>
                        </a:rPr>
                        <a:t>AWAKE </a:t>
                      </a:r>
                      <a:endParaRPr lang="en-US" sz="2600">
                        <a:solidFill>
                          <a:schemeClr val="tx1">
                            <a:lumMod val="75000"/>
                            <a:lumOff val="25000"/>
                          </a:schemeClr>
                        </a:solidFill>
                        <a:effectLst/>
                        <a:latin typeface="Helvetica"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600" i="1">
                          <a:solidFill>
                            <a:schemeClr val="tx1">
                              <a:lumMod val="75000"/>
                              <a:lumOff val="25000"/>
                            </a:schemeClr>
                          </a:solidFill>
                          <a:effectLst/>
                          <a:latin typeface="Times" pitchFamily="2" charset="0"/>
                        </a:rPr>
                        <a:t>May be sleepy, but still interactive </a:t>
                      </a:r>
                      <a:endParaRPr lang="en-US" sz="2600">
                        <a:solidFill>
                          <a:schemeClr val="tx1">
                            <a:lumMod val="75000"/>
                            <a:lumOff val="25000"/>
                          </a:schemeClr>
                        </a:solidFill>
                        <a:effectLst/>
                        <a:latin typeface="Times"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182375587"/>
                  </a:ext>
                </a:extLst>
              </a:tr>
              <a:tr h="836668">
                <a:tc>
                  <a:txBody>
                    <a:bodyPr/>
                    <a:lstStyle/>
                    <a:p>
                      <a:pPr algn="ctr"/>
                      <a:r>
                        <a:rPr lang="en-US" sz="2600" b="1">
                          <a:solidFill>
                            <a:schemeClr val="tx1">
                              <a:lumMod val="75000"/>
                              <a:lumOff val="25000"/>
                            </a:schemeClr>
                          </a:solidFill>
                          <a:effectLst/>
                          <a:latin typeface="Helvetica" pitchFamily="2" charset="0"/>
                        </a:rPr>
                        <a:t>RESPONDS TO VOICE </a:t>
                      </a:r>
                      <a:endParaRPr lang="en-US" sz="2600">
                        <a:solidFill>
                          <a:schemeClr val="tx1">
                            <a:lumMod val="75000"/>
                            <a:lumOff val="25000"/>
                          </a:schemeClr>
                        </a:solidFill>
                        <a:effectLst/>
                        <a:latin typeface="Helvetica"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600" i="1">
                          <a:solidFill>
                            <a:schemeClr val="tx1">
                              <a:lumMod val="75000"/>
                              <a:lumOff val="25000"/>
                            </a:schemeClr>
                          </a:solidFill>
                          <a:effectLst/>
                          <a:latin typeface="Times" pitchFamily="2" charset="0"/>
                        </a:rPr>
                        <a:t>Can only be aroused by talking or yelling </a:t>
                      </a:r>
                      <a:endParaRPr lang="en-US" sz="2600">
                        <a:solidFill>
                          <a:schemeClr val="tx1">
                            <a:lumMod val="75000"/>
                            <a:lumOff val="25000"/>
                          </a:schemeClr>
                        </a:solidFill>
                        <a:effectLst/>
                        <a:latin typeface="Times"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53853483"/>
                  </a:ext>
                </a:extLst>
              </a:tr>
              <a:tr h="836668">
                <a:tc>
                  <a:txBody>
                    <a:bodyPr/>
                    <a:lstStyle/>
                    <a:p>
                      <a:pPr algn="ctr"/>
                      <a:r>
                        <a:rPr lang="en-US" sz="2600" b="1" dirty="0">
                          <a:solidFill>
                            <a:schemeClr val="tx1">
                              <a:lumMod val="75000"/>
                              <a:lumOff val="25000"/>
                            </a:schemeClr>
                          </a:solidFill>
                          <a:effectLst/>
                          <a:latin typeface="Helvetica" pitchFamily="2" charset="0"/>
                        </a:rPr>
                        <a:t>RESPONDS TO PAIN </a:t>
                      </a:r>
                      <a:endParaRPr lang="en-US" sz="2600" dirty="0">
                        <a:solidFill>
                          <a:schemeClr val="tx1">
                            <a:lumMod val="75000"/>
                            <a:lumOff val="25000"/>
                          </a:schemeClr>
                        </a:solidFill>
                        <a:effectLst/>
                        <a:latin typeface="Helvetica"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600" i="1">
                          <a:solidFill>
                            <a:schemeClr val="tx1">
                              <a:lumMod val="75000"/>
                              <a:lumOff val="25000"/>
                            </a:schemeClr>
                          </a:solidFill>
                          <a:effectLst/>
                          <a:latin typeface="Times" pitchFamily="2" charset="0"/>
                        </a:rPr>
                        <a:t>Can only be aroused by inducing pain </a:t>
                      </a:r>
                      <a:endParaRPr lang="en-US" sz="2600">
                        <a:solidFill>
                          <a:schemeClr val="tx1">
                            <a:lumMod val="75000"/>
                            <a:lumOff val="25000"/>
                          </a:schemeClr>
                        </a:solidFill>
                        <a:effectLst/>
                        <a:latin typeface="Times"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76184596"/>
                  </a:ext>
                </a:extLst>
              </a:tr>
              <a:tr h="836668">
                <a:tc>
                  <a:txBody>
                    <a:bodyPr/>
                    <a:lstStyle/>
                    <a:p>
                      <a:pPr algn="ctr"/>
                      <a:r>
                        <a:rPr lang="en-US" sz="2600" b="1">
                          <a:solidFill>
                            <a:schemeClr val="tx1">
                              <a:lumMod val="75000"/>
                              <a:lumOff val="25000"/>
                            </a:schemeClr>
                          </a:solidFill>
                          <a:effectLst/>
                          <a:latin typeface="Helvetica" pitchFamily="2" charset="0"/>
                        </a:rPr>
                        <a:t>UNRESPONSIVE </a:t>
                      </a:r>
                      <a:endParaRPr lang="en-US" sz="2600">
                        <a:solidFill>
                          <a:schemeClr val="tx1">
                            <a:lumMod val="75000"/>
                            <a:lumOff val="25000"/>
                          </a:schemeClr>
                        </a:solidFill>
                        <a:effectLst/>
                        <a:latin typeface="Helvetica"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600" i="1" dirty="0">
                          <a:solidFill>
                            <a:schemeClr val="tx1">
                              <a:lumMod val="75000"/>
                              <a:lumOff val="25000"/>
                            </a:schemeClr>
                          </a:solidFill>
                          <a:effectLst/>
                          <a:latin typeface="Times" pitchFamily="2" charset="0"/>
                        </a:rPr>
                        <a:t>Cannot get the patient to respond </a:t>
                      </a:r>
                      <a:endParaRPr lang="en-US" sz="2600" dirty="0">
                        <a:solidFill>
                          <a:schemeClr val="tx1">
                            <a:lumMod val="75000"/>
                            <a:lumOff val="25000"/>
                          </a:schemeClr>
                        </a:solidFill>
                        <a:effectLst/>
                        <a:latin typeface="Times" pitchFamily="2" charset="0"/>
                      </a:endParaRPr>
                    </a:p>
                  </a:txBody>
                  <a:tcPr marL="366424" marR="274818" marT="183212" marB="18321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657652077"/>
                  </a:ext>
                </a:extLst>
              </a:tr>
            </a:tbl>
          </a:graphicData>
        </a:graphic>
      </p:graphicFrame>
    </p:spTree>
    <p:extLst>
      <p:ext uri="{BB962C8B-B14F-4D97-AF65-F5344CB8AC3E}">
        <p14:creationId xmlns:p14="http://schemas.microsoft.com/office/powerpoint/2010/main" val="8160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285630-E11A-4CC4-800A-68532E743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069B0493-EC1B-42FD-A38E-D4620EA2C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578280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 Placeholder 4">
            <a:extLst>
              <a:ext uri="{FF2B5EF4-FFF2-40B4-BE49-F238E27FC236}">
                <a16:creationId xmlns:a16="http://schemas.microsoft.com/office/drawing/2014/main" id="{51994ACD-D12A-75DF-7ECC-55A3A90B51B3}"/>
              </a:ext>
            </a:extLst>
          </p:cNvPr>
          <p:cNvSpPr>
            <a:spLocks noGrp="1"/>
          </p:cNvSpPr>
          <p:nvPr>
            <p:ph type="body" idx="1"/>
          </p:nvPr>
        </p:nvSpPr>
        <p:spPr>
          <a:xfrm>
            <a:off x="7548401" y="3716323"/>
            <a:ext cx="4126764" cy="1946248"/>
          </a:xfrm>
        </p:spPr>
        <p:txBody>
          <a:bodyPr vert="horz" lIns="91440" tIns="45720" rIns="91440" bIns="45720" rtlCol="0" anchor="t">
            <a:normAutofit/>
          </a:bodyPr>
          <a:lstStyle/>
          <a:p>
            <a:endParaRPr lang="en-US" sz="2800" kern="1200">
              <a:solidFill>
                <a:srgbClr val="FEFFFF"/>
              </a:solidFill>
              <a:latin typeface="+mn-lt"/>
              <a:ea typeface="+mn-ea"/>
              <a:cs typeface="+mn-cs"/>
            </a:endParaRPr>
          </a:p>
        </p:txBody>
      </p:sp>
      <p:sp>
        <p:nvSpPr>
          <p:cNvPr id="14" name="Freeform 5">
            <a:extLst>
              <a:ext uri="{FF2B5EF4-FFF2-40B4-BE49-F238E27FC236}">
                <a16:creationId xmlns:a16="http://schemas.microsoft.com/office/drawing/2014/main" id="{D263E12D-D6FE-41E6-98B7-EBA88FED2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0FAEE97-8C0C-4ED5-BC7D-C6870947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5BFAC9A7-CED6-40CD-BC73-6B06ECAC2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880D38C5-CFB9-4498-AD9C-38B2BBF65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9168" y="1126737"/>
            <a:ext cx="579551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9A0A10A8-0082-0237-05BD-E8E6C8AF74B1}"/>
              </a:ext>
            </a:extLst>
          </p:cNvPr>
          <p:cNvSpPr>
            <a:spLocks noGrp="1"/>
          </p:cNvSpPr>
          <p:nvPr>
            <p:ph type="title"/>
          </p:nvPr>
        </p:nvSpPr>
        <p:spPr>
          <a:xfrm>
            <a:off x="1411113" y="1448470"/>
            <a:ext cx="5149124" cy="2870805"/>
          </a:xfrm>
        </p:spPr>
        <p:txBody>
          <a:bodyPr vert="horz" lIns="91440" tIns="45720" rIns="91440" bIns="45720" rtlCol="0" anchor="b">
            <a:normAutofit/>
          </a:bodyPr>
          <a:lstStyle/>
          <a:p>
            <a:pPr algn="r"/>
            <a:r>
              <a:rPr lang="en-US" sz="4800" kern="1200">
                <a:solidFill>
                  <a:srgbClr val="FFFFFF"/>
                </a:solidFill>
                <a:latin typeface="+mj-lt"/>
                <a:ea typeface="+mj-ea"/>
                <a:cs typeface="+mj-cs"/>
              </a:rPr>
              <a:t>RESUSCITATION TEAM</a:t>
            </a:r>
          </a:p>
        </p:txBody>
      </p:sp>
    </p:spTree>
    <p:extLst>
      <p:ext uri="{BB962C8B-B14F-4D97-AF65-F5344CB8AC3E}">
        <p14:creationId xmlns:p14="http://schemas.microsoft.com/office/powerpoint/2010/main" val="1432794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00794F-2516-4C91-4E06-57AACDD049E9}"/>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PEDIATRIC ASSESSMENT: DEFICIT</a:t>
            </a:r>
          </a:p>
        </p:txBody>
      </p:sp>
      <p:graphicFrame>
        <p:nvGraphicFramePr>
          <p:cNvPr id="4" name="Content Placeholder 3">
            <a:extLst>
              <a:ext uri="{FF2B5EF4-FFF2-40B4-BE49-F238E27FC236}">
                <a16:creationId xmlns:a16="http://schemas.microsoft.com/office/drawing/2014/main" id="{7979ADB8-219D-A106-4A49-2854A5899355}"/>
              </a:ext>
            </a:extLst>
          </p:cNvPr>
          <p:cNvGraphicFramePr>
            <a:graphicFrameLocks noGrp="1"/>
          </p:cNvGraphicFramePr>
          <p:nvPr>
            <p:ph idx="1"/>
            <p:extLst>
              <p:ext uri="{D42A27DB-BD31-4B8C-83A1-F6EECF244321}">
                <p14:modId xmlns:p14="http://schemas.microsoft.com/office/powerpoint/2010/main" val="35329094"/>
              </p:ext>
            </p:extLst>
          </p:nvPr>
        </p:nvGraphicFramePr>
        <p:xfrm>
          <a:off x="707553" y="2112579"/>
          <a:ext cx="10800835" cy="4192809"/>
        </p:xfrm>
        <a:graphic>
          <a:graphicData uri="http://schemas.openxmlformats.org/drawingml/2006/table">
            <a:tbl>
              <a:tblPr firstRow="1" firstCol="1" lastRow="1" lastCol="1" bandRow="1" bandCol="1">
                <a:tableStyleId>{5C22544A-7EE6-4342-B048-85BDC9FD1C3A}</a:tableStyleId>
              </a:tblPr>
              <a:tblGrid>
                <a:gridCol w="2361964">
                  <a:extLst>
                    <a:ext uri="{9D8B030D-6E8A-4147-A177-3AD203B41FA5}">
                      <a16:colId xmlns:a16="http://schemas.microsoft.com/office/drawing/2014/main" val="2175590377"/>
                    </a:ext>
                  </a:extLst>
                </a:gridCol>
                <a:gridCol w="4168312">
                  <a:extLst>
                    <a:ext uri="{9D8B030D-6E8A-4147-A177-3AD203B41FA5}">
                      <a16:colId xmlns:a16="http://schemas.microsoft.com/office/drawing/2014/main" val="3389616886"/>
                    </a:ext>
                  </a:extLst>
                </a:gridCol>
                <a:gridCol w="3187463">
                  <a:extLst>
                    <a:ext uri="{9D8B030D-6E8A-4147-A177-3AD203B41FA5}">
                      <a16:colId xmlns:a16="http://schemas.microsoft.com/office/drawing/2014/main" val="1863294808"/>
                    </a:ext>
                  </a:extLst>
                </a:gridCol>
                <a:gridCol w="1083096">
                  <a:extLst>
                    <a:ext uri="{9D8B030D-6E8A-4147-A177-3AD203B41FA5}">
                      <a16:colId xmlns:a16="http://schemas.microsoft.com/office/drawing/2014/main" val="2347259686"/>
                    </a:ext>
                  </a:extLst>
                </a:gridCol>
              </a:tblGrid>
              <a:tr h="216857">
                <a:tc>
                  <a:txBody>
                    <a:bodyPr/>
                    <a:lstStyle/>
                    <a:p>
                      <a:pPr marL="63500" marR="0">
                        <a:spcBef>
                          <a:spcPts val="795"/>
                        </a:spcBef>
                        <a:spcAft>
                          <a:spcPts val="0"/>
                        </a:spcAft>
                      </a:pPr>
                      <a:r>
                        <a:rPr lang="en-US" sz="1100" spc="-40">
                          <a:effectLst/>
                        </a:rPr>
                        <a:t>AREA</a:t>
                      </a:r>
                      <a:r>
                        <a:rPr lang="en-US" sz="1100" spc="-145">
                          <a:effectLst/>
                        </a:rPr>
                        <a:t> </a:t>
                      </a:r>
                      <a:r>
                        <a:rPr lang="en-US" sz="1100" spc="-10">
                          <a:effectLst/>
                        </a:rPr>
                        <a:t>ASSESSED</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716280" marR="697230" algn="ctr">
                        <a:spcBef>
                          <a:spcPts val="795"/>
                        </a:spcBef>
                        <a:spcAft>
                          <a:spcPts val="0"/>
                        </a:spcAft>
                      </a:pPr>
                      <a:r>
                        <a:rPr lang="en-US" sz="1100" spc="-10">
                          <a:effectLst/>
                        </a:rPr>
                        <a:t>INFANTS</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668655" marR="661670" algn="ctr">
                        <a:spcBef>
                          <a:spcPts val="795"/>
                        </a:spcBef>
                        <a:spcAft>
                          <a:spcPts val="0"/>
                        </a:spcAft>
                      </a:pPr>
                      <a:r>
                        <a:rPr lang="en-US" sz="1100" spc="-10">
                          <a:effectLst/>
                        </a:rPr>
                        <a:t>CHILDREN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235585" marR="228600" algn="ctr">
                        <a:spcBef>
                          <a:spcPts val="795"/>
                        </a:spcBef>
                        <a:spcAft>
                          <a:spcPts val="0"/>
                        </a:spcAft>
                      </a:pPr>
                      <a:r>
                        <a:rPr lang="en-US" sz="1100" spc="-10">
                          <a:effectLst/>
                        </a:rPr>
                        <a:t>SCORE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937738117"/>
                  </a:ext>
                </a:extLst>
              </a:tr>
              <a:tr h="216857">
                <a:tc rowSpan="4">
                  <a:txBody>
                    <a:bodyPr/>
                    <a:lstStyle/>
                    <a:p>
                      <a:pPr marL="0" marR="0">
                        <a:spcBef>
                          <a:spcPts val="0"/>
                        </a:spcBef>
                        <a:spcAft>
                          <a:spcPts val="0"/>
                        </a:spcAft>
                      </a:pPr>
                      <a:r>
                        <a:rPr lang="en-US" sz="1200">
                          <a:effectLst/>
                        </a:rPr>
                        <a:t> </a:t>
                      </a:r>
                      <a:endParaRPr lang="en-US" sz="1500">
                        <a:effectLst/>
                      </a:endParaRPr>
                    </a:p>
                    <a:p>
                      <a:pPr marL="0" marR="0">
                        <a:spcBef>
                          <a:spcPts val="0"/>
                        </a:spcBef>
                        <a:spcAft>
                          <a:spcPts val="0"/>
                        </a:spcAft>
                      </a:pPr>
                      <a:r>
                        <a:rPr lang="en-US" sz="1200">
                          <a:effectLst/>
                        </a:rPr>
                        <a:t> </a:t>
                      </a:r>
                      <a:endParaRPr lang="en-US" sz="1500">
                        <a:effectLst/>
                      </a:endParaRPr>
                    </a:p>
                    <a:p>
                      <a:pPr marL="0" marR="0">
                        <a:spcBef>
                          <a:spcPts val="20"/>
                        </a:spcBef>
                        <a:spcAft>
                          <a:spcPts val="0"/>
                        </a:spcAft>
                      </a:pPr>
                      <a:r>
                        <a:rPr lang="en-US" sz="1400">
                          <a:effectLst/>
                        </a:rPr>
                        <a:t> </a:t>
                      </a:r>
                      <a:endParaRPr lang="en-US" sz="1500">
                        <a:effectLst/>
                      </a:endParaRPr>
                    </a:p>
                    <a:p>
                      <a:pPr marL="173990" marR="0">
                        <a:spcBef>
                          <a:spcPts val="0"/>
                        </a:spcBef>
                        <a:spcAft>
                          <a:spcPts val="0"/>
                        </a:spcAft>
                      </a:pPr>
                      <a:r>
                        <a:rPr lang="en-US" sz="1100" spc="-30">
                          <a:effectLst/>
                        </a:rPr>
                        <a:t>Eye-</a:t>
                      </a:r>
                      <a:r>
                        <a:rPr lang="en-US" sz="1100" spc="-10">
                          <a:effectLst/>
                        </a:rPr>
                        <a:t>opening</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71450" marR="154305" algn="ctr">
                        <a:spcBef>
                          <a:spcPts val="305"/>
                        </a:spcBef>
                        <a:spcAft>
                          <a:spcPts val="0"/>
                        </a:spcAft>
                      </a:pPr>
                      <a:r>
                        <a:rPr lang="en-US" sz="1100" spc="-10">
                          <a:effectLst/>
                        </a:rPr>
                        <a:t>Open</a:t>
                      </a:r>
                      <a:r>
                        <a:rPr lang="en-US" sz="1100" spc="-45">
                          <a:effectLst/>
                        </a:rPr>
                        <a:t> </a:t>
                      </a:r>
                      <a:r>
                        <a:rPr lang="en-US" sz="1100" spc="-10">
                          <a:effectLst/>
                        </a:rPr>
                        <a:t>spontaneously</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05"/>
                        </a:spcBef>
                        <a:spcAft>
                          <a:spcPts val="0"/>
                        </a:spcAft>
                      </a:pPr>
                      <a:r>
                        <a:rPr lang="en-US" sz="1100" spc="-10">
                          <a:effectLst/>
                        </a:rPr>
                        <a:t>Open</a:t>
                      </a:r>
                      <a:r>
                        <a:rPr lang="en-US" sz="1100" spc="-45">
                          <a:effectLst/>
                        </a:rPr>
                        <a:t> </a:t>
                      </a:r>
                      <a:r>
                        <a:rPr lang="en-US" sz="1100" spc="-10">
                          <a:effectLst/>
                        </a:rPr>
                        <a:t>spontaneously</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05"/>
                        </a:spcBef>
                        <a:spcAft>
                          <a:spcPts val="0"/>
                        </a:spcAft>
                      </a:pPr>
                      <a:r>
                        <a:rPr lang="en-US" sz="1100">
                          <a:effectLst/>
                        </a:rPr>
                        <a:t>4</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692166567"/>
                  </a:ext>
                </a:extLst>
              </a:tr>
              <a:tr h="216857">
                <a:tc vMerge="1">
                  <a:txBody>
                    <a:bodyPr/>
                    <a:lstStyle/>
                    <a:p>
                      <a:endParaRPr lang="en-US"/>
                    </a:p>
                  </a:txBody>
                  <a:tcPr/>
                </a:tc>
                <a:tc>
                  <a:txBody>
                    <a:bodyPr/>
                    <a:lstStyle/>
                    <a:p>
                      <a:pPr marL="171450" marR="154305" algn="ctr">
                        <a:spcBef>
                          <a:spcPts val="355"/>
                        </a:spcBef>
                        <a:spcAft>
                          <a:spcPts val="0"/>
                        </a:spcAft>
                      </a:pPr>
                      <a:r>
                        <a:rPr lang="en-US" sz="1100" spc="-10">
                          <a:effectLst/>
                        </a:rPr>
                        <a:t>Open</a:t>
                      </a:r>
                      <a:r>
                        <a:rPr lang="en-US" sz="1100" spc="-20">
                          <a:effectLst/>
                        </a:rPr>
                        <a:t> </a:t>
                      </a:r>
                      <a:r>
                        <a:rPr lang="en-US" sz="1100" spc="-10">
                          <a:effectLst/>
                        </a:rPr>
                        <a:t>in</a:t>
                      </a:r>
                      <a:r>
                        <a:rPr lang="en-US" sz="1100" spc="-20">
                          <a:effectLst/>
                        </a:rPr>
                        <a:t> </a:t>
                      </a:r>
                      <a:r>
                        <a:rPr lang="en-US" sz="1100" spc="-10">
                          <a:effectLst/>
                        </a:rPr>
                        <a:t>response</a:t>
                      </a:r>
                      <a:r>
                        <a:rPr lang="en-US" sz="1100" spc="-20">
                          <a:effectLst/>
                        </a:rPr>
                        <a:t> </a:t>
                      </a:r>
                      <a:r>
                        <a:rPr lang="en-US" sz="1100" spc="-10">
                          <a:effectLst/>
                        </a:rPr>
                        <a:t>to</a:t>
                      </a:r>
                      <a:r>
                        <a:rPr lang="en-US" sz="1100" spc="-20">
                          <a:effectLst/>
                        </a:rPr>
                        <a:t> </a:t>
                      </a:r>
                      <a:r>
                        <a:rPr lang="en-US" sz="1100" spc="-10">
                          <a:effectLst/>
                        </a:rPr>
                        <a:t>verbal</a:t>
                      </a:r>
                      <a:r>
                        <a:rPr lang="en-US" sz="1100" spc="-20">
                          <a:effectLst/>
                        </a:rPr>
                        <a:t> </a:t>
                      </a:r>
                      <a:r>
                        <a:rPr lang="en-US" sz="1100" spc="-10">
                          <a:effectLst/>
                        </a:rPr>
                        <a:t>stimuli</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spc="-10">
                          <a:effectLst/>
                        </a:rPr>
                        <a:t>Open</a:t>
                      </a:r>
                      <a:r>
                        <a:rPr lang="en-US" sz="1100" spc="-20">
                          <a:effectLst/>
                        </a:rPr>
                        <a:t> </a:t>
                      </a:r>
                      <a:r>
                        <a:rPr lang="en-US" sz="1100" spc="-10">
                          <a:effectLst/>
                        </a:rPr>
                        <a:t>in</a:t>
                      </a:r>
                      <a:r>
                        <a:rPr lang="en-US" sz="1100" spc="-20">
                          <a:effectLst/>
                        </a:rPr>
                        <a:t> </a:t>
                      </a:r>
                      <a:r>
                        <a:rPr lang="en-US" sz="1100" spc="-10">
                          <a:effectLst/>
                        </a:rPr>
                        <a:t>response</a:t>
                      </a:r>
                      <a:r>
                        <a:rPr lang="en-US" sz="1100" spc="-20">
                          <a:effectLst/>
                        </a:rPr>
                        <a:t> </a:t>
                      </a:r>
                      <a:r>
                        <a:rPr lang="en-US" sz="1100" spc="-10">
                          <a:effectLst/>
                        </a:rPr>
                        <a:t>to</a:t>
                      </a:r>
                      <a:r>
                        <a:rPr lang="en-US" sz="1100" spc="-20">
                          <a:effectLst/>
                        </a:rPr>
                        <a:t> </a:t>
                      </a:r>
                      <a:r>
                        <a:rPr lang="en-US" sz="1100" spc="-10">
                          <a:effectLst/>
                        </a:rPr>
                        <a:t>verbal</a:t>
                      </a:r>
                      <a:r>
                        <a:rPr lang="en-US" sz="1100" spc="-20">
                          <a:effectLst/>
                        </a:rPr>
                        <a:t> </a:t>
                      </a:r>
                      <a:r>
                        <a:rPr lang="en-US" sz="1100" spc="-10">
                          <a:effectLst/>
                        </a:rPr>
                        <a:t>stimuli</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3</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824089014"/>
                  </a:ext>
                </a:extLst>
              </a:tr>
              <a:tr h="216857">
                <a:tc vMerge="1">
                  <a:txBody>
                    <a:bodyPr/>
                    <a:lstStyle/>
                    <a:p>
                      <a:endParaRPr lang="en-US"/>
                    </a:p>
                  </a:txBody>
                  <a:tcPr/>
                </a:tc>
                <a:tc>
                  <a:txBody>
                    <a:bodyPr/>
                    <a:lstStyle/>
                    <a:p>
                      <a:pPr marL="171450" marR="154305" algn="ctr">
                        <a:spcBef>
                          <a:spcPts val="710"/>
                        </a:spcBef>
                        <a:spcAft>
                          <a:spcPts val="0"/>
                        </a:spcAft>
                      </a:pPr>
                      <a:r>
                        <a:rPr lang="en-US" sz="1100">
                          <a:effectLst/>
                        </a:rPr>
                        <a:t>Open</a:t>
                      </a:r>
                      <a:r>
                        <a:rPr lang="en-US" sz="1100" spc="-30">
                          <a:effectLst/>
                        </a:rPr>
                        <a:t> </a:t>
                      </a:r>
                      <a:r>
                        <a:rPr lang="en-US" sz="1100">
                          <a:effectLst/>
                        </a:rPr>
                        <a:t>in</a:t>
                      </a:r>
                      <a:r>
                        <a:rPr lang="en-US" sz="1100" spc="-25">
                          <a:effectLst/>
                        </a:rPr>
                        <a:t> </a:t>
                      </a:r>
                      <a:r>
                        <a:rPr lang="en-US" sz="1100">
                          <a:effectLst/>
                        </a:rPr>
                        <a:t>response</a:t>
                      </a:r>
                      <a:r>
                        <a:rPr lang="en-US" sz="1100" spc="-30">
                          <a:effectLst/>
                        </a:rPr>
                        <a:t> </a:t>
                      </a:r>
                      <a:r>
                        <a:rPr lang="en-US" sz="1100">
                          <a:effectLst/>
                        </a:rPr>
                        <a:t>to</a:t>
                      </a:r>
                      <a:r>
                        <a:rPr lang="en-US" sz="1100" spc="-25">
                          <a:effectLst/>
                        </a:rPr>
                        <a:t> </a:t>
                      </a:r>
                      <a:r>
                        <a:rPr lang="en-US" sz="1100">
                          <a:effectLst/>
                        </a:rPr>
                        <a:t>pain</a:t>
                      </a:r>
                      <a:r>
                        <a:rPr lang="en-US" sz="1100" spc="-30">
                          <a:effectLst/>
                        </a:rPr>
                        <a:t> </a:t>
                      </a:r>
                      <a:r>
                        <a:rPr lang="en-US" sz="1100" spc="-20">
                          <a:effectLst/>
                        </a:rPr>
                        <a:t>only</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710"/>
                        </a:spcBef>
                        <a:spcAft>
                          <a:spcPts val="0"/>
                        </a:spcAft>
                      </a:pPr>
                      <a:r>
                        <a:rPr lang="en-US" sz="1100">
                          <a:effectLst/>
                        </a:rPr>
                        <a:t>Open</a:t>
                      </a:r>
                      <a:r>
                        <a:rPr lang="en-US" sz="1100" spc="-30">
                          <a:effectLst/>
                        </a:rPr>
                        <a:t> </a:t>
                      </a:r>
                      <a:r>
                        <a:rPr lang="en-US" sz="1100">
                          <a:effectLst/>
                        </a:rPr>
                        <a:t>in</a:t>
                      </a:r>
                      <a:r>
                        <a:rPr lang="en-US" sz="1100" spc="-25">
                          <a:effectLst/>
                        </a:rPr>
                        <a:t> </a:t>
                      </a:r>
                      <a:r>
                        <a:rPr lang="en-US" sz="1100">
                          <a:effectLst/>
                        </a:rPr>
                        <a:t>response</a:t>
                      </a:r>
                      <a:r>
                        <a:rPr lang="en-US" sz="1100" spc="-30">
                          <a:effectLst/>
                        </a:rPr>
                        <a:t> </a:t>
                      </a:r>
                      <a:r>
                        <a:rPr lang="en-US" sz="1100">
                          <a:effectLst/>
                        </a:rPr>
                        <a:t>to</a:t>
                      </a:r>
                      <a:r>
                        <a:rPr lang="en-US" sz="1100" spc="-25">
                          <a:effectLst/>
                        </a:rPr>
                        <a:t> </a:t>
                      </a:r>
                      <a:r>
                        <a:rPr lang="en-US" sz="1100">
                          <a:effectLst/>
                        </a:rPr>
                        <a:t>pain</a:t>
                      </a:r>
                      <a:r>
                        <a:rPr lang="en-US" sz="1100" spc="-30">
                          <a:effectLst/>
                        </a:rPr>
                        <a:t> </a:t>
                      </a:r>
                      <a:r>
                        <a:rPr lang="en-US" sz="1100" spc="-20">
                          <a:effectLst/>
                        </a:rPr>
                        <a:t>only</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710"/>
                        </a:spcBef>
                        <a:spcAft>
                          <a:spcPts val="0"/>
                        </a:spcAft>
                      </a:pPr>
                      <a:r>
                        <a:rPr lang="en-US" sz="1100">
                          <a:effectLst/>
                        </a:rPr>
                        <a:t>2</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4190285367"/>
                  </a:ext>
                </a:extLst>
              </a:tr>
              <a:tr h="216857">
                <a:tc vMerge="1">
                  <a:txBody>
                    <a:bodyPr/>
                    <a:lstStyle/>
                    <a:p>
                      <a:endParaRPr lang="en-US"/>
                    </a:p>
                  </a:txBody>
                  <a:tcPr/>
                </a:tc>
                <a:tc>
                  <a:txBody>
                    <a:bodyPr/>
                    <a:lstStyle/>
                    <a:p>
                      <a:pPr marL="171450" marR="154305" algn="ctr">
                        <a:spcBef>
                          <a:spcPts val="355"/>
                        </a:spcBef>
                        <a:spcAft>
                          <a:spcPts val="0"/>
                        </a:spcAft>
                      </a:pPr>
                      <a:r>
                        <a:rPr lang="en-US" sz="1100">
                          <a:effectLst/>
                        </a:rPr>
                        <a:t>No</a:t>
                      </a:r>
                      <a:r>
                        <a:rPr lang="en-US" sz="1100" spc="-40">
                          <a:effectLst/>
                        </a:rPr>
                        <a:t> </a:t>
                      </a:r>
                      <a:r>
                        <a:rPr lang="en-US" sz="1100" spc="-1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a:effectLst/>
                        </a:rPr>
                        <a:t>No</a:t>
                      </a:r>
                      <a:r>
                        <a:rPr lang="en-US" sz="1100" spc="-40">
                          <a:effectLst/>
                        </a:rPr>
                        <a:t> </a:t>
                      </a:r>
                      <a:r>
                        <a:rPr lang="en-US" sz="1100" spc="-1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1</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795203999"/>
                  </a:ext>
                </a:extLst>
              </a:tr>
              <a:tr h="216857">
                <a:tc rowSpan="5">
                  <a:txBody>
                    <a:bodyPr/>
                    <a:lstStyle/>
                    <a:p>
                      <a:pPr marL="0" marR="0">
                        <a:spcBef>
                          <a:spcPts val="0"/>
                        </a:spcBef>
                        <a:spcAft>
                          <a:spcPts val="0"/>
                        </a:spcAft>
                      </a:pPr>
                      <a:r>
                        <a:rPr lang="en-US" sz="1200">
                          <a:effectLst/>
                        </a:rPr>
                        <a:t> </a:t>
                      </a:r>
                      <a:endParaRPr lang="en-US" sz="1500">
                        <a:effectLst/>
                      </a:endParaRPr>
                    </a:p>
                    <a:p>
                      <a:pPr marL="0" marR="0">
                        <a:spcBef>
                          <a:spcPts val="0"/>
                        </a:spcBef>
                        <a:spcAft>
                          <a:spcPts val="0"/>
                        </a:spcAft>
                      </a:pPr>
                      <a:r>
                        <a:rPr lang="en-US" sz="1200">
                          <a:effectLst/>
                        </a:rPr>
                        <a:t> </a:t>
                      </a:r>
                      <a:endParaRPr lang="en-US" sz="1500">
                        <a:effectLst/>
                      </a:endParaRPr>
                    </a:p>
                    <a:p>
                      <a:pPr marL="0" marR="0">
                        <a:spcBef>
                          <a:spcPts val="0"/>
                        </a:spcBef>
                        <a:spcAft>
                          <a:spcPts val="0"/>
                        </a:spcAft>
                      </a:pPr>
                      <a:r>
                        <a:rPr lang="en-US" sz="1200">
                          <a:effectLst/>
                        </a:rPr>
                        <a:t> </a:t>
                      </a:r>
                      <a:endParaRPr lang="en-US" sz="1500">
                        <a:effectLst/>
                      </a:endParaRPr>
                    </a:p>
                    <a:p>
                      <a:pPr marL="263525" marR="240665" indent="48260">
                        <a:lnSpc>
                          <a:spcPct val="103000"/>
                        </a:lnSpc>
                        <a:spcBef>
                          <a:spcPts val="725"/>
                        </a:spcBef>
                        <a:spcAft>
                          <a:spcPts val="0"/>
                        </a:spcAft>
                      </a:pPr>
                      <a:r>
                        <a:rPr lang="en-US" sz="1100" spc="-10">
                          <a:effectLst/>
                        </a:rPr>
                        <a:t>Verbal</a:t>
                      </a:r>
                      <a:r>
                        <a:rPr lang="en-US" sz="1100">
                          <a:effectLst/>
                        </a:rPr>
                        <a:t> </a:t>
                      </a:r>
                      <a:r>
                        <a:rPr lang="en-US" sz="1100" spc="-2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71450" marR="154305" algn="ctr">
                        <a:spcBef>
                          <a:spcPts val="355"/>
                        </a:spcBef>
                        <a:spcAft>
                          <a:spcPts val="0"/>
                        </a:spcAft>
                      </a:pPr>
                      <a:r>
                        <a:rPr lang="en-US" sz="1100">
                          <a:effectLst/>
                        </a:rPr>
                        <a:t>Coos</a:t>
                      </a:r>
                      <a:r>
                        <a:rPr lang="en-US" sz="1100" spc="-20">
                          <a:effectLst/>
                        </a:rPr>
                        <a:t> </a:t>
                      </a:r>
                      <a:r>
                        <a:rPr lang="en-US" sz="1100">
                          <a:effectLst/>
                        </a:rPr>
                        <a:t>and</a:t>
                      </a:r>
                      <a:r>
                        <a:rPr lang="en-US" sz="1100" spc="-20">
                          <a:effectLst/>
                        </a:rPr>
                        <a:t> </a:t>
                      </a:r>
                      <a:r>
                        <a:rPr lang="en-US" sz="1100" spc="-10">
                          <a:effectLst/>
                        </a:rPr>
                        <a:t>babbles</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spc="-10">
                          <a:effectLst/>
                        </a:rPr>
                        <a:t>Oriented,</a:t>
                      </a:r>
                      <a:r>
                        <a:rPr lang="en-US" sz="1100" spc="-15">
                          <a:effectLst/>
                        </a:rPr>
                        <a:t> </a:t>
                      </a:r>
                      <a:r>
                        <a:rPr lang="en-US" sz="1100" spc="-10">
                          <a:effectLst/>
                        </a:rPr>
                        <a:t>appropriate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5</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447987310"/>
                  </a:ext>
                </a:extLst>
              </a:tr>
              <a:tr h="216857">
                <a:tc vMerge="1">
                  <a:txBody>
                    <a:bodyPr/>
                    <a:lstStyle/>
                    <a:p>
                      <a:endParaRPr lang="en-US"/>
                    </a:p>
                  </a:txBody>
                  <a:tcPr/>
                </a:tc>
                <a:tc>
                  <a:txBody>
                    <a:bodyPr/>
                    <a:lstStyle/>
                    <a:p>
                      <a:pPr marL="171450" marR="154305" algn="ctr">
                        <a:spcBef>
                          <a:spcPts val="355"/>
                        </a:spcBef>
                        <a:spcAft>
                          <a:spcPts val="0"/>
                        </a:spcAft>
                      </a:pPr>
                      <a:r>
                        <a:rPr lang="en-US" sz="1100" spc="-25">
                          <a:effectLst/>
                        </a:rPr>
                        <a:t>Irritable</a:t>
                      </a:r>
                      <a:r>
                        <a:rPr lang="en-US" sz="1100" spc="10">
                          <a:effectLst/>
                        </a:rPr>
                        <a:t> </a:t>
                      </a:r>
                      <a:r>
                        <a:rPr lang="en-US" sz="1100" spc="-10">
                          <a:effectLst/>
                        </a:rPr>
                        <a:t>cries</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spc="-10">
                          <a:effectLst/>
                        </a:rPr>
                        <a:t>Confused</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4</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145347270"/>
                  </a:ext>
                </a:extLst>
              </a:tr>
              <a:tr h="216857">
                <a:tc vMerge="1">
                  <a:txBody>
                    <a:bodyPr/>
                    <a:lstStyle/>
                    <a:p>
                      <a:endParaRPr lang="en-US"/>
                    </a:p>
                  </a:txBody>
                  <a:tcPr/>
                </a:tc>
                <a:tc>
                  <a:txBody>
                    <a:bodyPr/>
                    <a:lstStyle/>
                    <a:p>
                      <a:pPr marL="171450" marR="154305" algn="ctr">
                        <a:spcBef>
                          <a:spcPts val="355"/>
                        </a:spcBef>
                        <a:spcAft>
                          <a:spcPts val="0"/>
                        </a:spcAft>
                      </a:pPr>
                      <a:r>
                        <a:rPr lang="en-US" sz="1100" spc="-10">
                          <a:effectLst/>
                        </a:rPr>
                        <a:t>Cries</a:t>
                      </a:r>
                      <a:r>
                        <a:rPr lang="en-US" sz="1100" spc="-30">
                          <a:effectLst/>
                        </a:rPr>
                        <a:t> </a:t>
                      </a:r>
                      <a:r>
                        <a:rPr lang="en-US" sz="1100" spc="-10">
                          <a:effectLst/>
                        </a:rPr>
                        <a:t>in</a:t>
                      </a:r>
                      <a:r>
                        <a:rPr lang="en-US" sz="1100" spc="-30">
                          <a:effectLst/>
                        </a:rPr>
                        <a:t> </a:t>
                      </a:r>
                      <a:r>
                        <a:rPr lang="en-US" sz="1100" spc="-10">
                          <a:effectLst/>
                        </a:rPr>
                        <a:t>response</a:t>
                      </a:r>
                      <a:r>
                        <a:rPr lang="en-US" sz="1100" spc="-30">
                          <a:effectLst/>
                        </a:rPr>
                        <a:t> </a:t>
                      </a:r>
                      <a:r>
                        <a:rPr lang="en-US" sz="1100" spc="-10">
                          <a:effectLst/>
                        </a:rPr>
                        <a:t>to</a:t>
                      </a:r>
                      <a:r>
                        <a:rPr lang="en-US" sz="1100" spc="-30">
                          <a:effectLst/>
                        </a:rPr>
                        <a:t> </a:t>
                      </a:r>
                      <a:r>
                        <a:rPr lang="en-US" sz="1100" spc="-20">
                          <a:effectLst/>
                        </a:rPr>
                        <a:t>pain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spc="-10">
                          <a:effectLst/>
                        </a:rPr>
                        <a:t>Inappropriate</a:t>
                      </a:r>
                      <a:r>
                        <a:rPr lang="en-US" sz="1100" spc="-20">
                          <a:effectLst/>
                        </a:rPr>
                        <a:t> </a:t>
                      </a:r>
                      <a:r>
                        <a:rPr lang="en-US" sz="1100" spc="-10">
                          <a:effectLst/>
                        </a:rPr>
                        <a:t>words</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3</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162096824"/>
                  </a:ext>
                </a:extLst>
              </a:tr>
              <a:tr h="387189">
                <a:tc vMerge="1">
                  <a:txBody>
                    <a:bodyPr/>
                    <a:lstStyle/>
                    <a:p>
                      <a:endParaRPr lang="en-US"/>
                    </a:p>
                  </a:txBody>
                  <a:tcPr/>
                </a:tc>
                <a:tc>
                  <a:txBody>
                    <a:bodyPr/>
                    <a:lstStyle/>
                    <a:p>
                      <a:pPr marL="0" marR="0">
                        <a:spcBef>
                          <a:spcPts val="30"/>
                        </a:spcBef>
                        <a:spcAft>
                          <a:spcPts val="0"/>
                        </a:spcAft>
                      </a:pPr>
                      <a:r>
                        <a:rPr lang="en-US" sz="1000">
                          <a:effectLst/>
                        </a:rPr>
                        <a:t> </a:t>
                      </a:r>
                      <a:endParaRPr lang="en-US" sz="1500">
                        <a:effectLst/>
                      </a:endParaRPr>
                    </a:p>
                    <a:p>
                      <a:pPr marL="171450" marR="154305" algn="ctr">
                        <a:spcBef>
                          <a:spcPts val="5"/>
                        </a:spcBef>
                        <a:spcAft>
                          <a:spcPts val="0"/>
                        </a:spcAft>
                      </a:pPr>
                      <a:r>
                        <a:rPr lang="en-US" sz="1100" spc="-10">
                          <a:effectLst/>
                        </a:rPr>
                        <a:t>Moans</a:t>
                      </a:r>
                      <a:r>
                        <a:rPr lang="en-US" sz="1100" spc="-20">
                          <a:effectLst/>
                        </a:rPr>
                        <a:t> </a:t>
                      </a:r>
                      <a:r>
                        <a:rPr lang="en-US" sz="1100" spc="-10">
                          <a:effectLst/>
                        </a:rPr>
                        <a:t>in</a:t>
                      </a:r>
                      <a:r>
                        <a:rPr lang="en-US" sz="1100" spc="-15">
                          <a:effectLst/>
                        </a:rPr>
                        <a:t> </a:t>
                      </a:r>
                      <a:r>
                        <a:rPr lang="en-US" sz="1100" spc="-10">
                          <a:effectLst/>
                        </a:rPr>
                        <a:t>response</a:t>
                      </a:r>
                      <a:r>
                        <a:rPr lang="en-US" sz="1100" spc="-20">
                          <a:effectLst/>
                        </a:rPr>
                        <a:t> </a:t>
                      </a:r>
                      <a:r>
                        <a:rPr lang="en-US" sz="1100" spc="-10">
                          <a:effectLst/>
                        </a:rPr>
                        <a:t>to</a:t>
                      </a:r>
                      <a:r>
                        <a:rPr lang="en-US" sz="1100" spc="-15">
                          <a:effectLst/>
                        </a:rPr>
                        <a:t> </a:t>
                      </a:r>
                      <a:r>
                        <a:rPr lang="en-US" sz="1100" spc="-20">
                          <a:effectLst/>
                        </a:rPr>
                        <a:t>pain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508000" marR="0" indent="-187960">
                        <a:lnSpc>
                          <a:spcPct val="103000"/>
                        </a:lnSpc>
                        <a:spcBef>
                          <a:spcPts val="355"/>
                        </a:spcBef>
                        <a:spcAft>
                          <a:spcPts val="0"/>
                        </a:spcAft>
                      </a:pPr>
                      <a:r>
                        <a:rPr lang="en-US" sz="1100" spc="-10">
                          <a:effectLst/>
                        </a:rPr>
                        <a:t>Incomprehensible</a:t>
                      </a:r>
                      <a:r>
                        <a:rPr lang="en-US" sz="1100" spc="-40">
                          <a:effectLst/>
                        </a:rPr>
                        <a:t> </a:t>
                      </a:r>
                      <a:r>
                        <a:rPr lang="en-US" sz="1100" spc="-10">
                          <a:effectLst/>
                        </a:rPr>
                        <a:t>words</a:t>
                      </a:r>
                      <a:r>
                        <a:rPr lang="en-US" sz="1100" spc="-40">
                          <a:effectLst/>
                        </a:rPr>
                        <a:t> </a:t>
                      </a:r>
                      <a:r>
                        <a:rPr lang="en-US" sz="1100" spc="-10">
                          <a:effectLst/>
                        </a:rPr>
                        <a:t>or</a:t>
                      </a:r>
                      <a:r>
                        <a:rPr lang="en-US" sz="1100">
                          <a:effectLst/>
                        </a:rPr>
                        <a:t> nonspecific</a:t>
                      </a:r>
                      <a:r>
                        <a:rPr lang="en-US" sz="1100" spc="-55">
                          <a:effectLst/>
                        </a:rPr>
                        <a:t> </a:t>
                      </a:r>
                      <a:r>
                        <a:rPr lang="en-US" sz="1100">
                          <a:effectLst/>
                        </a:rPr>
                        <a:t>sounds</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30"/>
                        </a:spcBef>
                        <a:spcAft>
                          <a:spcPts val="0"/>
                        </a:spcAft>
                      </a:pPr>
                      <a:r>
                        <a:rPr lang="en-US" sz="1000">
                          <a:effectLst/>
                        </a:rPr>
                        <a:t> </a:t>
                      </a:r>
                      <a:endParaRPr lang="en-US" sz="1500">
                        <a:effectLst/>
                      </a:endParaRPr>
                    </a:p>
                    <a:p>
                      <a:pPr marL="13335" marR="0" algn="ctr">
                        <a:spcBef>
                          <a:spcPts val="5"/>
                        </a:spcBef>
                        <a:spcAft>
                          <a:spcPts val="0"/>
                        </a:spcAft>
                      </a:pPr>
                      <a:r>
                        <a:rPr lang="en-US" sz="1100">
                          <a:effectLst/>
                        </a:rPr>
                        <a:t>2</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568066879"/>
                  </a:ext>
                </a:extLst>
              </a:tr>
              <a:tr h="216857">
                <a:tc vMerge="1">
                  <a:txBody>
                    <a:bodyPr/>
                    <a:lstStyle/>
                    <a:p>
                      <a:endParaRPr lang="en-US"/>
                    </a:p>
                  </a:txBody>
                  <a:tcPr/>
                </a:tc>
                <a:tc>
                  <a:txBody>
                    <a:bodyPr/>
                    <a:lstStyle/>
                    <a:p>
                      <a:pPr marL="171450" marR="154305" algn="ctr">
                        <a:spcBef>
                          <a:spcPts val="440"/>
                        </a:spcBef>
                        <a:spcAft>
                          <a:spcPts val="0"/>
                        </a:spcAft>
                      </a:pPr>
                      <a:r>
                        <a:rPr lang="en-US" sz="1100">
                          <a:effectLst/>
                        </a:rPr>
                        <a:t>No</a:t>
                      </a:r>
                      <a:r>
                        <a:rPr lang="en-US" sz="1100" spc="-40">
                          <a:effectLst/>
                        </a:rPr>
                        <a:t> </a:t>
                      </a:r>
                      <a:r>
                        <a:rPr lang="en-US" sz="1100" spc="-1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440"/>
                        </a:spcBef>
                        <a:spcAft>
                          <a:spcPts val="0"/>
                        </a:spcAft>
                      </a:pPr>
                      <a:r>
                        <a:rPr lang="en-US" sz="1100">
                          <a:effectLst/>
                        </a:rPr>
                        <a:t>No</a:t>
                      </a:r>
                      <a:r>
                        <a:rPr lang="en-US" sz="1100" spc="-40">
                          <a:effectLst/>
                        </a:rPr>
                        <a:t> </a:t>
                      </a:r>
                      <a:r>
                        <a:rPr lang="en-US" sz="1100" spc="-1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440"/>
                        </a:spcBef>
                        <a:spcAft>
                          <a:spcPts val="0"/>
                        </a:spcAft>
                      </a:pPr>
                      <a:r>
                        <a:rPr lang="en-US" sz="1100">
                          <a:effectLst/>
                        </a:rPr>
                        <a:t>1</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869797379"/>
                  </a:ext>
                </a:extLst>
              </a:tr>
              <a:tr h="369038">
                <a:tc rowSpan="6">
                  <a:txBody>
                    <a:bodyPr/>
                    <a:lstStyle/>
                    <a:p>
                      <a:pPr marL="0" marR="0">
                        <a:spcBef>
                          <a:spcPts val="0"/>
                        </a:spcBef>
                        <a:spcAft>
                          <a:spcPts val="0"/>
                        </a:spcAft>
                      </a:pPr>
                      <a:r>
                        <a:rPr lang="en-US" sz="1200">
                          <a:effectLst/>
                        </a:rPr>
                        <a:t> </a:t>
                      </a:r>
                      <a:endParaRPr lang="en-US" sz="1500">
                        <a:effectLst/>
                      </a:endParaRPr>
                    </a:p>
                    <a:p>
                      <a:pPr marL="0" marR="0">
                        <a:spcBef>
                          <a:spcPts val="0"/>
                        </a:spcBef>
                        <a:spcAft>
                          <a:spcPts val="0"/>
                        </a:spcAft>
                      </a:pPr>
                      <a:r>
                        <a:rPr lang="en-US" sz="1200">
                          <a:effectLst/>
                        </a:rPr>
                        <a:t> </a:t>
                      </a:r>
                      <a:endParaRPr lang="en-US" sz="1500">
                        <a:effectLst/>
                      </a:endParaRPr>
                    </a:p>
                    <a:p>
                      <a:pPr marL="0" marR="0">
                        <a:spcBef>
                          <a:spcPts val="0"/>
                        </a:spcBef>
                        <a:spcAft>
                          <a:spcPts val="0"/>
                        </a:spcAft>
                      </a:pPr>
                      <a:r>
                        <a:rPr lang="en-US" sz="1200">
                          <a:effectLst/>
                        </a:rPr>
                        <a:t> </a:t>
                      </a:r>
                      <a:endParaRPr lang="en-US" sz="1500">
                        <a:effectLst/>
                      </a:endParaRPr>
                    </a:p>
                    <a:p>
                      <a:pPr marL="0" marR="0">
                        <a:spcBef>
                          <a:spcPts val="0"/>
                        </a:spcBef>
                        <a:spcAft>
                          <a:spcPts val="0"/>
                        </a:spcAft>
                      </a:pPr>
                      <a:r>
                        <a:rPr lang="en-US" sz="1200">
                          <a:effectLst/>
                        </a:rPr>
                        <a:t> </a:t>
                      </a:r>
                      <a:endParaRPr lang="en-US" sz="1500">
                        <a:effectLst/>
                      </a:endParaRPr>
                    </a:p>
                    <a:p>
                      <a:pPr marL="0" marR="0">
                        <a:spcBef>
                          <a:spcPts val="0"/>
                        </a:spcBef>
                        <a:spcAft>
                          <a:spcPts val="0"/>
                        </a:spcAft>
                      </a:pPr>
                      <a:r>
                        <a:rPr lang="en-US" sz="1200">
                          <a:effectLst/>
                        </a:rPr>
                        <a:t> </a:t>
                      </a:r>
                      <a:endParaRPr lang="en-US" sz="1500">
                        <a:effectLst/>
                      </a:endParaRPr>
                    </a:p>
                    <a:p>
                      <a:pPr marL="263525" marR="240665" indent="55245">
                        <a:lnSpc>
                          <a:spcPct val="103000"/>
                        </a:lnSpc>
                        <a:spcBef>
                          <a:spcPts val="540"/>
                        </a:spcBef>
                        <a:spcAft>
                          <a:spcPts val="0"/>
                        </a:spcAft>
                      </a:pPr>
                      <a:r>
                        <a:rPr lang="en-US" sz="1100" spc="-10">
                          <a:effectLst/>
                        </a:rPr>
                        <a:t>Motor</a:t>
                      </a:r>
                      <a:r>
                        <a:rPr lang="en-US" sz="1100">
                          <a:effectLst/>
                        </a:rPr>
                        <a:t> </a:t>
                      </a:r>
                      <a:r>
                        <a:rPr lang="en-US" sz="1100" spc="-2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659130" marR="152400" indent="-300990">
                        <a:lnSpc>
                          <a:spcPct val="113000"/>
                        </a:lnSpc>
                        <a:spcBef>
                          <a:spcPts val="355"/>
                        </a:spcBef>
                        <a:spcAft>
                          <a:spcPts val="0"/>
                        </a:spcAft>
                      </a:pPr>
                      <a:r>
                        <a:rPr lang="en-US" sz="1100" spc="-10">
                          <a:effectLst/>
                        </a:rPr>
                        <a:t>Moves</a:t>
                      </a:r>
                      <a:r>
                        <a:rPr lang="en-US" sz="1100" spc="-40">
                          <a:effectLst/>
                        </a:rPr>
                        <a:t> </a:t>
                      </a:r>
                      <a:r>
                        <a:rPr lang="en-US" sz="1100" spc="-10">
                          <a:effectLst/>
                        </a:rPr>
                        <a:t>spontaneously</a:t>
                      </a:r>
                      <a:r>
                        <a:rPr lang="en-US" sz="1100" spc="-40">
                          <a:effectLst/>
                        </a:rPr>
                        <a:t> </a:t>
                      </a:r>
                      <a:r>
                        <a:rPr lang="en-US" sz="1100" spc="-10">
                          <a:effectLst/>
                        </a:rPr>
                        <a:t>and</a:t>
                      </a:r>
                      <a:r>
                        <a:rPr lang="en-US" sz="1100">
                          <a:effectLst/>
                        </a:rPr>
                        <a:t> </a:t>
                      </a:r>
                      <a:r>
                        <a:rPr lang="en-US" sz="1100" spc="-10">
                          <a:effectLst/>
                        </a:rPr>
                        <a:t>purposefully</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25"/>
                        </a:spcBef>
                        <a:spcAft>
                          <a:spcPts val="0"/>
                        </a:spcAft>
                      </a:pPr>
                      <a:r>
                        <a:rPr lang="en-US" sz="1000">
                          <a:effectLst/>
                        </a:rPr>
                        <a:t> </a:t>
                      </a:r>
                      <a:endParaRPr lang="en-US" sz="1500">
                        <a:effectLst/>
                      </a:endParaRPr>
                    </a:p>
                    <a:p>
                      <a:pPr marL="165100" marR="154305" algn="ctr">
                        <a:spcBef>
                          <a:spcPts val="0"/>
                        </a:spcBef>
                        <a:spcAft>
                          <a:spcPts val="0"/>
                        </a:spcAft>
                      </a:pPr>
                      <a:r>
                        <a:rPr lang="en-US" sz="1100">
                          <a:effectLst/>
                        </a:rPr>
                        <a:t>Obeys</a:t>
                      </a:r>
                      <a:r>
                        <a:rPr lang="en-US" sz="1100" spc="-10">
                          <a:effectLst/>
                        </a:rPr>
                        <a:t> commands</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25"/>
                        </a:spcBef>
                        <a:spcAft>
                          <a:spcPts val="0"/>
                        </a:spcAft>
                      </a:pPr>
                      <a:r>
                        <a:rPr lang="en-US" sz="1000">
                          <a:effectLst/>
                        </a:rPr>
                        <a:t> </a:t>
                      </a:r>
                      <a:endParaRPr lang="en-US" sz="1500">
                        <a:effectLst/>
                      </a:endParaRPr>
                    </a:p>
                    <a:p>
                      <a:pPr marL="13335" marR="0" algn="ctr">
                        <a:spcBef>
                          <a:spcPts val="0"/>
                        </a:spcBef>
                        <a:spcAft>
                          <a:spcPts val="0"/>
                        </a:spcAft>
                      </a:pPr>
                      <a:r>
                        <a:rPr lang="en-US" sz="1100">
                          <a:effectLst/>
                        </a:rPr>
                        <a:t>6</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735614789"/>
                  </a:ext>
                </a:extLst>
              </a:tr>
              <a:tr h="216857">
                <a:tc vMerge="1">
                  <a:txBody>
                    <a:bodyPr/>
                    <a:lstStyle/>
                    <a:p>
                      <a:endParaRPr lang="en-US"/>
                    </a:p>
                  </a:txBody>
                  <a:tcPr/>
                </a:tc>
                <a:tc>
                  <a:txBody>
                    <a:bodyPr/>
                    <a:lstStyle/>
                    <a:p>
                      <a:pPr marL="171450" marR="154305" algn="ctr">
                        <a:spcBef>
                          <a:spcPts val="355"/>
                        </a:spcBef>
                        <a:spcAft>
                          <a:spcPts val="0"/>
                        </a:spcAft>
                      </a:pPr>
                      <a:r>
                        <a:rPr lang="en-US" sz="1100" spc="-10">
                          <a:effectLst/>
                        </a:rPr>
                        <a:t>Withdraws</a:t>
                      </a:r>
                      <a:r>
                        <a:rPr lang="en-US" sz="1100" spc="-25">
                          <a:effectLst/>
                        </a:rPr>
                        <a:t> </a:t>
                      </a:r>
                      <a:r>
                        <a:rPr lang="en-US" sz="1100" spc="-10">
                          <a:effectLst/>
                        </a:rPr>
                        <a:t>to</a:t>
                      </a:r>
                      <a:r>
                        <a:rPr lang="en-US" sz="1100" spc="-20">
                          <a:effectLst/>
                        </a:rPr>
                        <a:t> touch</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spc="-20">
                          <a:effectLst/>
                        </a:rPr>
                        <a:t>Localizes painful stimulus</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5</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668581226"/>
                  </a:ext>
                </a:extLst>
              </a:tr>
              <a:tr h="216857">
                <a:tc vMerge="1">
                  <a:txBody>
                    <a:bodyPr/>
                    <a:lstStyle/>
                    <a:p>
                      <a:endParaRPr lang="en-US"/>
                    </a:p>
                  </a:txBody>
                  <a:tcPr/>
                </a:tc>
                <a:tc>
                  <a:txBody>
                    <a:bodyPr/>
                    <a:lstStyle/>
                    <a:p>
                      <a:pPr marL="171450" marR="154305" algn="ctr">
                        <a:spcBef>
                          <a:spcPts val="355"/>
                        </a:spcBef>
                        <a:spcAft>
                          <a:spcPts val="0"/>
                        </a:spcAft>
                      </a:pPr>
                      <a:r>
                        <a:rPr lang="en-US" sz="1100" spc="-10">
                          <a:effectLst/>
                        </a:rPr>
                        <a:t>Withdraws</a:t>
                      </a:r>
                      <a:r>
                        <a:rPr lang="en-US" sz="1100" spc="-25">
                          <a:effectLst/>
                        </a:rPr>
                        <a:t> </a:t>
                      </a:r>
                      <a:r>
                        <a:rPr lang="en-US" sz="1100" spc="-10">
                          <a:effectLst/>
                        </a:rPr>
                        <a:t>in</a:t>
                      </a:r>
                      <a:r>
                        <a:rPr lang="en-US" sz="1100" spc="-25">
                          <a:effectLst/>
                        </a:rPr>
                        <a:t> </a:t>
                      </a:r>
                      <a:r>
                        <a:rPr lang="en-US" sz="1100" spc="-10">
                          <a:effectLst/>
                        </a:rPr>
                        <a:t>response</a:t>
                      </a:r>
                      <a:r>
                        <a:rPr lang="en-US" sz="1100" spc="-25">
                          <a:effectLst/>
                        </a:rPr>
                        <a:t> </a:t>
                      </a:r>
                      <a:r>
                        <a:rPr lang="en-US" sz="1100" spc="-10">
                          <a:effectLst/>
                        </a:rPr>
                        <a:t>to</a:t>
                      </a:r>
                      <a:r>
                        <a:rPr lang="en-US" sz="1100" spc="-25">
                          <a:effectLst/>
                        </a:rPr>
                        <a:t> </a:t>
                      </a:r>
                      <a:r>
                        <a:rPr lang="en-US" sz="1100" spc="-20">
                          <a:effectLst/>
                        </a:rPr>
                        <a:t>pain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spc="-10">
                          <a:effectLst/>
                        </a:rPr>
                        <a:t>Withdraws</a:t>
                      </a:r>
                      <a:r>
                        <a:rPr lang="en-US" sz="1100" spc="-25">
                          <a:effectLst/>
                        </a:rPr>
                        <a:t> </a:t>
                      </a:r>
                      <a:r>
                        <a:rPr lang="en-US" sz="1100" spc="-10">
                          <a:effectLst/>
                        </a:rPr>
                        <a:t>in</a:t>
                      </a:r>
                      <a:r>
                        <a:rPr lang="en-US" sz="1100" spc="-25">
                          <a:effectLst/>
                        </a:rPr>
                        <a:t> </a:t>
                      </a:r>
                      <a:r>
                        <a:rPr lang="en-US" sz="1100" spc="-10">
                          <a:effectLst/>
                        </a:rPr>
                        <a:t>response</a:t>
                      </a:r>
                      <a:r>
                        <a:rPr lang="en-US" sz="1100" spc="-25">
                          <a:effectLst/>
                        </a:rPr>
                        <a:t> </a:t>
                      </a:r>
                      <a:r>
                        <a:rPr lang="en-US" sz="1100" spc="-10">
                          <a:effectLst/>
                        </a:rPr>
                        <a:t>to</a:t>
                      </a:r>
                      <a:r>
                        <a:rPr lang="en-US" sz="1100" spc="-25">
                          <a:effectLst/>
                        </a:rPr>
                        <a:t> </a:t>
                      </a:r>
                      <a:r>
                        <a:rPr lang="en-US" sz="1100" spc="-20">
                          <a:effectLst/>
                        </a:rPr>
                        <a:t>pain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4</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493936555"/>
                  </a:ext>
                </a:extLst>
              </a:tr>
              <a:tr h="417149">
                <a:tc vMerge="1">
                  <a:txBody>
                    <a:bodyPr/>
                    <a:lstStyle/>
                    <a:p>
                      <a:endParaRPr lang="en-US"/>
                    </a:p>
                  </a:txBody>
                  <a:tcPr/>
                </a:tc>
                <a:tc>
                  <a:txBody>
                    <a:bodyPr/>
                    <a:lstStyle/>
                    <a:p>
                      <a:pPr marL="278130" marR="152400" indent="-104140">
                        <a:lnSpc>
                          <a:spcPct val="113000"/>
                        </a:lnSpc>
                        <a:spcBef>
                          <a:spcPts val="355"/>
                        </a:spcBef>
                        <a:spcAft>
                          <a:spcPts val="0"/>
                        </a:spcAft>
                      </a:pPr>
                      <a:r>
                        <a:rPr lang="en-US" sz="1100">
                          <a:effectLst/>
                        </a:rPr>
                        <a:t>Responds</a:t>
                      </a:r>
                      <a:r>
                        <a:rPr lang="en-US" sz="1100" spc="-45">
                          <a:effectLst/>
                        </a:rPr>
                        <a:t> </a:t>
                      </a:r>
                      <a:r>
                        <a:rPr lang="en-US" sz="1100">
                          <a:effectLst/>
                        </a:rPr>
                        <a:t>to</a:t>
                      </a:r>
                      <a:r>
                        <a:rPr lang="en-US" sz="1100" spc="-40">
                          <a:effectLst/>
                        </a:rPr>
                        <a:t> </a:t>
                      </a:r>
                      <a:r>
                        <a:rPr lang="en-US" sz="1100">
                          <a:effectLst/>
                        </a:rPr>
                        <a:t>pain</a:t>
                      </a:r>
                      <a:r>
                        <a:rPr lang="en-US" sz="1100" spc="-40">
                          <a:effectLst/>
                        </a:rPr>
                        <a:t> </a:t>
                      </a:r>
                      <a:r>
                        <a:rPr lang="en-US" sz="1100">
                          <a:effectLst/>
                        </a:rPr>
                        <a:t>with</a:t>
                      </a:r>
                      <a:r>
                        <a:rPr lang="en-US" sz="1100" spc="-40">
                          <a:effectLst/>
                        </a:rPr>
                        <a:t> </a:t>
                      </a:r>
                      <a:r>
                        <a:rPr lang="en-US" sz="1100">
                          <a:effectLst/>
                        </a:rPr>
                        <a:t>decorticate posturing (abnormal flexion)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25"/>
                        </a:spcBef>
                        <a:spcAft>
                          <a:spcPts val="0"/>
                        </a:spcAft>
                      </a:pPr>
                      <a:r>
                        <a:rPr lang="en-US" sz="1000">
                          <a:effectLst/>
                        </a:rPr>
                        <a:t> </a:t>
                      </a:r>
                      <a:endParaRPr lang="en-US" sz="1500">
                        <a:effectLst/>
                      </a:endParaRPr>
                    </a:p>
                    <a:p>
                      <a:pPr marL="165100" marR="154305" algn="ctr">
                        <a:spcBef>
                          <a:spcPts val="0"/>
                        </a:spcBef>
                        <a:spcAft>
                          <a:spcPts val="0"/>
                        </a:spcAft>
                      </a:pPr>
                      <a:r>
                        <a:rPr lang="en-US" sz="1100">
                          <a:effectLst/>
                        </a:rPr>
                        <a:t>Responds</a:t>
                      </a:r>
                      <a:r>
                        <a:rPr lang="en-US" sz="1100" spc="-35">
                          <a:effectLst/>
                        </a:rPr>
                        <a:t> </a:t>
                      </a:r>
                      <a:r>
                        <a:rPr lang="en-US" sz="1100">
                          <a:effectLst/>
                        </a:rPr>
                        <a:t>to</a:t>
                      </a:r>
                      <a:r>
                        <a:rPr lang="en-US" sz="1100" spc="-30">
                          <a:effectLst/>
                        </a:rPr>
                        <a:t> </a:t>
                      </a:r>
                      <a:r>
                        <a:rPr lang="en-US" sz="1100">
                          <a:effectLst/>
                        </a:rPr>
                        <a:t>pain</a:t>
                      </a:r>
                      <a:r>
                        <a:rPr lang="en-US" sz="1100" spc="-30">
                          <a:effectLst/>
                        </a:rPr>
                        <a:t> </a:t>
                      </a:r>
                      <a:r>
                        <a:rPr lang="en-US" sz="1100">
                          <a:effectLst/>
                        </a:rPr>
                        <a:t>with</a:t>
                      </a:r>
                      <a:r>
                        <a:rPr lang="en-US" sz="1100" spc="-35">
                          <a:effectLst/>
                        </a:rPr>
                        <a:t> </a:t>
                      </a:r>
                      <a:r>
                        <a:rPr lang="en-US" sz="1100" spc="-10">
                          <a:effectLst/>
                        </a:rPr>
                        <a:t>flexion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25"/>
                        </a:spcBef>
                        <a:spcAft>
                          <a:spcPts val="0"/>
                        </a:spcAft>
                      </a:pPr>
                      <a:r>
                        <a:rPr lang="en-US" sz="1000">
                          <a:effectLst/>
                        </a:rPr>
                        <a:t> </a:t>
                      </a:r>
                      <a:endParaRPr lang="en-US" sz="1500">
                        <a:effectLst/>
                      </a:endParaRPr>
                    </a:p>
                    <a:p>
                      <a:pPr marL="13335" marR="0" algn="ctr">
                        <a:spcBef>
                          <a:spcPts val="0"/>
                        </a:spcBef>
                        <a:spcAft>
                          <a:spcPts val="0"/>
                        </a:spcAft>
                      </a:pPr>
                      <a:r>
                        <a:rPr lang="en-US" sz="1100">
                          <a:effectLst/>
                        </a:rPr>
                        <a:t>3</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39807203"/>
                  </a:ext>
                </a:extLst>
              </a:tr>
              <a:tr h="417149">
                <a:tc vMerge="1">
                  <a:txBody>
                    <a:bodyPr/>
                    <a:lstStyle/>
                    <a:p>
                      <a:endParaRPr lang="en-US"/>
                    </a:p>
                  </a:txBody>
                  <a:tcPr/>
                </a:tc>
                <a:tc>
                  <a:txBody>
                    <a:bodyPr/>
                    <a:lstStyle/>
                    <a:p>
                      <a:pPr marL="217170" marR="0" indent="-52070">
                        <a:lnSpc>
                          <a:spcPct val="113000"/>
                        </a:lnSpc>
                        <a:spcBef>
                          <a:spcPts val="355"/>
                        </a:spcBef>
                        <a:spcAft>
                          <a:spcPts val="0"/>
                        </a:spcAft>
                      </a:pPr>
                      <a:r>
                        <a:rPr lang="en-US" sz="1100" spc="-10">
                          <a:effectLst/>
                        </a:rPr>
                        <a:t>Responds</a:t>
                      </a:r>
                      <a:r>
                        <a:rPr lang="en-US" sz="1100" spc="-30">
                          <a:effectLst/>
                        </a:rPr>
                        <a:t> </a:t>
                      </a:r>
                      <a:r>
                        <a:rPr lang="en-US" sz="1100" spc="-10">
                          <a:effectLst/>
                        </a:rPr>
                        <a:t>to</a:t>
                      </a:r>
                      <a:r>
                        <a:rPr lang="en-US" sz="1100" spc="-30">
                          <a:effectLst/>
                        </a:rPr>
                        <a:t> </a:t>
                      </a:r>
                      <a:r>
                        <a:rPr lang="en-US" sz="1100" spc="-10">
                          <a:effectLst/>
                        </a:rPr>
                        <a:t>pain</a:t>
                      </a:r>
                      <a:r>
                        <a:rPr lang="en-US" sz="1100" spc="-30">
                          <a:effectLst/>
                        </a:rPr>
                        <a:t> </a:t>
                      </a:r>
                      <a:r>
                        <a:rPr lang="en-US" sz="1100" spc="-10">
                          <a:effectLst/>
                        </a:rPr>
                        <a:t>with</a:t>
                      </a:r>
                      <a:r>
                        <a:rPr lang="en-US" sz="1100" spc="-30">
                          <a:effectLst/>
                        </a:rPr>
                        <a:t> </a:t>
                      </a:r>
                      <a:r>
                        <a:rPr lang="en-US" sz="1100" spc="-10">
                          <a:effectLst/>
                        </a:rPr>
                        <a:t>decerebrate</a:t>
                      </a:r>
                      <a:r>
                        <a:rPr lang="en-US" sz="1100">
                          <a:effectLst/>
                        </a:rPr>
                        <a:t> </a:t>
                      </a:r>
                      <a:r>
                        <a:rPr lang="en-US" sz="1100" spc="-10">
                          <a:effectLst/>
                        </a:rPr>
                        <a:t>posturing</a:t>
                      </a:r>
                      <a:r>
                        <a:rPr lang="en-US" sz="1100" spc="-50">
                          <a:effectLst/>
                        </a:rPr>
                        <a:t> </a:t>
                      </a:r>
                      <a:r>
                        <a:rPr lang="en-US" sz="1100" spc="-10">
                          <a:effectLst/>
                        </a:rPr>
                        <a:t>(abnormal</a:t>
                      </a:r>
                      <a:r>
                        <a:rPr lang="en-US" sz="1100" spc="-50">
                          <a:effectLst/>
                        </a:rPr>
                        <a:t> </a:t>
                      </a:r>
                      <a:r>
                        <a:rPr lang="en-US" sz="1100" spc="-10">
                          <a:effectLst/>
                        </a:rPr>
                        <a:t>extension)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25"/>
                        </a:spcBef>
                        <a:spcAft>
                          <a:spcPts val="0"/>
                        </a:spcAft>
                      </a:pPr>
                      <a:r>
                        <a:rPr lang="en-US" sz="1000">
                          <a:effectLst/>
                        </a:rPr>
                        <a:t> </a:t>
                      </a:r>
                      <a:endParaRPr lang="en-US" sz="1500">
                        <a:effectLst/>
                      </a:endParaRPr>
                    </a:p>
                    <a:p>
                      <a:pPr marL="165100" marR="154305" algn="ctr">
                        <a:spcBef>
                          <a:spcPts val="0"/>
                        </a:spcBef>
                        <a:spcAft>
                          <a:spcPts val="0"/>
                        </a:spcAft>
                      </a:pPr>
                      <a:r>
                        <a:rPr lang="en-US" sz="1100">
                          <a:effectLst/>
                        </a:rPr>
                        <a:t>Responds</a:t>
                      </a:r>
                      <a:r>
                        <a:rPr lang="en-US" sz="1100" spc="-35">
                          <a:effectLst/>
                        </a:rPr>
                        <a:t> </a:t>
                      </a:r>
                      <a:r>
                        <a:rPr lang="en-US" sz="1100">
                          <a:effectLst/>
                        </a:rPr>
                        <a:t>to</a:t>
                      </a:r>
                      <a:r>
                        <a:rPr lang="en-US" sz="1100" spc="-30">
                          <a:effectLst/>
                        </a:rPr>
                        <a:t> </a:t>
                      </a:r>
                      <a:r>
                        <a:rPr lang="en-US" sz="1100">
                          <a:effectLst/>
                        </a:rPr>
                        <a:t>pain</a:t>
                      </a:r>
                      <a:r>
                        <a:rPr lang="en-US" sz="1100" spc="-30">
                          <a:effectLst/>
                        </a:rPr>
                        <a:t> </a:t>
                      </a:r>
                      <a:r>
                        <a:rPr lang="en-US" sz="1100">
                          <a:effectLst/>
                        </a:rPr>
                        <a:t>with</a:t>
                      </a:r>
                      <a:r>
                        <a:rPr lang="en-US" sz="1100" spc="-35">
                          <a:effectLst/>
                        </a:rPr>
                        <a:t> </a:t>
                      </a:r>
                      <a:r>
                        <a:rPr lang="en-US" sz="1100" spc="-10">
                          <a:effectLst/>
                        </a:rPr>
                        <a:t>extension</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25"/>
                        </a:spcBef>
                        <a:spcAft>
                          <a:spcPts val="0"/>
                        </a:spcAft>
                      </a:pPr>
                      <a:r>
                        <a:rPr lang="en-US" sz="1000">
                          <a:effectLst/>
                        </a:rPr>
                        <a:t> </a:t>
                      </a:r>
                      <a:endParaRPr lang="en-US" sz="1500">
                        <a:effectLst/>
                      </a:endParaRPr>
                    </a:p>
                    <a:p>
                      <a:pPr marL="13335" marR="0" algn="ctr">
                        <a:spcBef>
                          <a:spcPts val="0"/>
                        </a:spcBef>
                        <a:spcAft>
                          <a:spcPts val="0"/>
                        </a:spcAft>
                      </a:pPr>
                      <a:r>
                        <a:rPr lang="en-US" sz="1100">
                          <a:effectLst/>
                        </a:rPr>
                        <a:t>2</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377529781"/>
                  </a:ext>
                </a:extLst>
              </a:tr>
              <a:tr h="216857">
                <a:tc vMerge="1">
                  <a:txBody>
                    <a:bodyPr/>
                    <a:lstStyle/>
                    <a:p>
                      <a:endParaRPr lang="en-US"/>
                    </a:p>
                  </a:txBody>
                  <a:tcPr/>
                </a:tc>
                <a:tc>
                  <a:txBody>
                    <a:bodyPr/>
                    <a:lstStyle/>
                    <a:p>
                      <a:pPr marL="171450" marR="154305" algn="ctr">
                        <a:spcBef>
                          <a:spcPts val="355"/>
                        </a:spcBef>
                        <a:spcAft>
                          <a:spcPts val="0"/>
                        </a:spcAft>
                      </a:pPr>
                      <a:r>
                        <a:rPr lang="en-US" sz="1100">
                          <a:effectLst/>
                        </a:rPr>
                        <a:t>No</a:t>
                      </a:r>
                      <a:r>
                        <a:rPr lang="en-US" sz="1100" spc="-40">
                          <a:effectLst/>
                        </a:rPr>
                        <a:t> </a:t>
                      </a:r>
                      <a:r>
                        <a:rPr lang="en-US" sz="1100" spc="-1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65100" marR="154305" algn="ctr">
                        <a:spcBef>
                          <a:spcPts val="355"/>
                        </a:spcBef>
                        <a:spcAft>
                          <a:spcPts val="0"/>
                        </a:spcAft>
                      </a:pPr>
                      <a:r>
                        <a:rPr lang="en-US" sz="1100">
                          <a:effectLst/>
                        </a:rPr>
                        <a:t>No</a:t>
                      </a:r>
                      <a:r>
                        <a:rPr lang="en-US" sz="1100" spc="-40">
                          <a:effectLst/>
                        </a:rPr>
                        <a:t> </a:t>
                      </a:r>
                      <a:r>
                        <a:rPr lang="en-US" sz="1100" spc="-10">
                          <a:effectLst/>
                        </a:rPr>
                        <a:t>response</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3335" marR="0" algn="ctr">
                        <a:spcBef>
                          <a:spcPts val="355"/>
                        </a:spcBef>
                        <a:spcAft>
                          <a:spcPts val="0"/>
                        </a:spcAft>
                      </a:pPr>
                      <a:r>
                        <a:rPr lang="en-US" sz="1100">
                          <a:effectLst/>
                        </a:rPr>
                        <a:t>1</a:t>
                      </a:r>
                      <a:endParaRPr lang="en-US" sz="15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324699585"/>
                  </a:ext>
                </a:extLst>
              </a:tr>
            </a:tbl>
          </a:graphicData>
        </a:graphic>
      </p:graphicFrame>
    </p:spTree>
    <p:extLst>
      <p:ext uri="{BB962C8B-B14F-4D97-AF65-F5344CB8AC3E}">
        <p14:creationId xmlns:p14="http://schemas.microsoft.com/office/powerpoint/2010/main" val="2568743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322B948-87E5-CAB9-78F3-BA80FE0625F4}"/>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PEDIATRIC ASSESSMENT: EXPOSURE</a:t>
            </a:r>
          </a:p>
        </p:txBody>
      </p:sp>
      <p:graphicFrame>
        <p:nvGraphicFramePr>
          <p:cNvPr id="20" name="Content Placeholder 4">
            <a:extLst>
              <a:ext uri="{FF2B5EF4-FFF2-40B4-BE49-F238E27FC236}">
                <a16:creationId xmlns:a16="http://schemas.microsoft.com/office/drawing/2014/main" id="{BCF3D878-6B24-AD3E-C52E-F6993D7834BB}"/>
              </a:ext>
            </a:extLst>
          </p:cNvPr>
          <p:cNvGraphicFramePr>
            <a:graphicFrameLocks noGrp="1"/>
          </p:cNvGraphicFramePr>
          <p:nvPr>
            <p:ph idx="1"/>
            <p:extLst>
              <p:ext uri="{D42A27DB-BD31-4B8C-83A1-F6EECF244321}">
                <p14:modId xmlns:p14="http://schemas.microsoft.com/office/powerpoint/2010/main" val="313812855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0101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322B948-87E5-CAB9-78F3-BA80FE0625F4}"/>
              </a:ext>
            </a:extLst>
          </p:cNvPr>
          <p:cNvSpPr>
            <a:spLocks noGrp="1"/>
          </p:cNvSpPr>
          <p:nvPr>
            <p:ph type="title"/>
          </p:nvPr>
        </p:nvSpPr>
        <p:spPr>
          <a:xfrm>
            <a:off x="1371597" y="348865"/>
            <a:ext cx="10044023" cy="877729"/>
          </a:xfrm>
        </p:spPr>
        <p:txBody>
          <a:bodyPr anchor="ctr">
            <a:normAutofit/>
          </a:bodyPr>
          <a:lstStyle/>
          <a:p>
            <a:r>
              <a:rPr lang="en-US" sz="3700" dirty="0">
                <a:solidFill>
                  <a:srgbClr val="FFFFFF"/>
                </a:solidFill>
              </a:rPr>
              <a:t>PEDIATRIC ASSESSMENT: SECONDARY ASSESSMENT</a:t>
            </a:r>
          </a:p>
        </p:txBody>
      </p:sp>
      <p:graphicFrame>
        <p:nvGraphicFramePr>
          <p:cNvPr id="2" name="Content Placeholder 1">
            <a:extLst>
              <a:ext uri="{FF2B5EF4-FFF2-40B4-BE49-F238E27FC236}">
                <a16:creationId xmlns:a16="http://schemas.microsoft.com/office/drawing/2014/main" id="{60FA933C-6ED8-EDD6-A426-069A90113D7C}"/>
              </a:ext>
            </a:extLst>
          </p:cNvPr>
          <p:cNvGraphicFramePr>
            <a:graphicFrameLocks noGrp="1"/>
          </p:cNvGraphicFramePr>
          <p:nvPr>
            <p:ph idx="1"/>
            <p:extLst>
              <p:ext uri="{D42A27DB-BD31-4B8C-83A1-F6EECF244321}">
                <p14:modId xmlns:p14="http://schemas.microsoft.com/office/powerpoint/2010/main" val="238360152"/>
              </p:ext>
            </p:extLst>
          </p:nvPr>
        </p:nvGraphicFramePr>
        <p:xfrm>
          <a:off x="1606909" y="2112579"/>
          <a:ext cx="9002124" cy="4199029"/>
        </p:xfrm>
        <a:graphic>
          <a:graphicData uri="http://schemas.openxmlformats.org/drawingml/2006/table">
            <a:tbl>
              <a:tblPr firstRow="1" bandRow="1">
                <a:tableStyleId>{8EC20E35-A176-4012-BC5E-935CFFF8708E}</a:tableStyleId>
              </a:tblPr>
              <a:tblGrid>
                <a:gridCol w="9002124">
                  <a:extLst>
                    <a:ext uri="{9D8B030D-6E8A-4147-A177-3AD203B41FA5}">
                      <a16:colId xmlns:a16="http://schemas.microsoft.com/office/drawing/2014/main" val="2769689780"/>
                    </a:ext>
                  </a:extLst>
                </a:gridCol>
              </a:tblGrid>
              <a:tr h="213194">
                <a:tc>
                  <a:txBody>
                    <a:bodyPr/>
                    <a:lstStyle/>
                    <a:p>
                      <a:pPr algn="ctr"/>
                      <a:r>
                        <a:rPr lang="en-US" sz="1200" b="1">
                          <a:effectLst/>
                        </a:rPr>
                        <a:t>S: SIGNS &amp; SYMPTOMS </a:t>
                      </a:r>
                      <a:endParaRPr lang="en-US" sz="1200">
                        <a:effectLst/>
                        <a:latin typeface="Helvetica" pitchFamily="2" charset="0"/>
                      </a:endParaRPr>
                    </a:p>
                  </a:txBody>
                  <a:tcPr marL="29565" marR="29565" marT="0" marB="0"/>
                </a:tc>
                <a:extLst>
                  <a:ext uri="{0D108BD9-81ED-4DB2-BD59-A6C34878D82A}">
                    <a16:rowId xmlns:a16="http://schemas.microsoft.com/office/drawing/2014/main" val="199897541"/>
                  </a:ext>
                </a:extLst>
              </a:tr>
              <a:tr h="390855">
                <a:tc>
                  <a:txBody>
                    <a:bodyPr/>
                    <a:lstStyle/>
                    <a:p>
                      <a:r>
                        <a:rPr lang="en-US" sz="1200">
                          <a:effectLst/>
                        </a:rPr>
                        <a:t>• Evaluate recent events related to current problem </a:t>
                      </a:r>
                    </a:p>
                    <a:p>
                      <a:r>
                        <a:rPr lang="en-US" sz="1200">
                          <a:effectLst/>
                        </a:rPr>
                        <a:t>-Preceding illness, dangerous activity </a:t>
                      </a:r>
                      <a:endParaRPr lang="en-US" sz="1200">
                        <a:effectLst/>
                        <a:latin typeface="Times" pitchFamily="2" charset="0"/>
                      </a:endParaRPr>
                    </a:p>
                  </a:txBody>
                  <a:tcPr marL="29565" marR="29565" marT="0" marB="0"/>
                </a:tc>
                <a:extLst>
                  <a:ext uri="{0D108BD9-81ED-4DB2-BD59-A6C34878D82A}">
                    <a16:rowId xmlns:a16="http://schemas.microsoft.com/office/drawing/2014/main" val="691951988"/>
                  </a:ext>
                </a:extLst>
              </a:tr>
              <a:tr h="1456823">
                <a:tc>
                  <a:txBody>
                    <a:bodyPr/>
                    <a:lstStyle/>
                    <a:p>
                      <a:r>
                        <a:rPr lang="en-US" sz="1200">
                          <a:effectLst/>
                        </a:rPr>
                        <a:t>• Examine patient from head to toe for the following: </a:t>
                      </a:r>
                    </a:p>
                    <a:p>
                      <a:r>
                        <a:rPr lang="en-US" sz="1200">
                          <a:effectLst/>
                        </a:rPr>
                        <a:t>- Consciousness, delerium </a:t>
                      </a:r>
                    </a:p>
                    <a:p>
                      <a:r>
                        <a:rPr lang="en-US" sz="1200">
                          <a:effectLst/>
                        </a:rPr>
                        <a:t>- Agitation, anxiety, depression </a:t>
                      </a:r>
                    </a:p>
                    <a:p>
                      <a:r>
                        <a:rPr lang="en-US" sz="1200">
                          <a:effectLst/>
                        </a:rPr>
                        <a:t>- Fever </a:t>
                      </a:r>
                    </a:p>
                    <a:p>
                      <a:r>
                        <a:rPr lang="en-US" sz="1200">
                          <a:effectLst/>
                        </a:rPr>
                        <a:t>- Breathing </a:t>
                      </a:r>
                    </a:p>
                    <a:p>
                      <a:r>
                        <a:rPr lang="en-US" sz="1200">
                          <a:effectLst/>
                        </a:rPr>
                        <a:t>- Appetite </a:t>
                      </a:r>
                    </a:p>
                    <a:p>
                      <a:r>
                        <a:rPr lang="en-US" sz="1200">
                          <a:effectLst/>
                        </a:rPr>
                        <a:t>- Nausea/vomiting </a:t>
                      </a:r>
                    </a:p>
                    <a:p>
                      <a:r>
                        <a:rPr lang="en-US" sz="1200">
                          <a:effectLst/>
                        </a:rPr>
                        <a:t>- Diarrhea (bloody) </a:t>
                      </a:r>
                      <a:endParaRPr lang="en-US" sz="1200">
                        <a:effectLst/>
                        <a:latin typeface="Times" pitchFamily="2" charset="0"/>
                      </a:endParaRPr>
                    </a:p>
                  </a:txBody>
                  <a:tcPr marL="29565" marR="29565" marT="0" marB="0"/>
                </a:tc>
                <a:extLst>
                  <a:ext uri="{0D108BD9-81ED-4DB2-BD59-A6C34878D82A}">
                    <a16:rowId xmlns:a16="http://schemas.microsoft.com/office/drawing/2014/main" val="2824244141"/>
                  </a:ext>
                </a:extLst>
              </a:tr>
              <a:tr h="213194">
                <a:tc>
                  <a:txBody>
                    <a:bodyPr/>
                    <a:lstStyle/>
                    <a:p>
                      <a:pPr algn="ctr"/>
                      <a:r>
                        <a:rPr lang="en-US" sz="1200" b="1">
                          <a:effectLst/>
                        </a:rPr>
                        <a:t>P: PAST MEDICAL HISTORY </a:t>
                      </a:r>
                      <a:endParaRPr lang="en-US" sz="1200">
                        <a:effectLst/>
                        <a:latin typeface="Helvetica" pitchFamily="2" charset="0"/>
                      </a:endParaRPr>
                    </a:p>
                  </a:txBody>
                  <a:tcPr marL="29565" marR="29565" marT="0" marB="0"/>
                </a:tc>
                <a:extLst>
                  <a:ext uri="{0D108BD9-81ED-4DB2-BD59-A6C34878D82A}">
                    <a16:rowId xmlns:a16="http://schemas.microsoft.com/office/drawing/2014/main" val="3049667471"/>
                  </a:ext>
                </a:extLst>
              </a:tr>
              <a:tr h="213194">
                <a:tc>
                  <a:txBody>
                    <a:bodyPr/>
                    <a:lstStyle/>
                    <a:p>
                      <a:r>
                        <a:rPr lang="en-US" sz="1200">
                          <a:effectLst/>
                        </a:rPr>
                        <a:t>• Complicated birth history </a:t>
                      </a:r>
                      <a:endParaRPr lang="en-US" sz="1200">
                        <a:effectLst/>
                        <a:latin typeface="Times" pitchFamily="2" charset="0"/>
                      </a:endParaRPr>
                    </a:p>
                  </a:txBody>
                  <a:tcPr marL="29565" marR="29565" marT="0" marB="0"/>
                </a:tc>
                <a:extLst>
                  <a:ext uri="{0D108BD9-81ED-4DB2-BD59-A6C34878D82A}">
                    <a16:rowId xmlns:a16="http://schemas.microsoft.com/office/drawing/2014/main" val="4057346702"/>
                  </a:ext>
                </a:extLst>
              </a:tr>
              <a:tr h="213194">
                <a:tc>
                  <a:txBody>
                    <a:bodyPr/>
                    <a:lstStyle/>
                    <a:p>
                      <a:r>
                        <a:rPr lang="en-US" sz="1200">
                          <a:effectLst/>
                        </a:rPr>
                        <a:t>• Hospitalizations </a:t>
                      </a:r>
                      <a:endParaRPr lang="en-US" sz="1200">
                        <a:effectLst/>
                        <a:latin typeface="Times" pitchFamily="2" charset="0"/>
                      </a:endParaRPr>
                    </a:p>
                  </a:txBody>
                  <a:tcPr marL="29565" marR="29565" marT="0" marB="0"/>
                </a:tc>
                <a:extLst>
                  <a:ext uri="{0D108BD9-81ED-4DB2-BD59-A6C34878D82A}">
                    <a16:rowId xmlns:a16="http://schemas.microsoft.com/office/drawing/2014/main" val="2545957373"/>
                  </a:ext>
                </a:extLst>
              </a:tr>
              <a:tr h="213194">
                <a:tc>
                  <a:txBody>
                    <a:bodyPr/>
                    <a:lstStyle/>
                    <a:p>
                      <a:r>
                        <a:rPr lang="en-US" sz="1200">
                          <a:effectLst/>
                        </a:rPr>
                        <a:t>• Surgeries </a:t>
                      </a:r>
                      <a:endParaRPr lang="en-US" sz="1200">
                        <a:effectLst/>
                        <a:latin typeface="Times" pitchFamily="2" charset="0"/>
                      </a:endParaRPr>
                    </a:p>
                  </a:txBody>
                  <a:tcPr marL="29565" marR="29565" marT="0" marB="0"/>
                </a:tc>
                <a:extLst>
                  <a:ext uri="{0D108BD9-81ED-4DB2-BD59-A6C34878D82A}">
                    <a16:rowId xmlns:a16="http://schemas.microsoft.com/office/drawing/2014/main" val="1172631881"/>
                  </a:ext>
                </a:extLst>
              </a:tr>
              <a:tr h="213194">
                <a:tc>
                  <a:txBody>
                    <a:bodyPr/>
                    <a:lstStyle/>
                    <a:p>
                      <a:pPr algn="ctr"/>
                      <a:r>
                        <a:rPr lang="en-US" sz="1200" b="1">
                          <a:effectLst/>
                        </a:rPr>
                        <a:t>A: ALLERGIES </a:t>
                      </a:r>
                      <a:endParaRPr lang="en-US" sz="1200">
                        <a:effectLst/>
                        <a:latin typeface="Helvetica" pitchFamily="2" charset="0"/>
                      </a:endParaRPr>
                    </a:p>
                  </a:txBody>
                  <a:tcPr marL="29565" marR="29565" marT="0" marB="0"/>
                </a:tc>
                <a:extLst>
                  <a:ext uri="{0D108BD9-81ED-4DB2-BD59-A6C34878D82A}">
                    <a16:rowId xmlns:a16="http://schemas.microsoft.com/office/drawing/2014/main" val="3487770698"/>
                  </a:ext>
                </a:extLst>
              </a:tr>
              <a:tr h="213194">
                <a:tc>
                  <a:txBody>
                    <a:bodyPr/>
                    <a:lstStyle/>
                    <a:p>
                      <a:r>
                        <a:rPr lang="en-US" sz="1200">
                          <a:effectLst/>
                        </a:rPr>
                        <a:t>• Any drug or environmental allergies </a:t>
                      </a:r>
                      <a:endParaRPr lang="en-US" sz="1200">
                        <a:effectLst/>
                        <a:latin typeface="Times" pitchFamily="2" charset="0"/>
                      </a:endParaRPr>
                    </a:p>
                  </a:txBody>
                  <a:tcPr marL="29565" marR="29565" marT="0" marB="0"/>
                </a:tc>
                <a:extLst>
                  <a:ext uri="{0D108BD9-81ED-4DB2-BD59-A6C34878D82A}">
                    <a16:rowId xmlns:a16="http://schemas.microsoft.com/office/drawing/2014/main" val="3867061220"/>
                  </a:ext>
                </a:extLst>
              </a:tr>
              <a:tr h="213194">
                <a:tc>
                  <a:txBody>
                    <a:bodyPr/>
                    <a:lstStyle/>
                    <a:p>
                      <a:r>
                        <a:rPr lang="en-US" sz="1200">
                          <a:effectLst/>
                        </a:rPr>
                        <a:t>• Any exposure to allergens or toxins </a:t>
                      </a:r>
                      <a:endParaRPr lang="en-US" sz="1200">
                        <a:effectLst/>
                        <a:latin typeface="Times" pitchFamily="2" charset="0"/>
                      </a:endParaRPr>
                    </a:p>
                  </a:txBody>
                  <a:tcPr marL="29565" marR="29565" marT="0" marB="0"/>
                </a:tc>
                <a:extLst>
                  <a:ext uri="{0D108BD9-81ED-4DB2-BD59-A6C34878D82A}">
                    <a16:rowId xmlns:a16="http://schemas.microsoft.com/office/drawing/2014/main" val="2145263454"/>
                  </a:ext>
                </a:extLst>
              </a:tr>
              <a:tr h="213194">
                <a:tc>
                  <a:txBody>
                    <a:bodyPr/>
                    <a:lstStyle/>
                    <a:p>
                      <a:pPr algn="ctr"/>
                      <a:r>
                        <a:rPr lang="en-US" sz="1200" b="1">
                          <a:effectLst/>
                        </a:rPr>
                        <a:t>M: MEDICATIONS </a:t>
                      </a:r>
                      <a:endParaRPr lang="en-US" sz="1200">
                        <a:effectLst/>
                        <a:latin typeface="Helvetica" pitchFamily="2" charset="0"/>
                      </a:endParaRPr>
                    </a:p>
                  </a:txBody>
                  <a:tcPr marL="29565" marR="29565" marT="0" marB="0"/>
                </a:tc>
                <a:extLst>
                  <a:ext uri="{0D108BD9-81ED-4DB2-BD59-A6C34878D82A}">
                    <a16:rowId xmlns:a16="http://schemas.microsoft.com/office/drawing/2014/main" val="1056728169"/>
                  </a:ext>
                </a:extLst>
              </a:tr>
              <a:tr h="213194">
                <a:tc>
                  <a:txBody>
                    <a:bodyPr/>
                    <a:lstStyle/>
                    <a:p>
                      <a:r>
                        <a:rPr lang="en-US" sz="1200">
                          <a:effectLst/>
                        </a:rPr>
                        <a:t>• What medications is the child taking (prescribed and OTC)? </a:t>
                      </a:r>
                      <a:endParaRPr lang="en-US" sz="1200">
                        <a:effectLst/>
                        <a:latin typeface="Times" pitchFamily="2" charset="0"/>
                      </a:endParaRPr>
                    </a:p>
                  </a:txBody>
                  <a:tcPr marL="29565" marR="29565" marT="0" marB="0"/>
                </a:tc>
                <a:extLst>
                  <a:ext uri="{0D108BD9-81ED-4DB2-BD59-A6C34878D82A}">
                    <a16:rowId xmlns:a16="http://schemas.microsoft.com/office/drawing/2014/main" val="2948426783"/>
                  </a:ext>
                </a:extLst>
              </a:tr>
              <a:tr h="213194">
                <a:tc>
                  <a:txBody>
                    <a:bodyPr/>
                    <a:lstStyle/>
                    <a:p>
                      <a:r>
                        <a:rPr lang="en-US" sz="1200">
                          <a:effectLst/>
                        </a:rPr>
                        <a:t>• Could child have taken any </a:t>
                      </a:r>
                      <a:endParaRPr lang="en-US" sz="1200">
                        <a:effectLst/>
                        <a:latin typeface="Times" pitchFamily="2" charset="0"/>
                      </a:endParaRPr>
                    </a:p>
                  </a:txBody>
                  <a:tcPr marL="29565" marR="29565" marT="0" marB="0"/>
                </a:tc>
                <a:extLst>
                  <a:ext uri="{0D108BD9-81ED-4DB2-BD59-A6C34878D82A}">
                    <a16:rowId xmlns:a16="http://schemas.microsoft.com/office/drawing/2014/main" val="2229608136"/>
                  </a:ext>
                </a:extLst>
              </a:tr>
            </a:tbl>
          </a:graphicData>
        </a:graphic>
      </p:graphicFrame>
    </p:spTree>
    <p:extLst>
      <p:ext uri="{BB962C8B-B14F-4D97-AF65-F5344CB8AC3E}">
        <p14:creationId xmlns:p14="http://schemas.microsoft.com/office/powerpoint/2010/main" val="31155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B322B948-87E5-CAB9-78F3-BA80FE0625F4}"/>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RSV</a:t>
            </a:r>
          </a:p>
        </p:txBody>
      </p:sp>
      <p:sp>
        <p:nvSpPr>
          <p:cNvPr id="2" name="Text Placeholder 1">
            <a:extLst>
              <a:ext uri="{FF2B5EF4-FFF2-40B4-BE49-F238E27FC236}">
                <a16:creationId xmlns:a16="http://schemas.microsoft.com/office/drawing/2014/main" id="{DB766E7E-010B-9E63-BB84-9B02DBF20130}"/>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607929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EMS</a:t>
            </a:r>
          </a:p>
        </p:txBody>
      </p:sp>
      <p:sp>
        <p:nvSpPr>
          <p:cNvPr id="5" name="Content Placeholder 4"/>
          <p:cNvSpPr>
            <a:spLocks noGrp="1"/>
          </p:cNvSpPr>
          <p:nvPr>
            <p:ph idx="1"/>
          </p:nvPr>
        </p:nvSpPr>
        <p:spPr>
          <a:xfrm>
            <a:off x="1371599" y="2318197"/>
            <a:ext cx="9724031" cy="3683358"/>
          </a:xfrm>
        </p:spPr>
        <p:txBody>
          <a:bodyPr anchor="ctr">
            <a:normAutofit/>
          </a:bodyPr>
          <a:lstStyle/>
          <a:p>
            <a:r>
              <a:rPr lang="en-US" sz="2400" dirty="0"/>
              <a:t>Dispatched for baby with shortness of breath.  Upon arrival police on scene. </a:t>
            </a:r>
          </a:p>
          <a:p>
            <a:r>
              <a:rPr lang="en-US" sz="2400" dirty="0"/>
              <a:t>Police on scene x2 providing CPR.  </a:t>
            </a:r>
          </a:p>
          <a:p>
            <a:r>
              <a:rPr lang="en-US" sz="2400" dirty="0"/>
              <a:t>Patient presents as eyes open and rolling around, taking irregular almost agonal breaths.  </a:t>
            </a:r>
          </a:p>
          <a:p>
            <a:r>
              <a:rPr lang="en-US" sz="2400" dirty="0"/>
              <a:t>Lung sounds clear on the left but diminished on right.  Also odd heart sounds on right side.  </a:t>
            </a:r>
          </a:p>
          <a:p>
            <a:r>
              <a:rPr lang="en-US" sz="2400" dirty="0"/>
              <a:t>Parents report patient has history of heart murmurs.</a:t>
            </a:r>
          </a:p>
          <a:p>
            <a:pPr marL="0" indent="0">
              <a:buNone/>
            </a:pPr>
            <a:endParaRPr lang="en-US" sz="2000" dirty="0"/>
          </a:p>
        </p:txBody>
      </p:sp>
    </p:spTree>
    <p:extLst>
      <p:ext uri="{BB962C8B-B14F-4D97-AF65-F5344CB8AC3E}">
        <p14:creationId xmlns:p14="http://schemas.microsoft.com/office/powerpoint/2010/main" val="415286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EMS</a:t>
            </a:r>
          </a:p>
        </p:txBody>
      </p:sp>
      <p:sp>
        <p:nvSpPr>
          <p:cNvPr id="5" name="Content Placeholder 4"/>
          <p:cNvSpPr>
            <a:spLocks noGrp="1"/>
          </p:cNvSpPr>
          <p:nvPr>
            <p:ph idx="1"/>
          </p:nvPr>
        </p:nvSpPr>
        <p:spPr>
          <a:xfrm>
            <a:off x="1371599" y="2318197"/>
            <a:ext cx="9724031" cy="3683358"/>
          </a:xfrm>
        </p:spPr>
        <p:txBody>
          <a:bodyPr anchor="ctr">
            <a:normAutofit/>
          </a:bodyPr>
          <a:lstStyle/>
          <a:p>
            <a:r>
              <a:rPr lang="en-US" sz="2400" dirty="0"/>
              <a:t>Picked up and carry to ambulance.  </a:t>
            </a:r>
          </a:p>
          <a:p>
            <a:r>
              <a:rPr lang="en-US" sz="2400" dirty="0"/>
              <a:t>Put patient into the stretcher via carry and secured to stretcher. </a:t>
            </a:r>
          </a:p>
          <a:p>
            <a:r>
              <a:rPr lang="en-US" sz="2400" dirty="0"/>
              <a:t>Put patient on blow-by O2 via nonrebreather.  </a:t>
            </a:r>
          </a:p>
          <a:p>
            <a:r>
              <a:rPr lang="en-US" sz="2400" dirty="0"/>
              <a:t>Put patient on a monitor.  </a:t>
            </a:r>
          </a:p>
          <a:p>
            <a:r>
              <a:rPr lang="en-US" sz="2400" dirty="0"/>
              <a:t>Initial O2 sat 42%.  Patient presenting as though he had an obstruction.  </a:t>
            </a:r>
          </a:p>
          <a:p>
            <a:pPr marL="0" indent="0">
              <a:buNone/>
            </a:pPr>
            <a:endParaRPr lang="en-US" sz="2000" dirty="0"/>
          </a:p>
        </p:txBody>
      </p:sp>
    </p:spTree>
    <p:extLst>
      <p:ext uri="{BB962C8B-B14F-4D97-AF65-F5344CB8AC3E}">
        <p14:creationId xmlns:p14="http://schemas.microsoft.com/office/powerpoint/2010/main" val="1152448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EMS</a:t>
            </a:r>
          </a:p>
        </p:txBody>
      </p:sp>
      <p:sp>
        <p:nvSpPr>
          <p:cNvPr id="5" name="Content Placeholder 4"/>
          <p:cNvSpPr>
            <a:spLocks noGrp="1"/>
          </p:cNvSpPr>
          <p:nvPr>
            <p:ph idx="1"/>
          </p:nvPr>
        </p:nvSpPr>
        <p:spPr>
          <a:xfrm>
            <a:off x="1371599" y="2318197"/>
            <a:ext cx="9724031" cy="3683358"/>
          </a:xfrm>
        </p:spPr>
        <p:txBody>
          <a:bodyPr anchor="ctr">
            <a:normAutofit/>
          </a:bodyPr>
          <a:lstStyle/>
          <a:p>
            <a:r>
              <a:rPr lang="en-US" sz="2400" dirty="0"/>
              <a:t>Seems to be working to get air in every 3 to 4 breaths resulting in huge seemingly agonal breaths.  </a:t>
            </a:r>
          </a:p>
          <a:p>
            <a:r>
              <a:rPr lang="en-US" sz="2400" dirty="0"/>
              <a:t>Began bagging patient and put patient on end-tidal CO2. </a:t>
            </a:r>
          </a:p>
          <a:p>
            <a:r>
              <a:rPr lang="en-US" sz="2400" dirty="0"/>
              <a:t> Initial end-tidal CO2 number is 82.  </a:t>
            </a:r>
          </a:p>
          <a:p>
            <a:r>
              <a:rPr lang="en-US" sz="2400" dirty="0"/>
              <a:t>Improving throughout transport.</a:t>
            </a:r>
          </a:p>
          <a:p>
            <a:pPr marL="0" indent="0">
              <a:buNone/>
            </a:pPr>
            <a:endParaRPr lang="en-US" sz="2000" dirty="0"/>
          </a:p>
        </p:txBody>
      </p:sp>
    </p:spTree>
    <p:extLst>
      <p:ext uri="{BB962C8B-B14F-4D97-AF65-F5344CB8AC3E}">
        <p14:creationId xmlns:p14="http://schemas.microsoft.com/office/powerpoint/2010/main" val="1639354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6798981"/>
              </p:ext>
            </p:extLst>
          </p:nvPr>
        </p:nvGraphicFramePr>
        <p:xfrm>
          <a:off x="1585834" y="2615979"/>
          <a:ext cx="9044275" cy="3689409"/>
        </p:xfrm>
        <a:graphic>
          <a:graphicData uri="http://schemas.openxmlformats.org/drawingml/2006/table">
            <a:tbl>
              <a:tblPr firstRow="1" bandRow="1">
                <a:tableStyleId>{5C22544A-7EE6-4342-B048-85BDC9FD1C3A}</a:tableStyleId>
              </a:tblPr>
              <a:tblGrid>
                <a:gridCol w="1832678">
                  <a:extLst>
                    <a:ext uri="{9D8B030D-6E8A-4147-A177-3AD203B41FA5}">
                      <a16:colId xmlns:a16="http://schemas.microsoft.com/office/drawing/2014/main" val="20000"/>
                    </a:ext>
                  </a:extLst>
                </a:gridCol>
                <a:gridCol w="1392210">
                  <a:extLst>
                    <a:ext uri="{9D8B030D-6E8A-4147-A177-3AD203B41FA5}">
                      <a16:colId xmlns:a16="http://schemas.microsoft.com/office/drawing/2014/main" val="20001"/>
                    </a:ext>
                  </a:extLst>
                </a:gridCol>
                <a:gridCol w="2601353">
                  <a:extLst>
                    <a:ext uri="{9D8B030D-6E8A-4147-A177-3AD203B41FA5}">
                      <a16:colId xmlns:a16="http://schemas.microsoft.com/office/drawing/2014/main" val="20002"/>
                    </a:ext>
                  </a:extLst>
                </a:gridCol>
                <a:gridCol w="1497668">
                  <a:extLst>
                    <a:ext uri="{9D8B030D-6E8A-4147-A177-3AD203B41FA5}">
                      <a16:colId xmlns:a16="http://schemas.microsoft.com/office/drawing/2014/main" val="20003"/>
                    </a:ext>
                  </a:extLst>
                </a:gridCol>
                <a:gridCol w="1720366">
                  <a:extLst>
                    <a:ext uri="{9D8B030D-6E8A-4147-A177-3AD203B41FA5}">
                      <a16:colId xmlns:a16="http://schemas.microsoft.com/office/drawing/2014/main" val="20004"/>
                    </a:ext>
                  </a:extLst>
                </a:gridCol>
              </a:tblGrid>
              <a:tr h="463321">
                <a:tc>
                  <a:txBody>
                    <a:bodyPr/>
                    <a:lstStyle/>
                    <a:p>
                      <a:r>
                        <a:rPr lang="en-US" sz="2300"/>
                        <a:t>BP</a:t>
                      </a:r>
                    </a:p>
                  </a:txBody>
                  <a:tcPr marL="85800" marR="85800" marT="42900" marB="42900"/>
                </a:tc>
                <a:tc>
                  <a:txBody>
                    <a:bodyPr/>
                    <a:lstStyle/>
                    <a:p>
                      <a:r>
                        <a:rPr lang="en-US" sz="2300"/>
                        <a:t>PULSE</a:t>
                      </a:r>
                    </a:p>
                  </a:txBody>
                  <a:tcPr marL="85800" marR="85800" marT="42900" marB="42900"/>
                </a:tc>
                <a:tc>
                  <a:txBody>
                    <a:bodyPr/>
                    <a:lstStyle/>
                    <a:p>
                      <a:r>
                        <a:rPr lang="en-US" sz="2300"/>
                        <a:t>RESPIRATORY</a:t>
                      </a:r>
                    </a:p>
                  </a:txBody>
                  <a:tcPr marL="85800" marR="85800" marT="42900" marB="42900"/>
                </a:tc>
                <a:tc>
                  <a:txBody>
                    <a:bodyPr/>
                    <a:lstStyle/>
                    <a:p>
                      <a:r>
                        <a:rPr lang="en-US" sz="2300"/>
                        <a:t>SPO2</a:t>
                      </a:r>
                    </a:p>
                  </a:txBody>
                  <a:tcPr marL="85800" marR="85800" marT="42900" marB="42900"/>
                </a:tc>
                <a:tc>
                  <a:txBody>
                    <a:bodyPr/>
                    <a:lstStyle/>
                    <a:p>
                      <a:r>
                        <a:rPr lang="en-US" sz="2300"/>
                        <a:t>ETCO2</a:t>
                      </a:r>
                    </a:p>
                  </a:txBody>
                  <a:tcPr marL="85800" marR="85800" marT="42900" marB="42900"/>
                </a:tc>
                <a:extLst>
                  <a:ext uri="{0D108BD9-81ED-4DB2-BD59-A6C34878D82A}">
                    <a16:rowId xmlns:a16="http://schemas.microsoft.com/office/drawing/2014/main" val="10000"/>
                  </a:ext>
                </a:extLst>
              </a:tr>
              <a:tr h="806522">
                <a:tc>
                  <a:txBody>
                    <a:bodyPr/>
                    <a:lstStyle/>
                    <a:p>
                      <a:endParaRPr lang="en-US" sz="2300"/>
                    </a:p>
                  </a:txBody>
                  <a:tcPr marL="85800" marR="85800" marT="42900" marB="42900"/>
                </a:tc>
                <a:tc>
                  <a:txBody>
                    <a:bodyPr/>
                    <a:lstStyle/>
                    <a:p>
                      <a:r>
                        <a:rPr lang="en-US" sz="2300"/>
                        <a:t>165</a:t>
                      </a:r>
                    </a:p>
                  </a:txBody>
                  <a:tcPr marL="85800" marR="85800" marT="42900" marB="42900"/>
                </a:tc>
                <a:tc>
                  <a:txBody>
                    <a:bodyPr/>
                    <a:lstStyle/>
                    <a:p>
                      <a:r>
                        <a:rPr lang="en-US" sz="2300"/>
                        <a:t>35 labored irregular</a:t>
                      </a:r>
                    </a:p>
                  </a:txBody>
                  <a:tcPr marL="85800" marR="85800" marT="42900" marB="42900"/>
                </a:tc>
                <a:tc>
                  <a:txBody>
                    <a:bodyPr/>
                    <a:lstStyle/>
                    <a:p>
                      <a:r>
                        <a:rPr lang="en-US" sz="2300"/>
                        <a:t>42%</a:t>
                      </a:r>
                    </a:p>
                  </a:txBody>
                  <a:tcPr marL="85800" marR="85800" marT="42900" marB="42900"/>
                </a:tc>
                <a:tc>
                  <a:txBody>
                    <a:bodyPr/>
                    <a:lstStyle/>
                    <a:p>
                      <a:endParaRPr lang="en-US" sz="2300"/>
                    </a:p>
                  </a:txBody>
                  <a:tcPr marL="85800" marR="85800" marT="42900" marB="42900"/>
                </a:tc>
                <a:extLst>
                  <a:ext uri="{0D108BD9-81ED-4DB2-BD59-A6C34878D82A}">
                    <a16:rowId xmlns:a16="http://schemas.microsoft.com/office/drawing/2014/main" val="10001"/>
                  </a:ext>
                </a:extLst>
              </a:tr>
              <a:tr h="806522">
                <a:tc>
                  <a:txBody>
                    <a:bodyPr/>
                    <a:lstStyle/>
                    <a:p>
                      <a:endParaRPr lang="en-US" sz="2300"/>
                    </a:p>
                  </a:txBody>
                  <a:tcPr marL="85800" marR="85800" marT="42900" marB="42900"/>
                </a:tc>
                <a:tc>
                  <a:txBody>
                    <a:bodyPr/>
                    <a:lstStyle/>
                    <a:p>
                      <a:r>
                        <a:rPr lang="en-US" sz="2300" dirty="0"/>
                        <a:t>162</a:t>
                      </a:r>
                    </a:p>
                  </a:txBody>
                  <a:tcPr marL="85800" marR="85800" marT="42900" marB="42900"/>
                </a:tc>
                <a:tc>
                  <a:txBody>
                    <a:bodyPr/>
                    <a:lstStyle/>
                    <a:p>
                      <a:r>
                        <a:rPr lang="en-US" sz="2300"/>
                        <a:t>33 labored irregular</a:t>
                      </a:r>
                    </a:p>
                  </a:txBody>
                  <a:tcPr marL="85800" marR="85800" marT="42900" marB="42900"/>
                </a:tc>
                <a:tc>
                  <a:txBody>
                    <a:bodyPr/>
                    <a:lstStyle/>
                    <a:p>
                      <a:r>
                        <a:rPr lang="en-US" sz="2300"/>
                        <a:t>55%</a:t>
                      </a:r>
                    </a:p>
                  </a:txBody>
                  <a:tcPr marL="85800" marR="85800" marT="42900" marB="42900"/>
                </a:tc>
                <a:tc>
                  <a:txBody>
                    <a:bodyPr/>
                    <a:lstStyle/>
                    <a:p>
                      <a:endParaRPr lang="en-US" sz="2300"/>
                    </a:p>
                  </a:txBody>
                  <a:tcPr marL="85800" marR="85800" marT="42900" marB="42900"/>
                </a:tc>
                <a:extLst>
                  <a:ext uri="{0D108BD9-81ED-4DB2-BD59-A6C34878D82A}">
                    <a16:rowId xmlns:a16="http://schemas.microsoft.com/office/drawing/2014/main" val="10002"/>
                  </a:ext>
                </a:extLst>
              </a:tr>
              <a:tr h="806522">
                <a:tc>
                  <a:txBody>
                    <a:bodyPr/>
                    <a:lstStyle/>
                    <a:p>
                      <a:endParaRPr lang="en-US" sz="2300"/>
                    </a:p>
                  </a:txBody>
                  <a:tcPr marL="85800" marR="85800" marT="42900" marB="42900"/>
                </a:tc>
                <a:tc>
                  <a:txBody>
                    <a:bodyPr/>
                    <a:lstStyle/>
                    <a:p>
                      <a:r>
                        <a:rPr lang="en-US" sz="2300"/>
                        <a:t>148</a:t>
                      </a:r>
                    </a:p>
                  </a:txBody>
                  <a:tcPr marL="85800" marR="85800" marT="42900" marB="42900"/>
                </a:tc>
                <a:tc>
                  <a:txBody>
                    <a:bodyPr/>
                    <a:lstStyle/>
                    <a:p>
                      <a:r>
                        <a:rPr lang="en-US" sz="2300"/>
                        <a:t>35 labeled irregular</a:t>
                      </a:r>
                    </a:p>
                  </a:txBody>
                  <a:tcPr marL="85800" marR="85800" marT="42900" marB="42900"/>
                </a:tc>
                <a:tc>
                  <a:txBody>
                    <a:bodyPr/>
                    <a:lstStyle/>
                    <a:p>
                      <a:r>
                        <a:rPr lang="en-US" sz="2300"/>
                        <a:t>98%</a:t>
                      </a:r>
                    </a:p>
                  </a:txBody>
                  <a:tcPr marL="85800" marR="85800" marT="42900" marB="42900"/>
                </a:tc>
                <a:tc>
                  <a:txBody>
                    <a:bodyPr/>
                    <a:lstStyle/>
                    <a:p>
                      <a:r>
                        <a:rPr lang="en-US" sz="2300"/>
                        <a:t>82</a:t>
                      </a:r>
                    </a:p>
                  </a:txBody>
                  <a:tcPr marL="85800" marR="85800" marT="42900" marB="42900"/>
                </a:tc>
                <a:extLst>
                  <a:ext uri="{0D108BD9-81ED-4DB2-BD59-A6C34878D82A}">
                    <a16:rowId xmlns:a16="http://schemas.microsoft.com/office/drawing/2014/main" val="10003"/>
                  </a:ext>
                </a:extLst>
              </a:tr>
              <a:tr h="806522">
                <a:tc>
                  <a:txBody>
                    <a:bodyPr/>
                    <a:lstStyle/>
                    <a:p>
                      <a:r>
                        <a:rPr lang="en-US" sz="2300"/>
                        <a:t>127/94</a:t>
                      </a:r>
                    </a:p>
                  </a:txBody>
                  <a:tcPr marL="85800" marR="85800" marT="42900" marB="42900"/>
                </a:tc>
                <a:tc>
                  <a:txBody>
                    <a:bodyPr/>
                    <a:lstStyle/>
                    <a:p>
                      <a:r>
                        <a:rPr lang="en-US" sz="2300"/>
                        <a:t>150</a:t>
                      </a:r>
                    </a:p>
                  </a:txBody>
                  <a:tcPr marL="85800" marR="85800" marT="42900" marB="42900"/>
                </a:tc>
                <a:tc>
                  <a:txBody>
                    <a:bodyPr/>
                    <a:lstStyle/>
                    <a:p>
                      <a:r>
                        <a:rPr lang="en-US" sz="2300"/>
                        <a:t>33 labored irregular</a:t>
                      </a:r>
                    </a:p>
                  </a:txBody>
                  <a:tcPr marL="85800" marR="85800" marT="42900" marB="42900"/>
                </a:tc>
                <a:tc>
                  <a:txBody>
                    <a:bodyPr/>
                    <a:lstStyle/>
                    <a:p>
                      <a:r>
                        <a:rPr lang="en-US" sz="2300"/>
                        <a:t>88%</a:t>
                      </a:r>
                    </a:p>
                  </a:txBody>
                  <a:tcPr marL="85800" marR="85800" marT="42900" marB="42900"/>
                </a:tc>
                <a:tc>
                  <a:txBody>
                    <a:bodyPr/>
                    <a:lstStyle/>
                    <a:p>
                      <a:r>
                        <a:rPr lang="en-US" sz="2300" dirty="0"/>
                        <a:t>75</a:t>
                      </a:r>
                    </a:p>
                  </a:txBody>
                  <a:tcPr marL="85800" marR="85800" marT="42900" marB="4290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06494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5510253"/>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CASE #1: BH ER</a:t>
            </a:r>
          </a:p>
        </p:txBody>
      </p:sp>
      <p:sp>
        <p:nvSpPr>
          <p:cNvPr id="6" name="TextBox 5"/>
          <p:cNvSpPr txBox="1"/>
          <p:nvPr/>
        </p:nvSpPr>
        <p:spPr>
          <a:xfrm>
            <a:off x="1940256" y="3833199"/>
            <a:ext cx="8332826" cy="111998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INTUBATED #5 TUBE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15032655"/>
              </p:ext>
            </p:extLst>
          </p:nvPr>
        </p:nvGraphicFramePr>
        <p:xfrm>
          <a:off x="1940256" y="1283567"/>
          <a:ext cx="8311490" cy="1453280"/>
        </p:xfrm>
        <a:graphic>
          <a:graphicData uri="http://schemas.openxmlformats.org/drawingml/2006/table">
            <a:tbl>
              <a:tblPr>
                <a:tableStyleId>{5C22544A-7EE6-4342-B048-85BDC9FD1C3A}</a:tableStyleId>
              </a:tblPr>
              <a:tblGrid>
                <a:gridCol w="1566118">
                  <a:extLst>
                    <a:ext uri="{9D8B030D-6E8A-4147-A177-3AD203B41FA5}">
                      <a16:colId xmlns:a16="http://schemas.microsoft.com/office/drawing/2014/main" val="20000"/>
                    </a:ext>
                  </a:extLst>
                </a:gridCol>
                <a:gridCol w="1690751">
                  <a:extLst>
                    <a:ext uri="{9D8B030D-6E8A-4147-A177-3AD203B41FA5}">
                      <a16:colId xmlns:a16="http://schemas.microsoft.com/office/drawing/2014/main" val="20001"/>
                    </a:ext>
                  </a:extLst>
                </a:gridCol>
                <a:gridCol w="1274295">
                  <a:extLst>
                    <a:ext uri="{9D8B030D-6E8A-4147-A177-3AD203B41FA5}">
                      <a16:colId xmlns:a16="http://schemas.microsoft.com/office/drawing/2014/main" val="20002"/>
                    </a:ext>
                  </a:extLst>
                </a:gridCol>
                <a:gridCol w="1140542">
                  <a:extLst>
                    <a:ext uri="{9D8B030D-6E8A-4147-A177-3AD203B41FA5}">
                      <a16:colId xmlns:a16="http://schemas.microsoft.com/office/drawing/2014/main" val="20003"/>
                    </a:ext>
                  </a:extLst>
                </a:gridCol>
                <a:gridCol w="1608675">
                  <a:extLst>
                    <a:ext uri="{9D8B030D-6E8A-4147-A177-3AD203B41FA5}">
                      <a16:colId xmlns:a16="http://schemas.microsoft.com/office/drawing/2014/main" val="20004"/>
                    </a:ext>
                  </a:extLst>
                </a:gridCol>
                <a:gridCol w="1031109">
                  <a:extLst>
                    <a:ext uri="{9D8B030D-6E8A-4147-A177-3AD203B41FA5}">
                      <a16:colId xmlns:a16="http://schemas.microsoft.com/office/drawing/2014/main" val="20005"/>
                    </a:ext>
                  </a:extLst>
                </a:gridCol>
              </a:tblGrid>
              <a:tr h="726640">
                <a:tc>
                  <a:txBody>
                    <a:bodyPr/>
                    <a:lstStyle/>
                    <a:p>
                      <a:pPr fontAlgn="t"/>
                      <a:br>
                        <a:rPr lang="en-US" sz="1900">
                          <a:solidFill>
                            <a:srgbClr val="000000"/>
                          </a:solidFill>
                          <a:effectLst/>
                        </a:rPr>
                      </a:br>
                      <a:r>
                        <a:rPr lang="en-US" sz="1900">
                          <a:solidFill>
                            <a:srgbClr val="000000"/>
                          </a:solidFill>
                          <a:effectLst/>
                        </a:rPr>
                        <a:t>Temp</a:t>
                      </a:r>
                      <a:endParaRPr lang="en-US" sz="3400">
                        <a:effectLst/>
                      </a:endParaRPr>
                    </a:p>
                  </a:txBody>
                  <a:tcPr marL="182389" marR="182389" marT="36478" marB="36478"/>
                </a:tc>
                <a:tc>
                  <a:txBody>
                    <a:bodyPr/>
                    <a:lstStyle/>
                    <a:p>
                      <a:pPr fontAlgn="t"/>
                      <a:r>
                        <a:rPr lang="en-US" sz="1900">
                          <a:solidFill>
                            <a:srgbClr val="000000"/>
                          </a:solidFill>
                          <a:effectLst/>
                        </a:rPr>
                        <a:t>Pulse</a:t>
                      </a:r>
                      <a:endParaRPr lang="en-US" sz="3400">
                        <a:effectLst/>
                      </a:endParaRPr>
                    </a:p>
                  </a:txBody>
                  <a:tcPr marL="182389" marR="182389" marT="36478" marB="36478"/>
                </a:tc>
                <a:tc>
                  <a:txBody>
                    <a:bodyPr/>
                    <a:lstStyle/>
                    <a:p>
                      <a:pPr fontAlgn="t"/>
                      <a:r>
                        <a:rPr lang="en-US" sz="1900">
                          <a:solidFill>
                            <a:srgbClr val="000000"/>
                          </a:solidFill>
                          <a:effectLst/>
                        </a:rPr>
                        <a:t>Resp</a:t>
                      </a:r>
                      <a:endParaRPr lang="en-US" sz="3400">
                        <a:effectLst/>
                      </a:endParaRPr>
                    </a:p>
                  </a:txBody>
                  <a:tcPr marL="182389" marR="182389" marT="36478" marB="36478"/>
                </a:tc>
                <a:tc>
                  <a:txBody>
                    <a:bodyPr/>
                    <a:lstStyle/>
                    <a:p>
                      <a:pPr fontAlgn="t"/>
                      <a:r>
                        <a:rPr lang="en-US" sz="1900">
                          <a:solidFill>
                            <a:srgbClr val="000000"/>
                          </a:solidFill>
                          <a:effectLst/>
                        </a:rPr>
                        <a:t>BP</a:t>
                      </a:r>
                      <a:endParaRPr lang="en-US" sz="3400">
                        <a:effectLst/>
                      </a:endParaRPr>
                    </a:p>
                  </a:txBody>
                  <a:tcPr marL="182389" marR="182389" marT="36478" marB="36478"/>
                </a:tc>
                <a:tc>
                  <a:txBody>
                    <a:bodyPr/>
                    <a:lstStyle/>
                    <a:p>
                      <a:pPr fontAlgn="t"/>
                      <a:r>
                        <a:rPr lang="en-US" sz="1900">
                          <a:solidFill>
                            <a:srgbClr val="000000"/>
                          </a:solidFill>
                          <a:effectLst/>
                        </a:rPr>
                        <a:t>Pulse Ox</a:t>
                      </a:r>
                      <a:endParaRPr lang="en-US" sz="3400">
                        <a:effectLst/>
                      </a:endParaRPr>
                    </a:p>
                  </a:txBody>
                  <a:tcPr marL="182389" marR="182389" marT="36478" marB="36478"/>
                </a:tc>
                <a:tc>
                  <a:txBody>
                    <a:bodyPr/>
                    <a:lstStyle/>
                    <a:p>
                      <a:endParaRPr lang="en-US" sz="3400"/>
                    </a:p>
                  </a:txBody>
                  <a:tcPr marL="175094" marR="175094" marT="87547" marB="87547"/>
                </a:tc>
                <a:extLst>
                  <a:ext uri="{0D108BD9-81ED-4DB2-BD59-A6C34878D82A}">
                    <a16:rowId xmlns:a16="http://schemas.microsoft.com/office/drawing/2014/main" val="10000"/>
                  </a:ext>
                </a:extLst>
              </a:tr>
              <a:tr h="726640">
                <a:tc>
                  <a:txBody>
                    <a:bodyPr/>
                    <a:lstStyle/>
                    <a:p>
                      <a:pPr fontAlgn="t"/>
                      <a:r>
                        <a:rPr lang="en-US" sz="1900">
                          <a:solidFill>
                            <a:srgbClr val="000000"/>
                          </a:solidFill>
                          <a:effectLst/>
                        </a:rPr>
                        <a:t> 07/02/22 10:28</a:t>
                      </a:r>
                      <a:endParaRPr lang="en-US" sz="3400">
                        <a:effectLst/>
                      </a:endParaRPr>
                    </a:p>
                  </a:txBody>
                  <a:tcPr marL="182389" marR="182389" marT="36478" marB="36478"/>
                </a:tc>
                <a:tc>
                  <a:txBody>
                    <a:bodyPr/>
                    <a:lstStyle/>
                    <a:p>
                      <a:pPr fontAlgn="t"/>
                      <a:r>
                        <a:rPr lang="en-US" sz="1900">
                          <a:solidFill>
                            <a:srgbClr val="000000"/>
                          </a:solidFill>
                          <a:effectLst/>
                        </a:rPr>
                        <a:t> 101.0 F H</a:t>
                      </a:r>
                      <a:endParaRPr lang="en-US" sz="3400">
                        <a:effectLst/>
                      </a:endParaRPr>
                    </a:p>
                  </a:txBody>
                  <a:tcPr marL="182389" marR="182389" marT="36478" marB="36478"/>
                </a:tc>
                <a:tc>
                  <a:txBody>
                    <a:bodyPr/>
                    <a:lstStyle/>
                    <a:p>
                      <a:pPr fontAlgn="t"/>
                      <a:r>
                        <a:rPr lang="en-US" sz="1900">
                          <a:solidFill>
                            <a:srgbClr val="000000"/>
                          </a:solidFill>
                          <a:effectLst/>
                        </a:rPr>
                        <a:t> 156 H</a:t>
                      </a:r>
                      <a:endParaRPr lang="en-US" sz="3400">
                        <a:effectLst/>
                      </a:endParaRPr>
                    </a:p>
                  </a:txBody>
                  <a:tcPr marL="182389" marR="182389" marT="36478" marB="36478"/>
                </a:tc>
                <a:tc>
                  <a:txBody>
                    <a:bodyPr/>
                    <a:lstStyle/>
                    <a:p>
                      <a:pPr fontAlgn="t"/>
                      <a:r>
                        <a:rPr lang="en-US" sz="1900">
                          <a:solidFill>
                            <a:srgbClr val="000000"/>
                          </a:solidFill>
                          <a:effectLst/>
                        </a:rPr>
                        <a:t> 36 H</a:t>
                      </a:r>
                      <a:endParaRPr lang="en-US" sz="3400">
                        <a:effectLst/>
                      </a:endParaRPr>
                    </a:p>
                  </a:txBody>
                  <a:tcPr marL="182389" marR="182389" marT="36478" marB="36478"/>
                </a:tc>
                <a:tc>
                  <a:txBody>
                    <a:bodyPr/>
                    <a:lstStyle/>
                    <a:p>
                      <a:pPr fontAlgn="t"/>
                      <a:r>
                        <a:rPr lang="en-US" sz="1900">
                          <a:solidFill>
                            <a:srgbClr val="000000"/>
                          </a:solidFill>
                          <a:effectLst/>
                        </a:rPr>
                        <a:t> 127/94 H</a:t>
                      </a:r>
                      <a:endParaRPr lang="en-US" sz="3400">
                        <a:effectLst/>
                      </a:endParaRPr>
                    </a:p>
                  </a:txBody>
                  <a:tcPr marL="182389" marR="182389" marT="36478" marB="36478"/>
                </a:tc>
                <a:tc>
                  <a:txBody>
                    <a:bodyPr/>
                    <a:lstStyle/>
                    <a:p>
                      <a:pPr fontAlgn="t"/>
                      <a:r>
                        <a:rPr lang="en-US" sz="1900">
                          <a:solidFill>
                            <a:srgbClr val="000000"/>
                          </a:solidFill>
                          <a:effectLst/>
                        </a:rPr>
                        <a:t> 100</a:t>
                      </a:r>
                      <a:endParaRPr lang="en-US" sz="3400">
                        <a:effectLst/>
                      </a:endParaRPr>
                    </a:p>
                  </a:txBody>
                  <a:tcPr marL="182389" marR="182389" marT="36478" marB="36478"/>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62123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8209" y="5554639"/>
            <a:ext cx="9654076" cy="982473"/>
          </a:xfrm>
        </p:spPr>
        <p:txBody>
          <a:bodyPr>
            <a:normAutofit/>
          </a:bodyPr>
          <a:lstStyle/>
          <a:p>
            <a:r>
              <a:rPr lang="en-US" sz="4000">
                <a:solidFill>
                  <a:srgbClr val="FFFFFF"/>
                </a:solidFill>
              </a:rPr>
              <a:t>CASE #1: BH ER</a:t>
            </a:r>
          </a:p>
        </p:txBody>
      </p:sp>
      <p:sp>
        <p:nvSpPr>
          <p:cNvPr id="3" name="Content Placeholder 2"/>
          <p:cNvSpPr>
            <a:spLocks noGrp="1"/>
          </p:cNvSpPr>
          <p:nvPr>
            <p:ph idx="1"/>
          </p:nvPr>
        </p:nvSpPr>
        <p:spPr>
          <a:xfrm>
            <a:off x="1388210" y="824249"/>
            <a:ext cx="9654076" cy="3837904"/>
          </a:xfrm>
        </p:spPr>
        <p:txBody>
          <a:bodyPr anchor="ctr">
            <a:normAutofit/>
          </a:bodyPr>
          <a:lstStyle/>
          <a:p>
            <a:pPr marL="0" indent="0">
              <a:buNone/>
            </a:pPr>
            <a:r>
              <a:rPr lang="en-US" sz="2000"/>
              <a:t>HPI Narrative:</a:t>
            </a:r>
            <a:br>
              <a:rPr lang="en-US" sz="2000"/>
            </a:br>
            <a:r>
              <a:rPr lang="en-US" sz="2000"/>
              <a:t>2-year-old male presents today with chief complaint of altered mental status respiratory distress.  At approximately 945-10 AM he was found lethargic, and in respiratory distress by parents, 911 called, police department arrived first, found him lethargic, started CPR, EMS arrived, found with a pulse ox in the 40s, but did have a pulse, they placed him on supplemental oxygen, pulse ox came up to 70s.</a:t>
            </a:r>
            <a:br>
              <a:rPr lang="en-US" sz="2000"/>
            </a:br>
            <a:br>
              <a:rPr lang="en-US" sz="2000"/>
            </a:br>
            <a:r>
              <a:rPr lang="en-US" sz="2000"/>
              <a:t>On arrival to the emergency department he remained altered, lethargic, and in respiratory distress.</a:t>
            </a:r>
            <a:br>
              <a:rPr lang="en-US" sz="2000"/>
            </a:br>
            <a:br>
              <a:rPr lang="en-US" sz="2000"/>
            </a:br>
            <a:r>
              <a:rPr lang="en-US" sz="2000"/>
              <a:t>Limited outside history is initially available, patient apparently has a prior history of pulmonic stenosis, ASD, obstructive sleep apnea, tonsillar hypertrophy</a:t>
            </a:r>
          </a:p>
        </p:txBody>
      </p:sp>
    </p:spTree>
    <p:extLst>
      <p:ext uri="{BB962C8B-B14F-4D97-AF65-F5344CB8AC3E}">
        <p14:creationId xmlns:p14="http://schemas.microsoft.com/office/powerpoint/2010/main" val="208012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E9C5405-4A49-4E12-98FD-8966C1118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5B9823A-85C3-4837-8700-3D94F9B3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7235" y="0"/>
            <a:ext cx="789032" cy="6865831"/>
          </a:xfrm>
          <a:custGeom>
            <a:avLst/>
            <a:gdLst>
              <a:gd name="connsiteX0" fmla="*/ 2648 w 789032"/>
              <a:gd name="connsiteY0" fmla="*/ 0 h 6865831"/>
              <a:gd name="connsiteX1" fmla="*/ 789032 w 789032"/>
              <a:gd name="connsiteY1" fmla="*/ 0 h 6865831"/>
              <a:gd name="connsiteX2" fmla="*/ 789032 w 789032"/>
              <a:gd name="connsiteY2" fmla="*/ 1621639 h 6865831"/>
              <a:gd name="connsiteX3" fmla="*/ 789032 w 789032"/>
              <a:gd name="connsiteY3" fmla="*/ 1900580 h 6865831"/>
              <a:gd name="connsiteX4" fmla="*/ 789032 w 789032"/>
              <a:gd name="connsiteY4" fmla="*/ 6865831 h 6865831"/>
              <a:gd name="connsiteX5" fmla="*/ 0 w 789032"/>
              <a:gd name="connsiteY5" fmla="*/ 6399058 h 6865831"/>
              <a:gd name="connsiteX6" fmla="*/ 0 w 789032"/>
              <a:gd name="connsiteY6" fmla="*/ 1154866 h 6865831"/>
              <a:gd name="connsiteX7" fmla="*/ 2648 w 789032"/>
              <a:gd name="connsiteY7" fmla="*/ 1156433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032" h="6865831">
                <a:moveTo>
                  <a:pt x="2648" y="0"/>
                </a:moveTo>
                <a:lnTo>
                  <a:pt x="789032" y="0"/>
                </a:lnTo>
                <a:lnTo>
                  <a:pt x="789032" y="1621639"/>
                </a:lnTo>
                <a:lnTo>
                  <a:pt x="789032" y="1900580"/>
                </a:lnTo>
                <a:lnTo>
                  <a:pt x="789032" y="6865831"/>
                </a:lnTo>
                <a:lnTo>
                  <a:pt x="0" y="6399058"/>
                </a:lnTo>
                <a:lnTo>
                  <a:pt x="0" y="1154866"/>
                </a:lnTo>
                <a:lnTo>
                  <a:pt x="2648" y="1156433"/>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8" name="Freeform 7">
            <a:extLst>
              <a:ext uri="{FF2B5EF4-FFF2-40B4-BE49-F238E27FC236}">
                <a16:creationId xmlns:a16="http://schemas.microsoft.com/office/drawing/2014/main" id="{5BAFBDD6-35EA-4318-81BD-034C73032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17236" y="887217"/>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30" name="Rectangle 29">
            <a:extLst>
              <a:ext uri="{FF2B5EF4-FFF2-40B4-BE49-F238E27FC236}">
                <a16:creationId xmlns:a16="http://schemas.microsoft.com/office/drawing/2014/main" id="{9668AFA7-0343-4462-B952-29775C02D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98749" cy="615019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FBFFEC3-CC05-943D-CB04-084084306C1D}"/>
              </a:ext>
            </a:extLst>
          </p:cNvPr>
          <p:cNvPicPr>
            <a:picLocks noChangeAspect="1"/>
          </p:cNvPicPr>
          <p:nvPr/>
        </p:nvPicPr>
        <p:blipFill rotWithShape="1">
          <a:blip r:embed="rId3"/>
          <a:srcRect b="13638"/>
          <a:stretch/>
        </p:blipFill>
        <p:spPr>
          <a:xfrm>
            <a:off x="643467" y="1804615"/>
            <a:ext cx="6686077" cy="3031469"/>
          </a:xfrm>
          <a:prstGeom prst="rect">
            <a:avLst/>
          </a:prstGeom>
        </p:spPr>
      </p:pic>
      <p:sp>
        <p:nvSpPr>
          <p:cNvPr id="32" name="Rectangle 8">
            <a:extLst>
              <a:ext uri="{FF2B5EF4-FFF2-40B4-BE49-F238E27FC236}">
                <a16:creationId xmlns:a16="http://schemas.microsoft.com/office/drawing/2014/main" id="{FABAF75E-3794-4E38-AFE5-55C26244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04744" y="0"/>
            <a:ext cx="4384208" cy="6858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DED571A0-E17C-6ED8-81FC-8DA990FC8C92}"/>
              </a:ext>
            </a:extLst>
          </p:cNvPr>
          <p:cNvSpPr>
            <a:spLocks noGrp="1"/>
          </p:cNvSpPr>
          <p:nvPr>
            <p:ph type="title"/>
          </p:nvPr>
        </p:nvSpPr>
        <p:spPr>
          <a:xfrm>
            <a:off x="8129872" y="1062401"/>
            <a:ext cx="3262028" cy="2733881"/>
          </a:xfrm>
        </p:spPr>
        <p:txBody>
          <a:bodyPr vert="horz" lIns="91440" tIns="45720" rIns="91440" bIns="45720" rtlCol="0" anchor="b">
            <a:normAutofit/>
          </a:bodyPr>
          <a:lstStyle/>
          <a:p>
            <a:r>
              <a:rPr lang="en-US" sz="3700" kern="1200">
                <a:solidFill>
                  <a:srgbClr val="FFFFFF"/>
                </a:solidFill>
                <a:latin typeface="+mj-lt"/>
                <a:ea typeface="+mj-ea"/>
                <a:cs typeface="+mj-cs"/>
              </a:rPr>
              <a:t>RESUSCITATION TEAM</a:t>
            </a:r>
          </a:p>
        </p:txBody>
      </p:sp>
      <p:sp>
        <p:nvSpPr>
          <p:cNvPr id="5" name="Content Placeholder 4">
            <a:extLst>
              <a:ext uri="{FF2B5EF4-FFF2-40B4-BE49-F238E27FC236}">
                <a16:creationId xmlns:a16="http://schemas.microsoft.com/office/drawing/2014/main" id="{D8C598DC-EF98-B583-3CD0-DC6F469ACFDD}"/>
              </a:ext>
            </a:extLst>
          </p:cNvPr>
          <p:cNvSpPr>
            <a:spLocks noGrp="1"/>
          </p:cNvSpPr>
          <p:nvPr>
            <p:ph idx="1"/>
          </p:nvPr>
        </p:nvSpPr>
        <p:spPr>
          <a:xfrm>
            <a:off x="8129872" y="3799647"/>
            <a:ext cx="3262028" cy="1416408"/>
          </a:xfrm>
        </p:spPr>
        <p:txBody>
          <a:bodyPr vert="horz" lIns="91440" tIns="45720" rIns="91440" bIns="45720" rtlCol="0" anchor="t">
            <a:normAutofit/>
          </a:bodyPr>
          <a:lstStyle/>
          <a:p>
            <a:pPr marL="0" indent="0">
              <a:buNone/>
            </a:pPr>
            <a:r>
              <a:rPr lang="en-US" sz="1800" kern="1200">
                <a:solidFill>
                  <a:srgbClr val="FEFFFF"/>
                </a:solidFill>
                <a:latin typeface="+mn-lt"/>
                <a:ea typeface="+mn-ea"/>
                <a:cs typeface="+mn-cs"/>
              </a:rPr>
              <a:t>Success comes with preparation: </a:t>
            </a:r>
          </a:p>
        </p:txBody>
      </p:sp>
    </p:spTree>
    <p:extLst>
      <p:ext uri="{BB962C8B-B14F-4D97-AF65-F5344CB8AC3E}">
        <p14:creationId xmlns:p14="http://schemas.microsoft.com/office/powerpoint/2010/main" val="29184972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CASE #1: BH ER</a:t>
            </a:r>
          </a:p>
        </p:txBody>
      </p:sp>
      <p:sp>
        <p:nvSpPr>
          <p:cNvPr id="3" name="Content Placeholder 2"/>
          <p:cNvSpPr>
            <a:spLocks noGrp="1"/>
          </p:cNvSpPr>
          <p:nvPr>
            <p:ph idx="1"/>
          </p:nvPr>
        </p:nvSpPr>
        <p:spPr>
          <a:xfrm>
            <a:off x="1371599" y="2318197"/>
            <a:ext cx="9724031" cy="3683358"/>
          </a:xfrm>
        </p:spPr>
        <p:txBody>
          <a:bodyPr anchor="ctr">
            <a:normAutofit/>
          </a:bodyPr>
          <a:lstStyle/>
          <a:p>
            <a:pPr marL="0" indent="0">
              <a:buNone/>
            </a:pPr>
            <a:br>
              <a:rPr lang="en-US" sz="1600"/>
            </a:br>
            <a:r>
              <a:rPr lang="en-US" sz="1600"/>
              <a:t>General: Obtunded, obvious respiratory distress.</a:t>
            </a:r>
            <a:br>
              <a:rPr lang="en-US" sz="1600"/>
            </a:br>
            <a:br>
              <a:rPr lang="en-US" sz="1600"/>
            </a:br>
            <a:r>
              <a:rPr lang="en-US" sz="1600"/>
              <a:t>Cardiac: Regular tachycardia in the 150s, unable to auscultate heart tones distinctly due to respiratory distress and increased work of breathing.</a:t>
            </a:r>
            <a:br>
              <a:rPr lang="en-US" sz="1600"/>
            </a:br>
            <a:endParaRPr lang="en-US" sz="1600"/>
          </a:p>
          <a:p>
            <a:pPr marL="0" indent="0">
              <a:buNone/>
            </a:pPr>
            <a:r>
              <a:rPr lang="en-US" sz="1600"/>
              <a:t>Pulmonary: Marked tachypnea with bag ventilation from EMS, seems somewhat diminished on right side at time of initial contact.</a:t>
            </a:r>
            <a:br>
              <a:rPr lang="en-US" sz="1600"/>
            </a:br>
            <a:endParaRPr lang="en-US" sz="1600"/>
          </a:p>
          <a:p>
            <a:pPr marL="0" indent="0">
              <a:buNone/>
            </a:pPr>
            <a:r>
              <a:rPr lang="en-US" sz="1600"/>
              <a:t>Abdominal: Soft, non TTP in all areas, no masses palpated, no overlying skin changes </a:t>
            </a:r>
            <a:br>
              <a:rPr lang="en-US" sz="1600"/>
            </a:br>
            <a:br>
              <a:rPr lang="en-US" sz="1600"/>
            </a:br>
            <a:r>
              <a:rPr lang="en-US" sz="1600"/>
              <a:t>Neuro: Grossly no focal neurologic deficits, patient does move his bilateral upper and lower extremities in response to noxious stimuli.</a:t>
            </a:r>
            <a:br>
              <a:rPr lang="en-US" sz="1600"/>
            </a:br>
            <a:br>
              <a:rPr lang="en-US" sz="1600"/>
            </a:br>
            <a:endParaRPr lang="en-US" sz="1600"/>
          </a:p>
        </p:txBody>
      </p:sp>
    </p:spTree>
    <p:extLst>
      <p:ext uri="{BB962C8B-B14F-4D97-AF65-F5344CB8AC3E}">
        <p14:creationId xmlns:p14="http://schemas.microsoft.com/office/powerpoint/2010/main" val="33824028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CASE #1: BH HOSPITALIST</a:t>
            </a:r>
          </a:p>
        </p:txBody>
      </p:sp>
      <p:sp>
        <p:nvSpPr>
          <p:cNvPr id="3" name="Content Placeholder 2"/>
          <p:cNvSpPr>
            <a:spLocks noGrp="1"/>
          </p:cNvSpPr>
          <p:nvPr>
            <p:ph idx="1"/>
          </p:nvPr>
        </p:nvSpPr>
        <p:spPr>
          <a:xfrm>
            <a:off x="1250731" y="1885279"/>
            <a:ext cx="9844899" cy="4116276"/>
          </a:xfrm>
        </p:spPr>
        <p:txBody>
          <a:bodyPr anchor="ctr">
            <a:normAutofit fontScale="85000" lnSpcReduction="20000"/>
          </a:bodyPr>
          <a:lstStyle/>
          <a:p>
            <a:pPr marL="0" indent="0">
              <a:buNone/>
            </a:pPr>
            <a:br>
              <a:rPr lang="en-US" sz="2600" b="1" dirty="0"/>
            </a:br>
            <a:br>
              <a:rPr lang="en-US" sz="2600" dirty="0"/>
            </a:br>
            <a:r>
              <a:rPr lang="en-US" sz="2600" dirty="0"/>
              <a:t>History of present illness:</a:t>
            </a:r>
            <a:br>
              <a:rPr lang="en-US" sz="2600" dirty="0"/>
            </a:br>
            <a:r>
              <a:rPr lang="en-US" sz="2600" dirty="0"/>
              <a:t>Pt is a 2yr boy c/</a:t>
            </a:r>
            <a:r>
              <a:rPr lang="en-US" sz="2600" dirty="0" err="1"/>
              <a:t>hx</a:t>
            </a:r>
            <a:r>
              <a:rPr lang="en-US" sz="2600" dirty="0"/>
              <a:t> of Congenital heart disease (pulmonic stenosis, ASD, VSD) now c/</a:t>
            </a:r>
            <a:r>
              <a:rPr lang="en-US" sz="2600" dirty="0" err="1"/>
              <a:t>unresponiveness</a:t>
            </a:r>
            <a:r>
              <a:rPr lang="en-US" sz="2600" dirty="0"/>
              <a:t>. Pt was a FT infant dx c/congenital </a:t>
            </a:r>
            <a:r>
              <a:rPr lang="en-US" sz="2600" dirty="0" err="1"/>
              <a:t>hrt</a:t>
            </a:r>
            <a:r>
              <a:rPr lang="en-US" sz="2600" dirty="0"/>
              <a:t> disease by prenatal  U/S. Followed at BCH by cardiology and not on any medications. Corrective surgery not decided on yet. Pt has </a:t>
            </a:r>
            <a:r>
              <a:rPr lang="en-US" sz="2600" dirty="0" err="1"/>
              <a:t>hx</a:t>
            </a:r>
            <a:r>
              <a:rPr lang="en-US" sz="2600" dirty="0"/>
              <a:t> of bradycardia in past but no </a:t>
            </a:r>
            <a:r>
              <a:rPr lang="en-US" sz="2600" dirty="0" err="1"/>
              <a:t>tachyarrhymias</a:t>
            </a:r>
            <a:r>
              <a:rPr lang="en-US" sz="2600" dirty="0"/>
              <a:t>. Pt had a </a:t>
            </a:r>
            <a:r>
              <a:rPr lang="en-US" sz="2600" dirty="0" err="1"/>
              <a:t>hx</a:t>
            </a:r>
            <a:r>
              <a:rPr lang="en-US" sz="2600" dirty="0"/>
              <a:t> of a febrile </a:t>
            </a:r>
            <a:r>
              <a:rPr lang="en-US" sz="2600" dirty="0" err="1"/>
              <a:t>sz</a:t>
            </a:r>
            <a:r>
              <a:rPr lang="en-US" sz="2600" dirty="0"/>
              <a:t> in past as well. Awoke this am and was well. Had a bottle and then 1hr later father said he lay down for a nap. Father went to check on him and noted he had some grunting respirations then stopped breathing. Called 911 and when EMS arrived </a:t>
            </a:r>
            <a:r>
              <a:rPr lang="en-US" sz="2600" dirty="0" err="1"/>
              <a:t>pt's</a:t>
            </a:r>
            <a:r>
              <a:rPr lang="en-US" sz="2600" dirty="0"/>
              <a:t> O2 </a:t>
            </a:r>
            <a:r>
              <a:rPr lang="en-US" sz="2600" dirty="0" err="1"/>
              <a:t>sats</a:t>
            </a:r>
            <a:r>
              <a:rPr lang="en-US" sz="2600" dirty="0"/>
              <a:t> in the 40's. Bagged up to 80's but </a:t>
            </a:r>
            <a:r>
              <a:rPr lang="en-US" sz="2600" dirty="0" err="1"/>
              <a:t>pt</a:t>
            </a:r>
            <a:r>
              <a:rPr lang="en-US" sz="2600" dirty="0"/>
              <a:t> remained unresponsive to voice/touch. Brought to ED and intubated. Noted to be febrile to 101. No </a:t>
            </a:r>
            <a:r>
              <a:rPr lang="en-US" sz="2600" dirty="0" err="1"/>
              <a:t>hx</a:t>
            </a:r>
            <a:r>
              <a:rPr lang="en-US" sz="2600" dirty="0"/>
              <a:t> of cold symptoms nor fever at home. No sick contacts. In daycare. NL PO intake and activity previous to today.</a:t>
            </a:r>
            <a:br>
              <a:rPr lang="en-US" sz="2000" dirty="0"/>
            </a:br>
            <a:br>
              <a:rPr lang="en-US" sz="1400" dirty="0"/>
            </a:br>
            <a:br>
              <a:rPr lang="en-US" sz="1400" dirty="0"/>
            </a:br>
            <a:endParaRPr lang="en-US" sz="1400" dirty="0"/>
          </a:p>
        </p:txBody>
      </p:sp>
    </p:spTree>
    <p:extLst>
      <p:ext uri="{BB962C8B-B14F-4D97-AF65-F5344CB8AC3E}">
        <p14:creationId xmlns:p14="http://schemas.microsoft.com/office/powerpoint/2010/main" val="484919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CASE #1: BH HOSPITALIST</a:t>
            </a:r>
          </a:p>
        </p:txBody>
      </p:sp>
      <p:sp>
        <p:nvSpPr>
          <p:cNvPr id="3" name="Content Placeholder 2"/>
          <p:cNvSpPr>
            <a:spLocks noGrp="1"/>
          </p:cNvSpPr>
          <p:nvPr>
            <p:ph idx="1"/>
          </p:nvPr>
        </p:nvSpPr>
        <p:spPr>
          <a:xfrm>
            <a:off x="1371599" y="2318197"/>
            <a:ext cx="9724031" cy="3683358"/>
          </a:xfrm>
        </p:spPr>
        <p:txBody>
          <a:bodyPr anchor="ctr">
            <a:normAutofit/>
          </a:bodyPr>
          <a:lstStyle/>
          <a:p>
            <a:pPr marL="0" indent="0">
              <a:buNone/>
            </a:pPr>
            <a:br>
              <a:rPr lang="en-US" sz="2000"/>
            </a:br>
            <a:r>
              <a:rPr lang="en-US" sz="2000" b="1"/>
              <a:t>Assessment and Recommendations</a:t>
            </a:r>
            <a:br>
              <a:rPr lang="en-US" sz="2000" b="1"/>
            </a:br>
            <a:r>
              <a:rPr lang="en-US" sz="2000"/>
              <a:t>Assessment and Recommendations:</a:t>
            </a:r>
            <a:br>
              <a:rPr lang="en-US" sz="2000"/>
            </a:br>
            <a:r>
              <a:rPr lang="en-US" sz="2000"/>
              <a:t>Pt is a 2yr boy c/hx of congenital hrt disease now with an episode of unresponsiveness. Pt was febrile when arrived at ED and had a previous episode of febrile sz, but uncertain if this is what is going on since unwitnessed. Father found pt grunting and then apneic - doubtful this is primary respiratory event. CXR looks clear, so no pneumonia and no look of aspiration. Possible cardiac of origin, but unlikey. Pt should be transferred to BCH where his cardiologist is and can be fully evaluated for etiology of event. Should be given a dose of Ceftriaxone. Had BCX and UCX (though a bag specimen) sent first.</a:t>
            </a:r>
            <a:br>
              <a:rPr lang="en-US" sz="2000"/>
            </a:br>
            <a:br>
              <a:rPr lang="en-US" sz="2000"/>
            </a:br>
            <a:endParaRPr lang="en-US" sz="2000"/>
          </a:p>
        </p:txBody>
      </p:sp>
    </p:spTree>
    <p:extLst>
      <p:ext uri="{BB962C8B-B14F-4D97-AF65-F5344CB8AC3E}">
        <p14:creationId xmlns:p14="http://schemas.microsoft.com/office/powerpoint/2010/main" val="958772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87F79D-3879-8649-38B6-340A29CBA6D0}"/>
              </a:ext>
            </a:extLst>
          </p:cNvPr>
          <p:cNvSpPr>
            <a:spLocks noGrp="1"/>
          </p:cNvSpPr>
          <p:nvPr>
            <p:ph type="title"/>
          </p:nvPr>
        </p:nvSpPr>
        <p:spPr>
          <a:xfrm>
            <a:off x="1329766" y="1146412"/>
            <a:ext cx="9014348" cy="2402006"/>
          </a:xfrm>
        </p:spPr>
        <p:txBody>
          <a:bodyPr vert="horz" lIns="91440" tIns="45720" rIns="91440" bIns="45720" rtlCol="0" anchor="b">
            <a:normAutofit/>
          </a:bodyPr>
          <a:lstStyle/>
          <a:p>
            <a:r>
              <a:rPr lang="en-US" sz="4800" kern="1200">
                <a:solidFill>
                  <a:schemeClr val="tx1"/>
                </a:solidFill>
                <a:latin typeface="+mj-lt"/>
                <a:ea typeface="+mj-ea"/>
                <a:cs typeface="+mj-cs"/>
              </a:rPr>
              <a:t>CASE #2</a:t>
            </a:r>
          </a:p>
        </p:txBody>
      </p:sp>
      <p:sp>
        <p:nvSpPr>
          <p:cNvPr id="23"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38A7AD1-15CB-0284-7A3B-A13FA83A6211}"/>
              </a:ext>
            </a:extLst>
          </p:cNvPr>
          <p:cNvSpPr>
            <a:spLocks noGrp="1"/>
          </p:cNvSpPr>
          <p:nvPr>
            <p:ph type="body" idx="1"/>
          </p:nvPr>
        </p:nvSpPr>
        <p:spPr>
          <a:xfrm>
            <a:off x="1329765" y="4892722"/>
            <a:ext cx="6387155" cy="1078173"/>
          </a:xfrm>
        </p:spPr>
        <p:txBody>
          <a:bodyPr vert="horz" lIns="91440" tIns="45720" rIns="91440" bIns="45720" rtlCol="0" anchor="ctr">
            <a:normAutofit/>
          </a:bodyPr>
          <a:lstStyle/>
          <a:p>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1264806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600">
                <a:solidFill>
                  <a:srgbClr val="FFFFFF"/>
                </a:solidFill>
              </a:rPr>
              <a:t>CASE #2: EMS</a:t>
            </a:r>
          </a:p>
        </p:txBody>
      </p:sp>
      <p:sp>
        <p:nvSpPr>
          <p:cNvPr id="3" name="Content Placeholder 2"/>
          <p:cNvSpPr>
            <a:spLocks noGrp="1"/>
          </p:cNvSpPr>
          <p:nvPr>
            <p:ph idx="1"/>
          </p:nvPr>
        </p:nvSpPr>
        <p:spPr>
          <a:xfrm>
            <a:off x="838200" y="2438400"/>
            <a:ext cx="10515600" cy="3738562"/>
          </a:xfrm>
        </p:spPr>
        <p:txBody>
          <a:bodyPr>
            <a:normAutofit/>
          </a:bodyPr>
          <a:lstStyle/>
          <a:p>
            <a:pPr marL="0" indent="0">
              <a:buNone/>
            </a:pPr>
            <a:r>
              <a:rPr lang="en-US" sz="2600"/>
              <a:t>Discharge for child not waking up.  Upon arrival 3-year-old boy being carried out by mother to the ambulance.  Pulseless and apneic and blue at the lips.  CPR started by fire department.  Pads placed front and back.  Per mother child has asthma  and autism.  Born with methadone addiction.  </a:t>
            </a:r>
          </a:p>
        </p:txBody>
      </p:sp>
    </p:spTree>
    <p:extLst>
      <p:ext uri="{BB962C8B-B14F-4D97-AF65-F5344CB8AC3E}">
        <p14:creationId xmlns:p14="http://schemas.microsoft.com/office/powerpoint/2010/main" val="3150059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600">
                <a:solidFill>
                  <a:srgbClr val="FFFFFF"/>
                </a:solidFill>
              </a:rPr>
              <a:t>CASE #2: EMS</a:t>
            </a:r>
          </a:p>
        </p:txBody>
      </p:sp>
      <p:sp>
        <p:nvSpPr>
          <p:cNvPr id="3" name="Content Placeholder 2"/>
          <p:cNvSpPr>
            <a:spLocks noGrp="1"/>
          </p:cNvSpPr>
          <p:nvPr>
            <p:ph idx="1"/>
          </p:nvPr>
        </p:nvSpPr>
        <p:spPr>
          <a:xfrm>
            <a:off x="838200" y="2438400"/>
            <a:ext cx="10515600" cy="3738562"/>
          </a:xfrm>
        </p:spPr>
        <p:txBody>
          <a:bodyPr>
            <a:normAutofit/>
          </a:bodyPr>
          <a:lstStyle/>
          <a:p>
            <a:pPr marL="0" indent="0">
              <a:buNone/>
            </a:pPr>
            <a:r>
              <a:rPr lang="en-US" sz="2600"/>
              <a:t>Child has trismus but able to suction saliva in place OPA with bag-valve-mask assisted ventilations by BLS. After about 2 minutes of CPR, ROSC obtained with respiratory distress and belly breathing.  Lung sounds wheezes.  End-tidal CO2 70 mmHg.  IO placed left tibia.  Child remained unconscious for duration of transportation.  BP 140/60.  Pulse 120.  Regular.</a:t>
            </a:r>
          </a:p>
        </p:txBody>
      </p:sp>
    </p:spTree>
    <p:extLst>
      <p:ext uri="{BB962C8B-B14F-4D97-AF65-F5344CB8AC3E}">
        <p14:creationId xmlns:p14="http://schemas.microsoft.com/office/powerpoint/2010/main" val="3951490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EBE94-F844-07F2-D6EF-21E4B215EFFD}"/>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CASE #2: EMS</a:t>
            </a:r>
          </a:p>
        </p:txBody>
      </p:sp>
      <p:graphicFrame>
        <p:nvGraphicFramePr>
          <p:cNvPr id="5" name="Table 5">
            <a:extLst>
              <a:ext uri="{FF2B5EF4-FFF2-40B4-BE49-F238E27FC236}">
                <a16:creationId xmlns:a16="http://schemas.microsoft.com/office/drawing/2014/main" id="{0D86626D-2D81-199B-9FD8-22B92B12BEFC}"/>
              </a:ext>
            </a:extLst>
          </p:cNvPr>
          <p:cNvGraphicFramePr>
            <a:graphicFrameLocks noGrp="1"/>
          </p:cNvGraphicFramePr>
          <p:nvPr>
            <p:ph idx="1"/>
            <p:extLst>
              <p:ext uri="{D42A27DB-BD31-4B8C-83A1-F6EECF244321}">
                <p14:modId xmlns:p14="http://schemas.microsoft.com/office/powerpoint/2010/main" val="463204213"/>
              </p:ext>
            </p:extLst>
          </p:nvPr>
        </p:nvGraphicFramePr>
        <p:xfrm>
          <a:off x="838200" y="2784815"/>
          <a:ext cx="10515603" cy="3045736"/>
        </p:xfrm>
        <a:graphic>
          <a:graphicData uri="http://schemas.openxmlformats.org/drawingml/2006/table">
            <a:tbl>
              <a:tblPr firstRow="1" bandRow="1">
                <a:tableStyleId>{5C22544A-7EE6-4342-B048-85BDC9FD1C3A}</a:tableStyleId>
              </a:tblPr>
              <a:tblGrid>
                <a:gridCol w="1352861">
                  <a:extLst>
                    <a:ext uri="{9D8B030D-6E8A-4147-A177-3AD203B41FA5}">
                      <a16:colId xmlns:a16="http://schemas.microsoft.com/office/drawing/2014/main" val="2599065086"/>
                    </a:ext>
                  </a:extLst>
                </a:gridCol>
                <a:gridCol w="1592306">
                  <a:extLst>
                    <a:ext uri="{9D8B030D-6E8A-4147-A177-3AD203B41FA5}">
                      <a16:colId xmlns:a16="http://schemas.microsoft.com/office/drawing/2014/main" val="208139461"/>
                    </a:ext>
                  </a:extLst>
                </a:gridCol>
                <a:gridCol w="1672121">
                  <a:extLst>
                    <a:ext uri="{9D8B030D-6E8A-4147-A177-3AD203B41FA5}">
                      <a16:colId xmlns:a16="http://schemas.microsoft.com/office/drawing/2014/main" val="3435013948"/>
                    </a:ext>
                  </a:extLst>
                </a:gridCol>
                <a:gridCol w="2753611">
                  <a:extLst>
                    <a:ext uri="{9D8B030D-6E8A-4147-A177-3AD203B41FA5}">
                      <a16:colId xmlns:a16="http://schemas.microsoft.com/office/drawing/2014/main" val="4135477189"/>
                    </a:ext>
                  </a:extLst>
                </a:gridCol>
                <a:gridCol w="1452630">
                  <a:extLst>
                    <a:ext uri="{9D8B030D-6E8A-4147-A177-3AD203B41FA5}">
                      <a16:colId xmlns:a16="http://schemas.microsoft.com/office/drawing/2014/main" val="3793879504"/>
                    </a:ext>
                  </a:extLst>
                </a:gridCol>
                <a:gridCol w="1692074">
                  <a:extLst>
                    <a:ext uri="{9D8B030D-6E8A-4147-A177-3AD203B41FA5}">
                      <a16:colId xmlns:a16="http://schemas.microsoft.com/office/drawing/2014/main" val="1637657301"/>
                    </a:ext>
                  </a:extLst>
                </a:gridCol>
              </a:tblGrid>
              <a:tr h="1063134">
                <a:tc>
                  <a:txBody>
                    <a:bodyPr/>
                    <a:lstStyle/>
                    <a:p>
                      <a:r>
                        <a:rPr lang="en-US" sz="2800"/>
                        <a:t>TIME</a:t>
                      </a:r>
                    </a:p>
                  </a:txBody>
                  <a:tcPr marL="143667" marR="143667" marT="71833" marB="71833"/>
                </a:tc>
                <a:tc>
                  <a:txBody>
                    <a:bodyPr/>
                    <a:lstStyle/>
                    <a:p>
                      <a:r>
                        <a:rPr lang="en-US" sz="2800"/>
                        <a:t>BP</a:t>
                      </a:r>
                    </a:p>
                  </a:txBody>
                  <a:tcPr marL="143667" marR="143667" marT="71833" marB="71833"/>
                </a:tc>
                <a:tc>
                  <a:txBody>
                    <a:bodyPr/>
                    <a:lstStyle/>
                    <a:p>
                      <a:r>
                        <a:rPr lang="en-US" sz="2800"/>
                        <a:t>PULSE</a:t>
                      </a:r>
                    </a:p>
                  </a:txBody>
                  <a:tcPr marL="143667" marR="143667" marT="71833" marB="71833"/>
                </a:tc>
                <a:tc>
                  <a:txBody>
                    <a:bodyPr/>
                    <a:lstStyle/>
                    <a:p>
                      <a:r>
                        <a:rPr lang="en-US" sz="2800"/>
                        <a:t>RESPIRATORY</a:t>
                      </a:r>
                    </a:p>
                  </a:txBody>
                  <a:tcPr marL="143667" marR="143667" marT="71833" marB="71833"/>
                </a:tc>
                <a:tc>
                  <a:txBody>
                    <a:bodyPr/>
                    <a:lstStyle/>
                    <a:p>
                      <a:r>
                        <a:rPr lang="en-US" sz="2800"/>
                        <a:t>SAO2</a:t>
                      </a:r>
                    </a:p>
                  </a:txBody>
                  <a:tcPr marL="143667" marR="143667" marT="71833" marB="71833"/>
                </a:tc>
                <a:tc>
                  <a:txBody>
                    <a:bodyPr/>
                    <a:lstStyle/>
                    <a:p>
                      <a:r>
                        <a:rPr lang="en-US" sz="2800"/>
                        <a:t>ETCO2</a:t>
                      </a:r>
                    </a:p>
                  </a:txBody>
                  <a:tcPr marL="143667" marR="143667" marT="71833" marB="71833"/>
                </a:tc>
                <a:extLst>
                  <a:ext uri="{0D108BD9-81ED-4DB2-BD59-A6C34878D82A}">
                    <a16:rowId xmlns:a16="http://schemas.microsoft.com/office/drawing/2014/main" val="752469374"/>
                  </a:ext>
                </a:extLst>
              </a:tr>
              <a:tr h="632134">
                <a:tc>
                  <a:txBody>
                    <a:bodyPr/>
                    <a:lstStyle/>
                    <a:p>
                      <a:r>
                        <a:rPr lang="en-US" sz="2800"/>
                        <a:t>0230</a:t>
                      </a:r>
                    </a:p>
                  </a:txBody>
                  <a:tcPr marL="143667" marR="143667" marT="71833" marB="71833"/>
                </a:tc>
                <a:tc>
                  <a:txBody>
                    <a:bodyPr/>
                    <a:lstStyle/>
                    <a:p>
                      <a:r>
                        <a:rPr lang="en-US" sz="2800"/>
                        <a:t>140/60</a:t>
                      </a:r>
                    </a:p>
                  </a:txBody>
                  <a:tcPr marL="143667" marR="143667" marT="71833" marB="71833"/>
                </a:tc>
                <a:tc>
                  <a:txBody>
                    <a:bodyPr/>
                    <a:lstStyle/>
                    <a:p>
                      <a:r>
                        <a:rPr lang="en-US" sz="2800"/>
                        <a:t>120</a:t>
                      </a:r>
                    </a:p>
                  </a:txBody>
                  <a:tcPr marL="143667" marR="143667" marT="71833" marB="71833"/>
                </a:tc>
                <a:tc>
                  <a:txBody>
                    <a:bodyPr/>
                    <a:lstStyle/>
                    <a:p>
                      <a:r>
                        <a:rPr lang="en-US" sz="2800"/>
                        <a:t>30 LABORED</a:t>
                      </a:r>
                    </a:p>
                  </a:txBody>
                  <a:tcPr marL="143667" marR="143667" marT="71833" marB="71833"/>
                </a:tc>
                <a:tc>
                  <a:txBody>
                    <a:bodyPr/>
                    <a:lstStyle/>
                    <a:p>
                      <a:endParaRPr lang="en-US" sz="2800"/>
                    </a:p>
                  </a:txBody>
                  <a:tcPr marL="143667" marR="143667" marT="71833" marB="71833"/>
                </a:tc>
                <a:tc>
                  <a:txBody>
                    <a:bodyPr/>
                    <a:lstStyle/>
                    <a:p>
                      <a:r>
                        <a:rPr lang="en-US" sz="2800"/>
                        <a:t>70</a:t>
                      </a:r>
                    </a:p>
                  </a:txBody>
                  <a:tcPr marL="143667" marR="143667" marT="71833" marB="71833"/>
                </a:tc>
                <a:extLst>
                  <a:ext uri="{0D108BD9-81ED-4DB2-BD59-A6C34878D82A}">
                    <a16:rowId xmlns:a16="http://schemas.microsoft.com/office/drawing/2014/main" val="2379997814"/>
                  </a:ext>
                </a:extLst>
              </a:tr>
              <a:tr h="632134">
                <a:tc>
                  <a:txBody>
                    <a:bodyPr/>
                    <a:lstStyle/>
                    <a:p>
                      <a:r>
                        <a:rPr lang="en-US" sz="2800"/>
                        <a:t>0237</a:t>
                      </a:r>
                    </a:p>
                  </a:txBody>
                  <a:tcPr marL="143667" marR="143667" marT="71833" marB="71833"/>
                </a:tc>
                <a:tc>
                  <a:txBody>
                    <a:bodyPr/>
                    <a:lstStyle/>
                    <a:p>
                      <a:r>
                        <a:rPr lang="en-US" sz="2800"/>
                        <a:t>140/60</a:t>
                      </a:r>
                    </a:p>
                  </a:txBody>
                  <a:tcPr marL="143667" marR="143667" marT="71833" marB="71833"/>
                </a:tc>
                <a:tc>
                  <a:txBody>
                    <a:bodyPr/>
                    <a:lstStyle/>
                    <a:p>
                      <a:r>
                        <a:rPr lang="en-US" sz="2800"/>
                        <a:t>120</a:t>
                      </a:r>
                    </a:p>
                  </a:txBody>
                  <a:tcPr marL="143667" marR="143667" marT="71833" marB="71833"/>
                </a:tc>
                <a:tc>
                  <a:txBody>
                    <a:bodyPr/>
                    <a:lstStyle/>
                    <a:p>
                      <a:r>
                        <a:rPr lang="en-US" sz="2800"/>
                        <a:t>30 LABORED</a:t>
                      </a:r>
                    </a:p>
                  </a:txBody>
                  <a:tcPr marL="143667" marR="143667" marT="71833" marB="71833"/>
                </a:tc>
                <a:tc>
                  <a:txBody>
                    <a:bodyPr/>
                    <a:lstStyle/>
                    <a:p>
                      <a:endParaRPr lang="en-US" sz="2800"/>
                    </a:p>
                  </a:txBody>
                  <a:tcPr marL="143667" marR="143667" marT="71833" marB="71833"/>
                </a:tc>
                <a:tc>
                  <a:txBody>
                    <a:bodyPr/>
                    <a:lstStyle/>
                    <a:p>
                      <a:r>
                        <a:rPr lang="en-US" sz="2800"/>
                        <a:t>70</a:t>
                      </a:r>
                    </a:p>
                  </a:txBody>
                  <a:tcPr marL="143667" marR="143667" marT="71833" marB="71833"/>
                </a:tc>
                <a:extLst>
                  <a:ext uri="{0D108BD9-81ED-4DB2-BD59-A6C34878D82A}">
                    <a16:rowId xmlns:a16="http://schemas.microsoft.com/office/drawing/2014/main" val="1419430797"/>
                  </a:ext>
                </a:extLst>
              </a:tr>
              <a:tr h="718334">
                <a:tc>
                  <a:txBody>
                    <a:bodyPr/>
                    <a:lstStyle/>
                    <a:p>
                      <a:endParaRPr lang="en-US" sz="2800"/>
                    </a:p>
                  </a:txBody>
                  <a:tcPr marL="143667" marR="143667" marT="71833" marB="71833"/>
                </a:tc>
                <a:tc>
                  <a:txBody>
                    <a:bodyPr/>
                    <a:lstStyle/>
                    <a:p>
                      <a:endParaRPr lang="en-US" sz="2800"/>
                    </a:p>
                  </a:txBody>
                  <a:tcPr marL="143667" marR="143667" marT="71833" marB="71833"/>
                </a:tc>
                <a:tc>
                  <a:txBody>
                    <a:bodyPr/>
                    <a:lstStyle/>
                    <a:p>
                      <a:endParaRPr lang="en-US" sz="2800"/>
                    </a:p>
                  </a:txBody>
                  <a:tcPr marL="143667" marR="143667" marT="71833" marB="71833"/>
                </a:tc>
                <a:tc>
                  <a:txBody>
                    <a:bodyPr/>
                    <a:lstStyle/>
                    <a:p>
                      <a:endParaRPr lang="en-US" sz="2800"/>
                    </a:p>
                  </a:txBody>
                  <a:tcPr marL="143667" marR="143667" marT="71833" marB="71833"/>
                </a:tc>
                <a:tc>
                  <a:txBody>
                    <a:bodyPr/>
                    <a:lstStyle/>
                    <a:p>
                      <a:endParaRPr lang="en-US" sz="2800"/>
                    </a:p>
                  </a:txBody>
                  <a:tcPr marL="143667" marR="143667" marT="71833" marB="71833"/>
                </a:tc>
                <a:tc>
                  <a:txBody>
                    <a:bodyPr/>
                    <a:lstStyle/>
                    <a:p>
                      <a:endParaRPr lang="en-US" sz="2800"/>
                    </a:p>
                  </a:txBody>
                  <a:tcPr marL="143667" marR="143667" marT="71833" marB="71833"/>
                </a:tc>
                <a:extLst>
                  <a:ext uri="{0D108BD9-81ED-4DB2-BD59-A6C34878D82A}">
                    <a16:rowId xmlns:a16="http://schemas.microsoft.com/office/drawing/2014/main" val="3940576161"/>
                  </a:ext>
                </a:extLst>
              </a:tr>
            </a:tbl>
          </a:graphicData>
        </a:graphic>
      </p:graphicFrame>
    </p:spTree>
    <p:extLst>
      <p:ext uri="{BB962C8B-B14F-4D97-AF65-F5344CB8AC3E}">
        <p14:creationId xmlns:p14="http://schemas.microsoft.com/office/powerpoint/2010/main" val="61224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349250"/>
            <a:ext cx="110998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88168"/>
            <a:ext cx="10515600" cy="1325563"/>
          </a:xfrm>
        </p:spPr>
        <p:txBody>
          <a:bodyPr>
            <a:normAutofit/>
          </a:bodyPr>
          <a:lstStyle/>
          <a:p>
            <a:pPr algn="ctr"/>
            <a:r>
              <a:rPr lang="en-US" sz="4600">
                <a:solidFill>
                  <a:srgbClr val="FFFFFF"/>
                </a:solidFill>
              </a:rPr>
              <a:t>BH-ER</a:t>
            </a:r>
          </a:p>
        </p:txBody>
      </p:sp>
      <p:sp>
        <p:nvSpPr>
          <p:cNvPr id="3" name="Content Placeholder 2"/>
          <p:cNvSpPr>
            <a:spLocks noGrp="1"/>
          </p:cNvSpPr>
          <p:nvPr>
            <p:ph idx="1"/>
          </p:nvPr>
        </p:nvSpPr>
        <p:spPr>
          <a:xfrm>
            <a:off x="838200" y="2391568"/>
            <a:ext cx="10515600" cy="3785394"/>
          </a:xfrm>
        </p:spPr>
        <p:txBody>
          <a:bodyPr anchor="ctr">
            <a:normAutofit/>
          </a:bodyPr>
          <a:lstStyle/>
          <a:p>
            <a:pPr marL="0" indent="0">
              <a:buNone/>
            </a:pPr>
            <a:r>
              <a:rPr lang="en-US" sz="2400"/>
              <a:t>Initial Comments:</a:t>
            </a:r>
            <a:br>
              <a:rPr lang="en-US" sz="2400"/>
            </a:br>
            <a:r>
              <a:rPr lang="en-US" sz="2400"/>
              <a:t>3-year-old male brought in by EMS for evaluation of respiratory distress.  Mom states over the past several nights the child has had nasal congestion at bedtime.  She has been using nasal saline spray.  Tonight she attempted to do this and noticed that he did not stir with administration.  She turn the light on to find him cyanotic with belly breathing.  She called EMS who instructed her to perform CPR.  On EMS arrival the child had a pulse with weak respiratory effort.  An IO was placed and he was ventilated with bag valve mask and transported here.  In route he was hypoxic in the high 70s to low 80s.</a:t>
            </a:r>
          </a:p>
        </p:txBody>
      </p:sp>
    </p:spTree>
    <p:extLst>
      <p:ext uri="{BB962C8B-B14F-4D97-AF65-F5344CB8AC3E}">
        <p14:creationId xmlns:p14="http://schemas.microsoft.com/office/powerpoint/2010/main" val="2026073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600">
                <a:solidFill>
                  <a:srgbClr val="FFFFFF"/>
                </a:solidFill>
              </a:rPr>
              <a:t>BH-ER</a:t>
            </a:r>
          </a:p>
        </p:txBody>
      </p:sp>
      <p:sp>
        <p:nvSpPr>
          <p:cNvPr id="3" name="Content Placeholder 2"/>
          <p:cNvSpPr>
            <a:spLocks noGrp="1"/>
          </p:cNvSpPr>
          <p:nvPr>
            <p:ph idx="1"/>
          </p:nvPr>
        </p:nvSpPr>
        <p:spPr>
          <a:xfrm>
            <a:off x="838200" y="2438400"/>
            <a:ext cx="10515600" cy="3738562"/>
          </a:xfrm>
        </p:spPr>
        <p:txBody>
          <a:bodyPr>
            <a:normAutofit/>
          </a:bodyPr>
          <a:lstStyle/>
          <a:p>
            <a:pPr marL="0" indent="0">
              <a:buNone/>
            </a:pPr>
            <a:r>
              <a:rPr lang="en-US" sz="2400" b="1"/>
              <a:t>General: </a:t>
            </a:r>
            <a:r>
              <a:rPr lang="en-US" sz="2400"/>
              <a:t>Limitations: altered mental status</a:t>
            </a:r>
            <a:br>
              <a:rPr lang="en-US" sz="2400"/>
            </a:br>
            <a:r>
              <a:rPr lang="en-US" sz="2400"/>
              <a:t>General appearance: other (Unresponsive, pallor)</a:t>
            </a:r>
            <a:br>
              <a:rPr lang="en-US" sz="2400"/>
            </a:br>
            <a:r>
              <a:rPr lang="en-US" sz="2400" b="1"/>
              <a:t>Chest </a:t>
            </a:r>
            <a:r>
              <a:rPr lang="en-US" sz="2400"/>
              <a:t>Present symmetric chest wall rise</a:t>
            </a:r>
            <a:br>
              <a:rPr lang="en-US" sz="2400"/>
            </a:br>
            <a:r>
              <a:rPr lang="en-US" sz="2400" b="1"/>
              <a:t>Respiratory  </a:t>
            </a:r>
            <a:r>
              <a:rPr lang="en-US" sz="2400"/>
              <a:t>respiratory distress, accessory muscle use and Rales rhonchi bilaterally</a:t>
            </a:r>
          </a:p>
          <a:p>
            <a:pPr marL="0" indent="0">
              <a:buNone/>
            </a:pPr>
            <a:r>
              <a:rPr lang="en-US" sz="2400" b="1"/>
              <a:t>Cardiovascular</a:t>
            </a:r>
            <a:br>
              <a:rPr lang="en-US" sz="2400" b="1"/>
            </a:br>
            <a:r>
              <a:rPr lang="en-US" sz="2400"/>
              <a:t>Cardiovascular exam: Present tachycardia</a:t>
            </a:r>
            <a:br>
              <a:rPr lang="en-US" sz="2400"/>
            </a:br>
            <a:r>
              <a:rPr lang="en-US" sz="2400" b="1"/>
              <a:t>Extremities Exam</a:t>
            </a:r>
            <a:br>
              <a:rPr lang="en-US" sz="2400" b="1"/>
            </a:br>
            <a:r>
              <a:rPr lang="en-US" sz="2400"/>
              <a:t>Extremities exam: Present normal capillary refill (Sluggish initially)</a:t>
            </a:r>
            <a:br>
              <a:rPr lang="en-US" sz="2400"/>
            </a:br>
            <a:r>
              <a:rPr lang="en-US" sz="2400" b="1"/>
              <a:t>Neurological Exam</a:t>
            </a:r>
            <a:br>
              <a:rPr lang="en-US" sz="2400" b="1"/>
            </a:br>
            <a:r>
              <a:rPr lang="en-US" sz="2400"/>
              <a:t>Neurological exam: Unresponsive</a:t>
            </a:r>
          </a:p>
        </p:txBody>
      </p:sp>
    </p:spTree>
    <p:extLst>
      <p:ext uri="{BB962C8B-B14F-4D97-AF65-F5344CB8AC3E}">
        <p14:creationId xmlns:p14="http://schemas.microsoft.com/office/powerpoint/2010/main" val="2521234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600">
                <a:solidFill>
                  <a:srgbClr val="FFFFFF"/>
                </a:solidFill>
              </a:rPr>
              <a:t>BH-ER</a:t>
            </a:r>
          </a:p>
        </p:txBody>
      </p:sp>
      <p:sp>
        <p:nvSpPr>
          <p:cNvPr id="3" name="Content Placeholder 2"/>
          <p:cNvSpPr>
            <a:spLocks noGrp="1"/>
          </p:cNvSpPr>
          <p:nvPr>
            <p:ph idx="1"/>
          </p:nvPr>
        </p:nvSpPr>
        <p:spPr>
          <a:xfrm>
            <a:off x="838200" y="2438400"/>
            <a:ext cx="10515600" cy="3738562"/>
          </a:xfrm>
        </p:spPr>
        <p:txBody>
          <a:bodyPr>
            <a:normAutofit/>
          </a:bodyPr>
          <a:lstStyle/>
          <a:p>
            <a:pPr marL="0" indent="0">
              <a:buNone/>
            </a:pPr>
            <a:r>
              <a:rPr lang="en-US" sz="2600"/>
              <a:t>Intubated: #5 ETT. #2 Macintosh blade</a:t>
            </a:r>
          </a:p>
          <a:p>
            <a:pPr marL="0" indent="0">
              <a:buNone/>
            </a:pPr>
            <a:endParaRPr lang="en-US" sz="2600"/>
          </a:p>
          <a:p>
            <a:pPr marL="0" indent="0">
              <a:buNone/>
            </a:pPr>
            <a:r>
              <a:rPr lang="en-US" sz="2600"/>
              <a:t>CXR Negative</a:t>
            </a:r>
          </a:p>
        </p:txBody>
      </p:sp>
    </p:spTree>
    <p:extLst>
      <p:ext uri="{BB962C8B-B14F-4D97-AF65-F5344CB8AC3E}">
        <p14:creationId xmlns:p14="http://schemas.microsoft.com/office/powerpoint/2010/main" val="235925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2288B-AB2E-92F4-06C1-B50AE1D39D78}"/>
              </a:ext>
            </a:extLst>
          </p:cNvPr>
          <p:cNvSpPr>
            <a:spLocks noGrp="1"/>
          </p:cNvSpPr>
          <p:nvPr>
            <p:ph type="title"/>
          </p:nvPr>
        </p:nvSpPr>
        <p:spPr>
          <a:xfrm>
            <a:off x="572493" y="238539"/>
            <a:ext cx="11018520" cy="1434415"/>
          </a:xfrm>
        </p:spPr>
        <p:txBody>
          <a:bodyPr anchor="b">
            <a:normAutofit/>
          </a:bodyPr>
          <a:lstStyle/>
          <a:p>
            <a:r>
              <a:rPr lang="en-US" sz="5400"/>
              <a:t>RESUSCITATION TEAM</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AEF404-AA96-3509-7D66-DF93561CAB90}"/>
              </a:ext>
            </a:extLst>
          </p:cNvPr>
          <p:cNvSpPr>
            <a:spLocks noGrp="1"/>
          </p:cNvSpPr>
          <p:nvPr>
            <p:ph idx="1"/>
          </p:nvPr>
        </p:nvSpPr>
        <p:spPr>
          <a:xfrm>
            <a:off x="572493" y="2071316"/>
            <a:ext cx="6713552" cy="4119172"/>
          </a:xfrm>
        </p:spPr>
        <p:txBody>
          <a:bodyPr anchor="t">
            <a:normAutofit/>
          </a:bodyPr>
          <a:lstStyle/>
          <a:p>
            <a:r>
              <a:rPr lang="en-US" sz="2200"/>
              <a:t>TEAM LEADER: Need one person in charge.</a:t>
            </a:r>
          </a:p>
          <a:p>
            <a:pPr lvl="1"/>
            <a:r>
              <a:rPr lang="en-US" sz="2200"/>
              <a:t>Organizes the group</a:t>
            </a:r>
          </a:p>
          <a:p>
            <a:pPr lvl="1"/>
            <a:r>
              <a:rPr lang="en-US" sz="2200"/>
              <a:t>Monitors performance</a:t>
            </a:r>
          </a:p>
          <a:p>
            <a:pPr lvl="1"/>
            <a:r>
              <a:rPr lang="en-US" sz="2200"/>
              <a:t>Has the highest skill level</a:t>
            </a:r>
          </a:p>
          <a:p>
            <a:pPr lvl="1"/>
            <a:r>
              <a:rPr lang="en-US" sz="2200"/>
              <a:t>Directs team members</a:t>
            </a:r>
          </a:p>
          <a:p>
            <a:pPr lvl="1"/>
            <a:endParaRPr lang="en-US" sz="2200"/>
          </a:p>
          <a:p>
            <a:r>
              <a:rPr lang="en-US" sz="2200"/>
              <a:t>Team Members: Directed by the Team Leader</a:t>
            </a:r>
          </a:p>
          <a:p>
            <a:pPr lvl="1"/>
            <a:r>
              <a:rPr lang="en-US" sz="2200"/>
              <a:t>Provide care and support as directed by the Team Leader</a:t>
            </a:r>
          </a:p>
          <a:p>
            <a:pPr lvl="1"/>
            <a:r>
              <a:rPr lang="en-US" sz="2200"/>
              <a:t>Skilled in PALS </a:t>
            </a:r>
          </a:p>
        </p:txBody>
      </p:sp>
      <p:pic>
        <p:nvPicPr>
          <p:cNvPr id="4" name="Picture 3">
            <a:extLst>
              <a:ext uri="{FF2B5EF4-FFF2-40B4-BE49-F238E27FC236}">
                <a16:creationId xmlns:a16="http://schemas.microsoft.com/office/drawing/2014/main" id="{DF006348-813A-9DCA-7A54-0E2DD9CBC3B0}"/>
              </a:ext>
            </a:extLst>
          </p:cNvPr>
          <p:cNvPicPr>
            <a:picLocks noChangeAspect="1"/>
          </p:cNvPicPr>
          <p:nvPr/>
        </p:nvPicPr>
        <p:blipFill rotWithShape="1">
          <a:blip r:embed="rId2"/>
          <a:srcRect t="141"/>
          <a:stretch/>
        </p:blipFill>
        <p:spPr>
          <a:xfrm>
            <a:off x="7675658" y="2093976"/>
            <a:ext cx="3941064" cy="4096512"/>
          </a:xfrm>
          <a:prstGeom prst="rect">
            <a:avLst/>
          </a:prstGeom>
        </p:spPr>
      </p:pic>
    </p:spTree>
    <p:extLst>
      <p:ext uri="{BB962C8B-B14F-4D97-AF65-F5344CB8AC3E}">
        <p14:creationId xmlns:p14="http://schemas.microsoft.com/office/powerpoint/2010/main" val="976988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09044F-A264-8124-A3E2-433F0DA3F55B}"/>
              </a:ext>
            </a:extLst>
          </p:cNvPr>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kern="1200">
                <a:solidFill>
                  <a:schemeClr val="tx1"/>
                </a:solidFill>
                <a:latin typeface="+mj-lt"/>
                <a:ea typeface="+mj-ea"/>
                <a:cs typeface="+mj-cs"/>
              </a:rPr>
              <a:t>CASE #3</a:t>
            </a:r>
          </a:p>
        </p:txBody>
      </p:sp>
      <p:sp>
        <p:nvSpPr>
          <p:cNvPr id="5" name="Text Placeholder 4">
            <a:extLst>
              <a:ext uri="{FF2B5EF4-FFF2-40B4-BE49-F238E27FC236}">
                <a16:creationId xmlns:a16="http://schemas.microsoft.com/office/drawing/2014/main" id="{3AA36197-DF46-F904-5901-8C31733D0F50}"/>
              </a:ext>
            </a:extLst>
          </p:cNvPr>
          <p:cNvSpPr>
            <a:spLocks noGrp="1"/>
          </p:cNvSpPr>
          <p:nvPr>
            <p:ph type="body" idx="1"/>
          </p:nvPr>
        </p:nvSpPr>
        <p:spPr>
          <a:xfrm>
            <a:off x="795338" y="4092320"/>
            <a:ext cx="10601325" cy="1144884"/>
          </a:xfrm>
        </p:spPr>
        <p:txBody>
          <a:bodyPr vert="horz" lIns="91440" tIns="45720" rIns="91440" bIns="45720" rtlCol="0">
            <a:normAutofit/>
          </a:bodyPr>
          <a:lstStyle/>
          <a:p>
            <a:pPr algn="ctr"/>
            <a:endParaRPr lang="en-US" sz="2400" kern="1200">
              <a:solidFill>
                <a:schemeClr val="tx1"/>
              </a:solidFill>
              <a:latin typeface="+mn-lt"/>
              <a:ea typeface="+mn-ea"/>
              <a:cs typeface="+mn-cs"/>
            </a:endParaRPr>
          </a:p>
        </p:txBody>
      </p:sp>
      <p:cxnSp>
        <p:nvCxnSpPr>
          <p:cNvPr id="16" name="Straight Connector 15">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315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A561F-99FF-4586-019D-F8D34371357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CASE #3:EMS</a:t>
            </a:r>
          </a:p>
        </p:txBody>
      </p:sp>
      <p:sp>
        <p:nvSpPr>
          <p:cNvPr id="3" name="Content Placeholder 2">
            <a:extLst>
              <a:ext uri="{FF2B5EF4-FFF2-40B4-BE49-F238E27FC236}">
                <a16:creationId xmlns:a16="http://schemas.microsoft.com/office/drawing/2014/main" id="{5DE3F504-3445-B35E-697D-F105575AD77E}"/>
              </a:ext>
            </a:extLst>
          </p:cNvPr>
          <p:cNvSpPr>
            <a:spLocks noGrp="1"/>
          </p:cNvSpPr>
          <p:nvPr>
            <p:ph idx="1"/>
          </p:nvPr>
        </p:nvSpPr>
        <p:spPr>
          <a:xfrm>
            <a:off x="1371599" y="2318197"/>
            <a:ext cx="9724031" cy="3683358"/>
          </a:xfrm>
        </p:spPr>
        <p:txBody>
          <a:bodyPr anchor="ctr">
            <a:normAutofit/>
          </a:bodyPr>
          <a:lstStyle/>
          <a:p>
            <a:r>
              <a:rPr lang="en-US" sz="2400" dirty="0"/>
              <a:t>14 y/0 for asthma attack.  CPR in progress</a:t>
            </a:r>
          </a:p>
          <a:p>
            <a:r>
              <a:rPr lang="en-US" sz="2400" dirty="0"/>
              <a:t>“Supine, unconscious, unresponsive, no pulse, not breathing, extremely cyanotic”  Police performing CPR</a:t>
            </a:r>
          </a:p>
          <a:p>
            <a:r>
              <a:rPr lang="en-US" sz="2400" dirty="0"/>
              <a:t>Mother states patient was eating hot dogs when he suddenly became SOB.  Did not appear to be choking.</a:t>
            </a:r>
          </a:p>
          <a:p>
            <a:r>
              <a:rPr lang="en-US" sz="2400" dirty="0"/>
              <a:t>Unknown PMX by mother.  Received 2 rounds with EpiPen</a:t>
            </a:r>
          </a:p>
          <a:p>
            <a:endParaRPr lang="en-US" sz="2000" dirty="0"/>
          </a:p>
        </p:txBody>
      </p:sp>
    </p:spTree>
    <p:extLst>
      <p:ext uri="{BB962C8B-B14F-4D97-AF65-F5344CB8AC3E}">
        <p14:creationId xmlns:p14="http://schemas.microsoft.com/office/powerpoint/2010/main" val="209120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A561F-99FF-4586-019D-F8D34371357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CASE #3:EMS</a:t>
            </a:r>
          </a:p>
        </p:txBody>
      </p:sp>
      <p:sp>
        <p:nvSpPr>
          <p:cNvPr id="3" name="Content Placeholder 2">
            <a:extLst>
              <a:ext uri="{FF2B5EF4-FFF2-40B4-BE49-F238E27FC236}">
                <a16:creationId xmlns:a16="http://schemas.microsoft.com/office/drawing/2014/main" id="{5DE3F504-3445-B35E-697D-F105575AD77E}"/>
              </a:ext>
            </a:extLst>
          </p:cNvPr>
          <p:cNvSpPr>
            <a:spLocks noGrp="1"/>
          </p:cNvSpPr>
          <p:nvPr>
            <p:ph idx="1"/>
          </p:nvPr>
        </p:nvSpPr>
        <p:spPr>
          <a:xfrm>
            <a:off x="1371599" y="2318197"/>
            <a:ext cx="9724031" cy="3683358"/>
          </a:xfrm>
        </p:spPr>
        <p:txBody>
          <a:bodyPr anchor="ctr">
            <a:normAutofit/>
          </a:bodyPr>
          <a:lstStyle/>
          <a:p>
            <a:r>
              <a:rPr lang="en-US" sz="2000"/>
              <a:t>Carried out by police and secured to stretcher</a:t>
            </a:r>
          </a:p>
          <a:p>
            <a:r>
              <a:rPr lang="en-US" sz="2000"/>
              <a:t>CPR with lucas</a:t>
            </a:r>
          </a:p>
          <a:p>
            <a:r>
              <a:rPr lang="en-US" sz="2000"/>
              <a:t>Ventilated with BVM and OPA</a:t>
            </a:r>
          </a:p>
          <a:p>
            <a:r>
              <a:rPr lang="en-US" sz="2000"/>
              <a:t>PEA; 20 ga IV; EPI every 3-5 minutes</a:t>
            </a:r>
          </a:p>
          <a:p>
            <a:r>
              <a:rPr lang="en-US" sz="2000"/>
              <a:t>Began vomiting</a:t>
            </a:r>
          </a:p>
          <a:p>
            <a:r>
              <a:rPr lang="en-US" sz="2000"/>
              <a:t>ETT #6: ”ETCO2 in 30’s with good wave form”</a:t>
            </a:r>
          </a:p>
          <a:p>
            <a:r>
              <a:rPr lang="en-US" sz="2000"/>
              <a:t>Continued to vomit into the tube and was suctioned</a:t>
            </a:r>
          </a:p>
          <a:p>
            <a:r>
              <a:rPr lang="en-US" sz="2000"/>
              <a:t>Color improved with ventilation.  Hives noted on both arms</a:t>
            </a:r>
          </a:p>
        </p:txBody>
      </p:sp>
    </p:spTree>
    <p:extLst>
      <p:ext uri="{BB962C8B-B14F-4D97-AF65-F5344CB8AC3E}">
        <p14:creationId xmlns:p14="http://schemas.microsoft.com/office/powerpoint/2010/main" val="26627512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2CEDA-B001-D2FA-B53E-CBC98B91BA79}"/>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CASE #3:EMS</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C3DA8406-0E1C-BD07-5DD6-F2EFC81A3B68}"/>
              </a:ext>
            </a:extLst>
          </p:cNvPr>
          <p:cNvPicPr>
            <a:picLocks noGrp="1" noChangeAspect="1"/>
          </p:cNvPicPr>
          <p:nvPr>
            <p:ph idx="1"/>
          </p:nvPr>
        </p:nvPicPr>
        <p:blipFill rotWithShape="1">
          <a:blip r:embed="rId2"/>
          <a:srcRect l="5043" t="12284" r="10801" b="60738"/>
          <a:stretch/>
        </p:blipFill>
        <p:spPr>
          <a:xfrm>
            <a:off x="1251781" y="2427541"/>
            <a:ext cx="9633339" cy="3997637"/>
          </a:xfrm>
          <a:prstGeom prst="rect">
            <a:avLst/>
          </a:prstGeom>
        </p:spPr>
      </p:pic>
    </p:spTree>
    <p:extLst>
      <p:ext uri="{BB962C8B-B14F-4D97-AF65-F5344CB8AC3E}">
        <p14:creationId xmlns:p14="http://schemas.microsoft.com/office/powerpoint/2010/main" val="3945249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4CCF3-F662-BB6F-8CDF-8A0AAE038F2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CASE #3: HOSPITAL</a:t>
            </a:r>
          </a:p>
        </p:txBody>
      </p:sp>
      <p:sp>
        <p:nvSpPr>
          <p:cNvPr id="3" name="Content Placeholder 2">
            <a:extLst>
              <a:ext uri="{FF2B5EF4-FFF2-40B4-BE49-F238E27FC236}">
                <a16:creationId xmlns:a16="http://schemas.microsoft.com/office/drawing/2014/main" id="{892E2C97-5AB2-E758-27ED-D66DBEDE7742}"/>
              </a:ext>
            </a:extLst>
          </p:cNvPr>
          <p:cNvSpPr>
            <a:spLocks noGrp="1"/>
          </p:cNvSpPr>
          <p:nvPr>
            <p:ph idx="1"/>
          </p:nvPr>
        </p:nvSpPr>
        <p:spPr>
          <a:xfrm>
            <a:off x="1371599" y="2318197"/>
            <a:ext cx="9724031" cy="3683358"/>
          </a:xfrm>
        </p:spPr>
        <p:txBody>
          <a:bodyPr anchor="ctr">
            <a:normAutofit/>
          </a:bodyPr>
          <a:lstStyle/>
          <a:p>
            <a:pPr marL="0" indent="0">
              <a:buNone/>
            </a:pPr>
            <a:r>
              <a:rPr lang="en-US" sz="2400" dirty="0"/>
              <a:t>HPI</a:t>
            </a:r>
          </a:p>
          <a:p>
            <a:pPr marL="0" indent="0">
              <a:buNone/>
            </a:pPr>
            <a:r>
              <a:rPr lang="en-US" sz="2400" dirty="0"/>
              <a:t>Per aunt </a:t>
            </a:r>
            <a:r>
              <a:rPr lang="en-US" sz="2400" dirty="0" err="1"/>
              <a:t>pt</a:t>
            </a:r>
            <a:r>
              <a:rPr lang="en-US" sz="2400" dirty="0"/>
              <a:t> was eating hot dog.  No aspiration per aunt</a:t>
            </a:r>
          </a:p>
          <a:p>
            <a:pPr marL="0" indent="0">
              <a:buNone/>
            </a:pPr>
            <a:r>
              <a:rPr lang="en-US" sz="2400" dirty="0"/>
              <a:t>Became sob and given EpiPen</a:t>
            </a:r>
          </a:p>
          <a:p>
            <a:pPr marL="0" indent="0">
              <a:buNone/>
            </a:pPr>
            <a:r>
              <a:rPr lang="en-US" sz="2400" dirty="0"/>
              <a:t>Within minutes stopped breathing</a:t>
            </a:r>
          </a:p>
          <a:p>
            <a:pPr marL="0" indent="0">
              <a:buNone/>
            </a:pPr>
            <a:r>
              <a:rPr lang="en-US" sz="2400" dirty="0"/>
              <a:t>EMS and police on scene within 2 minutes.  Blue from neck up</a:t>
            </a:r>
          </a:p>
          <a:p>
            <a:pPr marL="0" indent="0">
              <a:buNone/>
            </a:pPr>
            <a:r>
              <a:rPr lang="en-US" sz="2400" dirty="0"/>
              <a:t>No pulse, CPR with/without </a:t>
            </a:r>
            <a:r>
              <a:rPr lang="en-US" sz="2400" dirty="0" err="1"/>
              <a:t>lucas</a:t>
            </a:r>
            <a:r>
              <a:rPr lang="en-US" sz="2400" dirty="0"/>
              <a:t> started</a:t>
            </a:r>
          </a:p>
          <a:p>
            <a:pPr marL="0" indent="0">
              <a:buNone/>
            </a:pPr>
            <a:r>
              <a:rPr lang="en-US" sz="2400" dirty="0"/>
              <a:t>Arrived in PEA</a:t>
            </a:r>
          </a:p>
        </p:txBody>
      </p:sp>
    </p:spTree>
    <p:extLst>
      <p:ext uri="{BB962C8B-B14F-4D97-AF65-F5344CB8AC3E}">
        <p14:creationId xmlns:p14="http://schemas.microsoft.com/office/powerpoint/2010/main" val="832476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4CCF3-F662-BB6F-8CDF-8A0AAE038F2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CASE #3: HOSPITAL</a:t>
            </a:r>
          </a:p>
        </p:txBody>
      </p:sp>
      <p:sp>
        <p:nvSpPr>
          <p:cNvPr id="3" name="Content Placeholder 2">
            <a:extLst>
              <a:ext uri="{FF2B5EF4-FFF2-40B4-BE49-F238E27FC236}">
                <a16:creationId xmlns:a16="http://schemas.microsoft.com/office/drawing/2014/main" id="{892E2C97-5AB2-E758-27ED-D66DBEDE7742}"/>
              </a:ext>
            </a:extLst>
          </p:cNvPr>
          <p:cNvSpPr>
            <a:spLocks noGrp="1"/>
          </p:cNvSpPr>
          <p:nvPr>
            <p:ph idx="1"/>
          </p:nvPr>
        </p:nvSpPr>
        <p:spPr>
          <a:xfrm>
            <a:off x="1371599" y="2318197"/>
            <a:ext cx="9724031" cy="3683358"/>
          </a:xfrm>
        </p:spPr>
        <p:txBody>
          <a:bodyPr anchor="ctr">
            <a:normAutofit/>
          </a:bodyPr>
          <a:lstStyle/>
          <a:p>
            <a:pPr marL="0" indent="0">
              <a:buNone/>
            </a:pPr>
            <a:r>
              <a:rPr lang="en-US" sz="2400" dirty="0"/>
              <a:t>PE: Pulseless.</a:t>
            </a:r>
          </a:p>
          <a:p>
            <a:pPr marL="0" indent="0">
              <a:buNone/>
            </a:pPr>
            <a:r>
              <a:rPr lang="en-US" sz="2400" dirty="0"/>
              <a:t>HEENT: no trauma.  Eczematous rash to the face</a:t>
            </a:r>
          </a:p>
          <a:p>
            <a:pPr marL="0" indent="0">
              <a:buNone/>
            </a:pPr>
            <a:r>
              <a:rPr lang="en-US" sz="2400" dirty="0"/>
              <a:t>Respiratory: BS very tight with poor air movement on arrival.  BS equal bilaterally.</a:t>
            </a:r>
          </a:p>
          <a:p>
            <a:pPr marL="0" indent="0">
              <a:buNone/>
            </a:pPr>
            <a:r>
              <a:rPr lang="en-US" sz="2400" dirty="0"/>
              <a:t>EXT: mottled</a:t>
            </a:r>
          </a:p>
          <a:p>
            <a:pPr marL="0" indent="0">
              <a:buNone/>
            </a:pPr>
            <a:r>
              <a:rPr lang="en-US" sz="2400" dirty="0"/>
              <a:t>Neurologic: GCS 3, blown pupils</a:t>
            </a:r>
          </a:p>
        </p:txBody>
      </p:sp>
    </p:spTree>
    <p:extLst>
      <p:ext uri="{BB962C8B-B14F-4D97-AF65-F5344CB8AC3E}">
        <p14:creationId xmlns:p14="http://schemas.microsoft.com/office/powerpoint/2010/main" val="576321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4CCF3-F662-BB6F-8CDF-8A0AAE038F2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CASE #3: HOSPITAL</a:t>
            </a:r>
          </a:p>
        </p:txBody>
      </p:sp>
      <p:sp>
        <p:nvSpPr>
          <p:cNvPr id="3" name="Content Placeholder 2">
            <a:extLst>
              <a:ext uri="{FF2B5EF4-FFF2-40B4-BE49-F238E27FC236}">
                <a16:creationId xmlns:a16="http://schemas.microsoft.com/office/drawing/2014/main" id="{892E2C97-5AB2-E758-27ED-D66DBEDE7742}"/>
              </a:ext>
            </a:extLst>
          </p:cNvPr>
          <p:cNvSpPr>
            <a:spLocks noGrp="1"/>
          </p:cNvSpPr>
          <p:nvPr>
            <p:ph idx="1"/>
          </p:nvPr>
        </p:nvSpPr>
        <p:spPr>
          <a:xfrm>
            <a:off x="1371599" y="2318197"/>
            <a:ext cx="9724031" cy="3683358"/>
          </a:xfrm>
        </p:spPr>
        <p:txBody>
          <a:bodyPr anchor="ctr">
            <a:normAutofit/>
          </a:bodyPr>
          <a:lstStyle/>
          <a:p>
            <a:pPr marL="0" indent="0">
              <a:buNone/>
            </a:pPr>
            <a:r>
              <a:rPr lang="en-US" sz="2000"/>
              <a:t>Reintubated with 7.5 for bronchoscopy: neg for foreign body</a:t>
            </a:r>
          </a:p>
          <a:p>
            <a:pPr marL="0" indent="0">
              <a:buNone/>
            </a:pPr>
            <a:r>
              <a:rPr lang="en-US" sz="2000"/>
              <a:t>MEDS:</a:t>
            </a:r>
          </a:p>
          <a:p>
            <a:pPr marL="0" indent="0">
              <a:buNone/>
            </a:pPr>
            <a:r>
              <a:rPr lang="en-US" sz="2000"/>
              <a:t>Solumedrol</a:t>
            </a:r>
          </a:p>
          <a:p>
            <a:pPr marL="0" indent="0">
              <a:buNone/>
            </a:pPr>
            <a:r>
              <a:rPr lang="en-US" sz="2000"/>
              <a:t>Duonebs</a:t>
            </a:r>
          </a:p>
          <a:p>
            <a:pPr marL="0" indent="0">
              <a:buNone/>
            </a:pPr>
            <a:r>
              <a:rPr lang="en-US" sz="2000"/>
              <a:t>Ketamine for broncho-dilitation</a:t>
            </a:r>
          </a:p>
          <a:p>
            <a:pPr marL="0" indent="0">
              <a:buNone/>
            </a:pPr>
            <a:r>
              <a:rPr lang="en-US" sz="2000"/>
              <a:t>2 gm magnesium</a:t>
            </a:r>
          </a:p>
          <a:p>
            <a:pPr marL="0" indent="0">
              <a:buNone/>
            </a:pPr>
            <a:r>
              <a:rPr lang="en-US" sz="2000"/>
              <a:t>Rocuronium for paralysis to help bagging</a:t>
            </a:r>
          </a:p>
          <a:p>
            <a:pPr marL="0" indent="0">
              <a:buNone/>
            </a:pPr>
            <a:r>
              <a:rPr lang="en-US" sz="2000"/>
              <a:t>Epinephrine</a:t>
            </a:r>
          </a:p>
          <a:p>
            <a:pPr marL="0" indent="0">
              <a:buNone/>
            </a:pPr>
            <a:r>
              <a:rPr lang="en-US" sz="2000"/>
              <a:t>Saline</a:t>
            </a:r>
          </a:p>
        </p:txBody>
      </p:sp>
    </p:spTree>
    <p:extLst>
      <p:ext uri="{BB962C8B-B14F-4D97-AF65-F5344CB8AC3E}">
        <p14:creationId xmlns:p14="http://schemas.microsoft.com/office/powerpoint/2010/main" val="494853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4CCF3-F662-BB6F-8CDF-8A0AAE038F2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CASE #3: HOSPITAL</a:t>
            </a:r>
          </a:p>
        </p:txBody>
      </p:sp>
      <p:sp>
        <p:nvSpPr>
          <p:cNvPr id="3" name="Content Placeholder 2">
            <a:extLst>
              <a:ext uri="{FF2B5EF4-FFF2-40B4-BE49-F238E27FC236}">
                <a16:creationId xmlns:a16="http://schemas.microsoft.com/office/drawing/2014/main" id="{892E2C97-5AB2-E758-27ED-D66DBEDE7742}"/>
              </a:ext>
            </a:extLst>
          </p:cNvPr>
          <p:cNvSpPr>
            <a:spLocks noGrp="1"/>
          </p:cNvSpPr>
          <p:nvPr>
            <p:ph idx="1"/>
          </p:nvPr>
        </p:nvSpPr>
        <p:spPr>
          <a:xfrm>
            <a:off x="1371599" y="2318197"/>
            <a:ext cx="9724031" cy="3683358"/>
          </a:xfrm>
        </p:spPr>
        <p:txBody>
          <a:bodyPr anchor="ctr">
            <a:normAutofit/>
          </a:bodyPr>
          <a:lstStyle/>
          <a:p>
            <a:pPr marL="0" indent="0">
              <a:buNone/>
            </a:pPr>
            <a:r>
              <a:rPr lang="en-US" sz="2400" dirty="0"/>
              <a:t>Following pronouncement stepfather states patient had stated that he got hit in the head with piece of metal the day before</a:t>
            </a:r>
          </a:p>
          <a:p>
            <a:pPr marL="0" indent="0">
              <a:buNone/>
            </a:pPr>
            <a:endParaRPr lang="en-US" sz="2400" dirty="0"/>
          </a:p>
          <a:p>
            <a:pPr marL="0" indent="0">
              <a:buNone/>
            </a:pPr>
            <a:r>
              <a:rPr lang="en-US" sz="2400" dirty="0"/>
              <a:t>No signs of head trauma</a:t>
            </a:r>
          </a:p>
        </p:txBody>
      </p:sp>
    </p:spTree>
    <p:extLst>
      <p:ext uri="{BB962C8B-B14F-4D97-AF65-F5344CB8AC3E}">
        <p14:creationId xmlns:p14="http://schemas.microsoft.com/office/powerpoint/2010/main" val="26893094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4" name="Freeform: Shape 2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 name="Text Placeholder 4">
            <a:extLst>
              <a:ext uri="{FF2B5EF4-FFF2-40B4-BE49-F238E27FC236}">
                <a16:creationId xmlns:a16="http://schemas.microsoft.com/office/drawing/2014/main" id="{141B56A5-A10A-390D-62C6-99F5861AB8AE}"/>
              </a:ext>
            </a:extLst>
          </p:cNvPr>
          <p:cNvSpPr>
            <a:spLocks noGrp="1"/>
          </p:cNvSpPr>
          <p:nvPr>
            <p:ph type="body" idx="1"/>
          </p:nvPr>
        </p:nvSpPr>
        <p:spPr>
          <a:xfrm>
            <a:off x="4439633" y="4518923"/>
            <a:ext cx="3312734" cy="1141851"/>
          </a:xfrm>
          <a:noFill/>
        </p:spPr>
        <p:txBody>
          <a:bodyPr vert="horz" lIns="91440" tIns="45720" rIns="91440" bIns="45720" rtlCol="0">
            <a:normAutofit lnSpcReduction="10000"/>
          </a:bodyPr>
          <a:lstStyle/>
          <a:p>
            <a:pPr algn="ctr"/>
            <a:r>
              <a:rPr lang="en-US" sz="2000" kern="1200" dirty="0">
                <a:solidFill>
                  <a:srgbClr val="080808"/>
                </a:solidFill>
                <a:latin typeface="+mn-lt"/>
                <a:ea typeface="+mn-ea"/>
                <a:cs typeface="+mn-cs"/>
              </a:rPr>
              <a:t>PALS 2</a:t>
            </a:r>
          </a:p>
          <a:p>
            <a:pPr algn="ctr"/>
            <a:r>
              <a:rPr lang="en-US" sz="2000" kern="1200" dirty="0">
                <a:solidFill>
                  <a:srgbClr val="080808"/>
                </a:solidFill>
                <a:latin typeface="+mn-lt"/>
                <a:ea typeface="+mn-ea"/>
                <a:cs typeface="+mn-cs"/>
              </a:rPr>
              <a:t>JANUARY 25, 2023</a:t>
            </a:r>
          </a:p>
          <a:p>
            <a:pPr algn="ctr"/>
            <a:r>
              <a:rPr lang="en-US" sz="2000" kern="1200" dirty="0" err="1">
                <a:solidFill>
                  <a:srgbClr val="080808"/>
                </a:solidFill>
                <a:latin typeface="+mn-lt"/>
                <a:ea typeface="+mn-ea"/>
                <a:cs typeface="+mn-cs"/>
              </a:rPr>
              <a:t>www.brocktonems.com</a:t>
            </a:r>
            <a:endParaRPr lang="en-US" sz="2000" kern="1200" dirty="0">
              <a:solidFill>
                <a:srgbClr val="080808"/>
              </a:solidFill>
              <a:latin typeface="+mn-lt"/>
              <a:ea typeface="+mn-ea"/>
              <a:cs typeface="+mn-cs"/>
            </a:endParaRPr>
          </a:p>
        </p:txBody>
      </p:sp>
      <p:sp>
        <p:nvSpPr>
          <p:cNvPr id="4" name="Title 3">
            <a:extLst>
              <a:ext uri="{FF2B5EF4-FFF2-40B4-BE49-F238E27FC236}">
                <a16:creationId xmlns:a16="http://schemas.microsoft.com/office/drawing/2014/main" id="{0437BC53-A2F8-8C23-D111-AA92E7C908D4}"/>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RESPIRATORY</a:t>
            </a:r>
          </a:p>
        </p:txBody>
      </p:sp>
      <p:sp>
        <p:nvSpPr>
          <p:cNvPr id="28" name="Freeform: Shape 2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540883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1F995-8CBB-CB19-6530-D0DC697513B0}"/>
              </a:ext>
            </a:extLst>
          </p:cNvPr>
          <p:cNvSpPr>
            <a:spLocks noGrp="1"/>
          </p:cNvSpPr>
          <p:nvPr>
            <p:ph type="title"/>
          </p:nvPr>
        </p:nvSpPr>
        <p:spPr/>
        <p:txBody>
          <a:bodyPr/>
          <a:lstStyle/>
          <a:p>
            <a:r>
              <a:rPr lang="en-US" dirty="0"/>
              <a:t>https://</a:t>
            </a:r>
            <a:r>
              <a:rPr lang="en-US" dirty="0" err="1"/>
              <a:t>youtu.be</a:t>
            </a:r>
            <a:r>
              <a:rPr lang="en-US" dirty="0"/>
              <a:t>/ljAmkMZno6w</a:t>
            </a:r>
          </a:p>
        </p:txBody>
      </p:sp>
      <p:pic>
        <p:nvPicPr>
          <p:cNvPr id="6" name="Online Media 5" descr="Responding to Pediatric Respiratory Emergencies">
            <a:hlinkClick r:id="" action="ppaction://media"/>
            <a:extLst>
              <a:ext uri="{FF2B5EF4-FFF2-40B4-BE49-F238E27FC236}">
                <a16:creationId xmlns:a16="http://schemas.microsoft.com/office/drawing/2014/main" id="{7129259B-80BE-F077-A45F-46C9FE1C2E3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36468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34FAE5-8596-0D07-D5B8-877126EE0E44}"/>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BASIC LIFE SUPPORT</a:t>
            </a:r>
          </a:p>
        </p:txBody>
      </p:sp>
      <p:graphicFrame>
        <p:nvGraphicFramePr>
          <p:cNvPr id="5" name="Content Placeholder 2">
            <a:extLst>
              <a:ext uri="{FF2B5EF4-FFF2-40B4-BE49-F238E27FC236}">
                <a16:creationId xmlns:a16="http://schemas.microsoft.com/office/drawing/2014/main" id="{2EC93B34-93DF-DB47-D609-3C0043043D21}"/>
              </a:ext>
            </a:extLst>
          </p:cNvPr>
          <p:cNvGraphicFramePr>
            <a:graphicFrameLocks noGrp="1"/>
          </p:cNvGraphicFramePr>
          <p:nvPr>
            <p:ph idx="1"/>
            <p:extLst>
              <p:ext uri="{D42A27DB-BD31-4B8C-83A1-F6EECF244321}">
                <p14:modId xmlns:p14="http://schemas.microsoft.com/office/powerpoint/2010/main" val="48376174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20249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7E6DAB-B599-30E0-F66C-69A30A6B6E72}"/>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RESPIRATORY DISTRESS</a:t>
            </a:r>
          </a:p>
        </p:txBody>
      </p:sp>
      <p:graphicFrame>
        <p:nvGraphicFramePr>
          <p:cNvPr id="7" name="Content Placeholder 4">
            <a:extLst>
              <a:ext uri="{FF2B5EF4-FFF2-40B4-BE49-F238E27FC236}">
                <a16:creationId xmlns:a16="http://schemas.microsoft.com/office/drawing/2014/main" id="{994AD05A-79F6-50C7-7659-CD78FDE1EBAB}"/>
              </a:ext>
            </a:extLst>
          </p:cNvPr>
          <p:cNvGraphicFramePr>
            <a:graphicFrameLocks noGrp="1"/>
          </p:cNvGraphicFramePr>
          <p:nvPr>
            <p:ph idx="1"/>
            <p:extLst>
              <p:ext uri="{D42A27DB-BD31-4B8C-83A1-F6EECF244321}">
                <p14:modId xmlns:p14="http://schemas.microsoft.com/office/powerpoint/2010/main" val="217678611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2268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E6DAB-B599-30E0-F66C-69A30A6B6E72}"/>
              </a:ext>
            </a:extLst>
          </p:cNvPr>
          <p:cNvSpPr>
            <a:spLocks noGrp="1"/>
          </p:cNvSpPr>
          <p:nvPr>
            <p:ph type="title"/>
          </p:nvPr>
        </p:nvSpPr>
        <p:spPr/>
        <p:txBody>
          <a:bodyPr/>
          <a:lstStyle/>
          <a:p>
            <a:r>
              <a:rPr lang="en-US" dirty="0"/>
              <a:t>RESPIRATORY DISTRESS</a:t>
            </a:r>
          </a:p>
        </p:txBody>
      </p:sp>
      <p:pic>
        <p:nvPicPr>
          <p:cNvPr id="9" name="Content Placeholder 8">
            <a:extLst>
              <a:ext uri="{FF2B5EF4-FFF2-40B4-BE49-F238E27FC236}">
                <a16:creationId xmlns:a16="http://schemas.microsoft.com/office/drawing/2014/main" id="{A7C0FC98-2017-E77E-64EB-9E98D1DD22EA}"/>
              </a:ext>
            </a:extLst>
          </p:cNvPr>
          <p:cNvPicPr>
            <a:picLocks noGrp="1" noChangeAspect="1"/>
          </p:cNvPicPr>
          <p:nvPr>
            <p:ph idx="1"/>
          </p:nvPr>
        </p:nvPicPr>
        <p:blipFill>
          <a:blip r:embed="rId2"/>
          <a:stretch>
            <a:fillRect/>
          </a:stretch>
        </p:blipFill>
        <p:spPr>
          <a:xfrm>
            <a:off x="2947417" y="1765190"/>
            <a:ext cx="6942596" cy="3657600"/>
          </a:xfrm>
        </p:spPr>
      </p:pic>
      <p:graphicFrame>
        <p:nvGraphicFramePr>
          <p:cNvPr id="3" name="Table 2">
            <a:extLst>
              <a:ext uri="{FF2B5EF4-FFF2-40B4-BE49-F238E27FC236}">
                <a16:creationId xmlns:a16="http://schemas.microsoft.com/office/drawing/2014/main" id="{F47276EC-C6D2-82E2-DD38-106015E4B2C3}"/>
              </a:ext>
            </a:extLst>
          </p:cNvPr>
          <p:cNvGraphicFramePr>
            <a:graphicFrameLocks noGrp="1"/>
          </p:cNvGraphicFramePr>
          <p:nvPr>
            <p:extLst>
              <p:ext uri="{D42A27DB-BD31-4B8C-83A1-F6EECF244321}">
                <p14:modId xmlns:p14="http://schemas.microsoft.com/office/powerpoint/2010/main" val="1907754028"/>
              </p:ext>
            </p:extLst>
          </p:nvPr>
        </p:nvGraphicFramePr>
        <p:xfrm>
          <a:off x="102254" y="4279695"/>
          <a:ext cx="4603974" cy="1828799"/>
        </p:xfrm>
        <a:graphic>
          <a:graphicData uri="http://schemas.openxmlformats.org/drawingml/2006/table">
            <a:tbl>
              <a:tblPr firstRow="1" firstCol="1" lastRow="1" lastCol="1" bandRow="1" bandCol="1">
                <a:tableStyleId>{5C22544A-7EE6-4342-B048-85BDC9FD1C3A}</a:tableStyleId>
              </a:tblPr>
              <a:tblGrid>
                <a:gridCol w="1534658">
                  <a:extLst>
                    <a:ext uri="{9D8B030D-6E8A-4147-A177-3AD203B41FA5}">
                      <a16:colId xmlns:a16="http://schemas.microsoft.com/office/drawing/2014/main" val="3270926376"/>
                    </a:ext>
                  </a:extLst>
                </a:gridCol>
                <a:gridCol w="1534658">
                  <a:extLst>
                    <a:ext uri="{9D8B030D-6E8A-4147-A177-3AD203B41FA5}">
                      <a16:colId xmlns:a16="http://schemas.microsoft.com/office/drawing/2014/main" val="2096125426"/>
                    </a:ext>
                  </a:extLst>
                </a:gridCol>
                <a:gridCol w="1534658">
                  <a:extLst>
                    <a:ext uri="{9D8B030D-6E8A-4147-A177-3AD203B41FA5}">
                      <a16:colId xmlns:a16="http://schemas.microsoft.com/office/drawing/2014/main" val="1421233738"/>
                    </a:ext>
                  </a:extLst>
                </a:gridCol>
              </a:tblGrid>
              <a:tr h="500895">
                <a:tc gridSpan="3">
                  <a:txBody>
                    <a:bodyPr/>
                    <a:lstStyle/>
                    <a:p>
                      <a:pPr marL="959485" marR="953135" algn="ctr">
                        <a:spcBef>
                          <a:spcPts val="795"/>
                        </a:spcBef>
                        <a:spcAft>
                          <a:spcPts val="0"/>
                        </a:spcAft>
                      </a:pPr>
                      <a:r>
                        <a:rPr lang="en-US" sz="1300" spc="-10" dirty="0">
                          <a:effectLst/>
                        </a:rPr>
                        <a:t>VENTILATION</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7540892"/>
                  </a:ext>
                </a:extLst>
              </a:tr>
              <a:tr h="663952">
                <a:tc>
                  <a:txBody>
                    <a:bodyPr/>
                    <a:lstStyle/>
                    <a:p>
                      <a:pPr marL="0" marR="0">
                        <a:spcBef>
                          <a:spcPts val="15"/>
                        </a:spcBef>
                        <a:spcAft>
                          <a:spcPts val="0"/>
                        </a:spcAft>
                      </a:pPr>
                      <a:r>
                        <a:rPr lang="en-US" sz="1700">
                          <a:effectLst/>
                        </a:rPr>
                        <a:t> </a:t>
                      </a:r>
                      <a:endParaRPr lang="en-US" sz="1800">
                        <a:effectLst/>
                      </a:endParaRPr>
                    </a:p>
                    <a:p>
                      <a:pPr marL="71120" marR="0">
                        <a:spcBef>
                          <a:spcPts val="5"/>
                        </a:spcBef>
                        <a:spcAft>
                          <a:spcPts val="0"/>
                        </a:spcAft>
                      </a:pPr>
                      <a:r>
                        <a:rPr lang="en-US" sz="1300">
                          <a:effectLst/>
                        </a:rPr>
                        <a:t>Is</a:t>
                      </a:r>
                      <a:r>
                        <a:rPr lang="en-US" sz="1300" spc="-10">
                          <a:effectLst/>
                        </a:rPr>
                        <a:t> </a:t>
                      </a:r>
                      <a:r>
                        <a:rPr lang="en-US" sz="1300">
                          <a:effectLst/>
                        </a:rPr>
                        <a:t>the</a:t>
                      </a:r>
                      <a:r>
                        <a:rPr lang="en-US" sz="1300" spc="-5">
                          <a:effectLst/>
                        </a:rPr>
                        <a:t> </a:t>
                      </a:r>
                      <a:r>
                        <a:rPr lang="en-US" sz="1300">
                          <a:effectLst/>
                        </a:rPr>
                        <a:t>airway</a:t>
                      </a:r>
                      <a:r>
                        <a:rPr lang="en-US" sz="1300" spc="-5">
                          <a:effectLst/>
                        </a:rPr>
                        <a:t> </a:t>
                      </a:r>
                      <a:r>
                        <a:rPr lang="en-US" sz="1300" spc="-10">
                          <a:effectLst/>
                        </a:rPr>
                        <a:t>clear?</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46685" marR="135255" algn="ctr">
                        <a:lnSpc>
                          <a:spcPct val="102000"/>
                        </a:lnSpc>
                        <a:spcBef>
                          <a:spcPts val="280"/>
                        </a:spcBef>
                        <a:spcAft>
                          <a:spcPts val="0"/>
                        </a:spcAft>
                      </a:pPr>
                      <a:r>
                        <a:rPr lang="en-US" sz="1300" spc="-30" dirty="0">
                          <a:effectLst/>
                        </a:rPr>
                        <a:t>Are</a:t>
                      </a:r>
                      <a:r>
                        <a:rPr lang="en-US" sz="1300" spc="-45" dirty="0">
                          <a:effectLst/>
                        </a:rPr>
                        <a:t> </a:t>
                      </a:r>
                      <a:r>
                        <a:rPr lang="en-US" sz="1300" spc="-30" dirty="0">
                          <a:effectLst/>
                        </a:rPr>
                        <a:t>the</a:t>
                      </a:r>
                      <a:r>
                        <a:rPr lang="en-US" sz="1300" spc="-45" dirty="0">
                          <a:effectLst/>
                        </a:rPr>
                        <a:t> </a:t>
                      </a:r>
                      <a:r>
                        <a:rPr lang="en-US" sz="1300" spc="-30" dirty="0">
                          <a:effectLst/>
                        </a:rPr>
                        <a:t>muscles</a:t>
                      </a:r>
                      <a:r>
                        <a:rPr lang="en-US" sz="1300" spc="200" dirty="0">
                          <a:effectLst/>
                        </a:rPr>
                        <a:t> </a:t>
                      </a:r>
                      <a:r>
                        <a:rPr lang="en-US" sz="1300" dirty="0">
                          <a:effectLst/>
                        </a:rPr>
                        <a:t>of</a:t>
                      </a:r>
                      <a:r>
                        <a:rPr lang="en-US" sz="1300" spc="-10" dirty="0">
                          <a:effectLst/>
                        </a:rPr>
                        <a:t> </a:t>
                      </a:r>
                      <a:r>
                        <a:rPr lang="en-US" sz="1300" dirty="0">
                          <a:effectLst/>
                        </a:rPr>
                        <a:t>the</a:t>
                      </a:r>
                      <a:r>
                        <a:rPr lang="en-US" sz="1300" spc="-10" dirty="0">
                          <a:effectLst/>
                        </a:rPr>
                        <a:t> </a:t>
                      </a:r>
                      <a:r>
                        <a:rPr lang="en-US" sz="1300" dirty="0">
                          <a:effectLst/>
                        </a:rPr>
                        <a:t>chest</a:t>
                      </a:r>
                      <a:r>
                        <a:rPr lang="en-US" sz="1300" spc="200" dirty="0">
                          <a:effectLst/>
                        </a:rPr>
                        <a:t> </a:t>
                      </a:r>
                      <a:r>
                        <a:rPr lang="en-US" sz="1300" spc="-10" dirty="0">
                          <a:effectLst/>
                        </a:rPr>
                        <a:t>functioning?</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249555" marR="0" indent="-36830">
                        <a:lnSpc>
                          <a:spcPct val="102000"/>
                        </a:lnSpc>
                        <a:spcBef>
                          <a:spcPts val="280"/>
                        </a:spcBef>
                        <a:spcAft>
                          <a:spcPts val="0"/>
                        </a:spcAft>
                      </a:pPr>
                      <a:r>
                        <a:rPr lang="en-US" sz="1300" spc="-20">
                          <a:effectLst/>
                        </a:rPr>
                        <a:t>Is</a:t>
                      </a:r>
                      <a:r>
                        <a:rPr lang="en-US" sz="1300" spc="-40">
                          <a:effectLst/>
                        </a:rPr>
                        <a:t> </a:t>
                      </a:r>
                      <a:r>
                        <a:rPr lang="en-US" sz="1300" spc="-20">
                          <a:effectLst/>
                        </a:rPr>
                        <a:t>the</a:t>
                      </a:r>
                      <a:r>
                        <a:rPr lang="en-US" sz="1300" spc="-35">
                          <a:effectLst/>
                        </a:rPr>
                        <a:t> </a:t>
                      </a:r>
                      <a:r>
                        <a:rPr lang="en-US" sz="1300" spc="-20">
                          <a:effectLst/>
                        </a:rPr>
                        <a:t>rate</a:t>
                      </a:r>
                      <a:r>
                        <a:rPr lang="en-US" sz="1300" spc="-35">
                          <a:effectLst/>
                        </a:rPr>
                        <a:t> </a:t>
                      </a:r>
                      <a:r>
                        <a:rPr lang="en-US" sz="1300" spc="-20">
                          <a:effectLst/>
                        </a:rPr>
                        <a:t>of</a:t>
                      </a:r>
                      <a:r>
                        <a:rPr lang="en-US" sz="1300" spc="200">
                          <a:effectLst/>
                        </a:rPr>
                        <a:t> </a:t>
                      </a:r>
                      <a:r>
                        <a:rPr lang="en-US" sz="1300" spc="-10">
                          <a:effectLst/>
                        </a:rPr>
                        <a:t>breathing</a:t>
                      </a:r>
                      <a:r>
                        <a:rPr lang="en-US" sz="1300" spc="200">
                          <a:effectLst/>
                        </a:rPr>
                        <a:t> </a:t>
                      </a:r>
                      <a:r>
                        <a:rPr lang="en-US" sz="1300" spc="-10">
                          <a:effectLst/>
                        </a:rPr>
                        <a:t>sufficient?</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3384266148"/>
                  </a:ext>
                </a:extLst>
              </a:tr>
              <a:tr h="663952">
                <a:tc>
                  <a:txBody>
                    <a:bodyPr/>
                    <a:lstStyle/>
                    <a:p>
                      <a:pPr marL="59690" marR="47625" algn="ctr">
                        <a:lnSpc>
                          <a:spcPct val="102000"/>
                        </a:lnSpc>
                        <a:spcBef>
                          <a:spcPts val="280"/>
                        </a:spcBef>
                        <a:spcAft>
                          <a:spcPts val="0"/>
                        </a:spcAft>
                      </a:pPr>
                      <a:r>
                        <a:rPr lang="en-US" sz="1300" spc="-30">
                          <a:effectLst/>
                        </a:rPr>
                        <a:t>Ex.</a:t>
                      </a:r>
                      <a:r>
                        <a:rPr lang="en-US" sz="1300" spc="-75">
                          <a:effectLst/>
                        </a:rPr>
                        <a:t> </a:t>
                      </a:r>
                      <a:r>
                        <a:rPr lang="en-US" sz="1300" spc="-30">
                          <a:effectLst/>
                        </a:rPr>
                        <a:t>An</a:t>
                      </a:r>
                      <a:r>
                        <a:rPr lang="en-US" sz="1300" spc="-45">
                          <a:effectLst/>
                        </a:rPr>
                        <a:t> </a:t>
                      </a:r>
                      <a:r>
                        <a:rPr lang="en-US" sz="1300" spc="-30">
                          <a:effectLst/>
                        </a:rPr>
                        <a:t>obstructed</a:t>
                      </a:r>
                      <a:r>
                        <a:rPr lang="en-US" sz="1300" spc="200">
                          <a:effectLst/>
                        </a:rPr>
                        <a:t> </a:t>
                      </a:r>
                      <a:r>
                        <a:rPr lang="en-US" sz="1300" spc="-10">
                          <a:effectLst/>
                        </a:rPr>
                        <a:t>airway</a:t>
                      </a:r>
                      <a:r>
                        <a:rPr lang="en-US" sz="1300" spc="-55">
                          <a:effectLst/>
                        </a:rPr>
                        <a:t> </a:t>
                      </a:r>
                      <a:r>
                        <a:rPr lang="en-US" sz="1300" spc="-10">
                          <a:effectLst/>
                        </a:rPr>
                        <a:t>prevents</a:t>
                      </a:r>
                      <a:r>
                        <a:rPr lang="en-US" sz="1300" spc="200">
                          <a:effectLst/>
                        </a:rPr>
                        <a:t> </a:t>
                      </a:r>
                      <a:r>
                        <a:rPr lang="en-US" sz="1300">
                          <a:effectLst/>
                        </a:rPr>
                        <a:t>gas</a:t>
                      </a:r>
                      <a:r>
                        <a:rPr lang="en-US" sz="1300" spc="-50">
                          <a:effectLst/>
                        </a:rPr>
                        <a:t> </a:t>
                      </a:r>
                      <a:r>
                        <a:rPr lang="en-US" sz="1300">
                          <a:effectLst/>
                        </a:rPr>
                        <a:t>flow</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09855" marR="92710" indent="10795">
                        <a:lnSpc>
                          <a:spcPct val="102000"/>
                        </a:lnSpc>
                        <a:spcBef>
                          <a:spcPts val="715"/>
                        </a:spcBef>
                        <a:spcAft>
                          <a:spcPts val="0"/>
                        </a:spcAft>
                      </a:pPr>
                      <a:r>
                        <a:rPr lang="en-US" sz="1300" spc="-20">
                          <a:effectLst/>
                        </a:rPr>
                        <a:t>Ex.</a:t>
                      </a:r>
                      <a:r>
                        <a:rPr lang="en-US" sz="1300" spc="-75">
                          <a:effectLst/>
                        </a:rPr>
                        <a:t> </a:t>
                      </a:r>
                      <a:r>
                        <a:rPr lang="en-US" sz="1300" spc="-20">
                          <a:effectLst/>
                        </a:rPr>
                        <a:t>Chest</a:t>
                      </a:r>
                      <a:r>
                        <a:rPr lang="en-US" sz="1300" spc="-45">
                          <a:effectLst/>
                        </a:rPr>
                        <a:t> </a:t>
                      </a:r>
                      <a:r>
                        <a:rPr lang="en-US" sz="1300" spc="-20">
                          <a:effectLst/>
                        </a:rPr>
                        <a:t>muscle</a:t>
                      </a:r>
                      <a:r>
                        <a:rPr lang="en-US" sz="1300" spc="200">
                          <a:effectLst/>
                        </a:rPr>
                        <a:t> </a:t>
                      </a:r>
                      <a:r>
                        <a:rPr lang="en-US" sz="1300">
                          <a:effectLst/>
                        </a:rPr>
                        <a:t>fatigue</a:t>
                      </a:r>
                      <a:r>
                        <a:rPr lang="en-US" sz="1300" spc="-30">
                          <a:effectLst/>
                        </a:rPr>
                        <a:t> </a:t>
                      </a:r>
                      <a:r>
                        <a:rPr lang="en-US" sz="1300">
                          <a:effectLst/>
                        </a:rPr>
                        <a:t>can</a:t>
                      </a:r>
                      <a:r>
                        <a:rPr lang="en-US" sz="1300" spc="-35">
                          <a:effectLst/>
                        </a:rPr>
                        <a:t> </a:t>
                      </a:r>
                      <a:r>
                        <a:rPr lang="en-US" sz="1300" spc="-10">
                          <a:effectLst/>
                        </a:rPr>
                        <a:t>occur</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46050" marR="135255" algn="ctr">
                        <a:spcBef>
                          <a:spcPts val="280"/>
                        </a:spcBef>
                        <a:spcAft>
                          <a:spcPts val="0"/>
                        </a:spcAft>
                      </a:pPr>
                      <a:r>
                        <a:rPr lang="en-US" sz="1300" spc="-10" dirty="0">
                          <a:effectLst/>
                        </a:rPr>
                        <a:t>Ex.</a:t>
                      </a:r>
                      <a:r>
                        <a:rPr lang="en-US" sz="1300" spc="-55" dirty="0">
                          <a:effectLst/>
                        </a:rPr>
                        <a:t> </a:t>
                      </a:r>
                      <a:r>
                        <a:rPr lang="en-US" sz="1300" spc="-25" dirty="0">
                          <a:effectLst/>
                        </a:rPr>
                        <a:t>CNS</a:t>
                      </a:r>
                      <a:endParaRPr lang="en-US" sz="1800" dirty="0">
                        <a:effectLst/>
                      </a:endParaRPr>
                    </a:p>
                    <a:p>
                      <a:pPr marL="59690" marR="47625" algn="ctr">
                        <a:lnSpc>
                          <a:spcPct val="102000"/>
                        </a:lnSpc>
                        <a:spcBef>
                          <a:spcPts val="20"/>
                        </a:spcBef>
                        <a:spcAft>
                          <a:spcPts val="0"/>
                        </a:spcAft>
                      </a:pPr>
                      <a:r>
                        <a:rPr lang="en-US" sz="1300" dirty="0">
                          <a:effectLst/>
                        </a:rPr>
                        <a:t>depression</a:t>
                      </a:r>
                      <a:r>
                        <a:rPr lang="en-US" sz="1300" spc="-50" dirty="0">
                          <a:effectLst/>
                        </a:rPr>
                        <a:t> </a:t>
                      </a:r>
                      <a:r>
                        <a:rPr lang="en-US" sz="1300" dirty="0">
                          <a:effectLst/>
                        </a:rPr>
                        <a:t>can</a:t>
                      </a:r>
                      <a:r>
                        <a:rPr lang="en-US" sz="1300" spc="200" dirty="0">
                          <a:effectLst/>
                        </a:rPr>
                        <a:t> </a:t>
                      </a:r>
                      <a:r>
                        <a:rPr lang="en-US" sz="1300" spc="-20" dirty="0">
                          <a:effectLst/>
                        </a:rPr>
                        <a:t>slow/stop</a:t>
                      </a:r>
                      <a:r>
                        <a:rPr lang="en-US" sz="1300" spc="-40" dirty="0">
                          <a:effectLst/>
                        </a:rPr>
                        <a:t> </a:t>
                      </a:r>
                      <a:r>
                        <a:rPr lang="en-US" sz="1300" spc="-20" dirty="0">
                          <a:effectLst/>
                        </a:rPr>
                        <a:t>breathing</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456619258"/>
                  </a:ext>
                </a:extLst>
              </a:tr>
            </a:tbl>
          </a:graphicData>
        </a:graphic>
      </p:graphicFrame>
      <p:sp>
        <p:nvSpPr>
          <p:cNvPr id="5" name="Rectangle 1">
            <a:extLst>
              <a:ext uri="{FF2B5EF4-FFF2-40B4-BE49-F238E27FC236}">
                <a16:creationId xmlns:a16="http://schemas.microsoft.com/office/drawing/2014/main" id="{1FB91ACB-2980-5260-BA6E-392EFC95EFFC}"/>
              </a:ext>
            </a:extLst>
          </p:cNvPr>
          <p:cNvSpPr>
            <a:spLocks noChangeArrowheads="1"/>
          </p:cNvSpPr>
          <p:nvPr/>
        </p:nvSpPr>
        <p:spPr bwMode="auto">
          <a:xfrm>
            <a:off x="1718441" y="17651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a:extLst>
              <a:ext uri="{FF2B5EF4-FFF2-40B4-BE49-F238E27FC236}">
                <a16:creationId xmlns:a16="http://schemas.microsoft.com/office/drawing/2014/main" id="{74705A0F-80F6-E95E-5D4A-BAD9538D0724}"/>
              </a:ext>
            </a:extLst>
          </p:cNvPr>
          <p:cNvGraphicFramePr>
            <a:graphicFrameLocks noGrp="1"/>
          </p:cNvGraphicFramePr>
          <p:nvPr>
            <p:extLst>
              <p:ext uri="{D42A27DB-BD31-4B8C-83A1-F6EECF244321}">
                <p14:modId xmlns:p14="http://schemas.microsoft.com/office/powerpoint/2010/main" val="1778959502"/>
              </p:ext>
            </p:extLst>
          </p:nvPr>
        </p:nvGraphicFramePr>
        <p:xfrm>
          <a:off x="7503943" y="1690688"/>
          <a:ext cx="4603974" cy="1828799"/>
        </p:xfrm>
        <a:graphic>
          <a:graphicData uri="http://schemas.openxmlformats.org/drawingml/2006/table">
            <a:tbl>
              <a:tblPr firstRow="1" firstCol="1" lastRow="1" lastCol="1" bandRow="1" bandCol="1">
                <a:tableStyleId>{5C22544A-7EE6-4342-B048-85BDC9FD1C3A}</a:tableStyleId>
              </a:tblPr>
              <a:tblGrid>
                <a:gridCol w="1534658">
                  <a:extLst>
                    <a:ext uri="{9D8B030D-6E8A-4147-A177-3AD203B41FA5}">
                      <a16:colId xmlns:a16="http://schemas.microsoft.com/office/drawing/2014/main" val="1267795248"/>
                    </a:ext>
                  </a:extLst>
                </a:gridCol>
                <a:gridCol w="1534658">
                  <a:extLst>
                    <a:ext uri="{9D8B030D-6E8A-4147-A177-3AD203B41FA5}">
                      <a16:colId xmlns:a16="http://schemas.microsoft.com/office/drawing/2014/main" val="476466084"/>
                    </a:ext>
                  </a:extLst>
                </a:gridCol>
                <a:gridCol w="1534658">
                  <a:extLst>
                    <a:ext uri="{9D8B030D-6E8A-4147-A177-3AD203B41FA5}">
                      <a16:colId xmlns:a16="http://schemas.microsoft.com/office/drawing/2014/main" val="3727915660"/>
                    </a:ext>
                  </a:extLst>
                </a:gridCol>
              </a:tblGrid>
              <a:tr h="500895">
                <a:tc gridSpan="3">
                  <a:txBody>
                    <a:bodyPr/>
                    <a:lstStyle/>
                    <a:p>
                      <a:pPr marL="959485" marR="953135" algn="ctr">
                        <a:spcBef>
                          <a:spcPts val="795"/>
                        </a:spcBef>
                        <a:spcAft>
                          <a:spcPts val="0"/>
                        </a:spcAft>
                      </a:pPr>
                      <a:r>
                        <a:rPr lang="en-US" sz="1300" spc="-10" dirty="0">
                          <a:effectLst/>
                        </a:rPr>
                        <a:t>OXYGENATION</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146075"/>
                  </a:ext>
                </a:extLst>
              </a:tr>
              <a:tr h="663952">
                <a:tc>
                  <a:txBody>
                    <a:bodyPr/>
                    <a:lstStyle/>
                    <a:p>
                      <a:pPr marL="0" marR="0">
                        <a:spcBef>
                          <a:spcPts val="15"/>
                        </a:spcBef>
                        <a:spcAft>
                          <a:spcPts val="0"/>
                        </a:spcAft>
                      </a:pPr>
                      <a:r>
                        <a:rPr lang="en-US" sz="1700">
                          <a:effectLst/>
                        </a:rPr>
                        <a:t> </a:t>
                      </a:r>
                      <a:endParaRPr lang="en-US" sz="1800">
                        <a:effectLst/>
                      </a:endParaRPr>
                    </a:p>
                    <a:p>
                      <a:pPr marL="57150" marR="0">
                        <a:spcBef>
                          <a:spcPts val="5"/>
                        </a:spcBef>
                        <a:spcAft>
                          <a:spcPts val="0"/>
                        </a:spcAft>
                      </a:pPr>
                      <a:r>
                        <a:rPr lang="en-US" sz="1300" spc="-10">
                          <a:effectLst/>
                        </a:rPr>
                        <a:t>Is</a:t>
                      </a:r>
                      <a:r>
                        <a:rPr lang="en-US" sz="1300" spc="-20">
                          <a:effectLst/>
                        </a:rPr>
                        <a:t> </a:t>
                      </a:r>
                      <a:r>
                        <a:rPr lang="en-US" sz="1300" spc="-10">
                          <a:effectLst/>
                        </a:rPr>
                        <a:t>oxygen</a:t>
                      </a:r>
                      <a:r>
                        <a:rPr lang="en-US" sz="1300" spc="-20">
                          <a:effectLst/>
                        </a:rPr>
                        <a:t> </a:t>
                      </a:r>
                      <a:r>
                        <a:rPr lang="en-US" sz="1300" spc="-10">
                          <a:effectLst/>
                        </a:rPr>
                        <a:t>available?</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50495" marR="92710" indent="44450">
                        <a:lnSpc>
                          <a:spcPct val="102000"/>
                        </a:lnSpc>
                        <a:spcBef>
                          <a:spcPts val="715"/>
                        </a:spcBef>
                        <a:spcAft>
                          <a:spcPts val="0"/>
                        </a:spcAft>
                      </a:pPr>
                      <a:r>
                        <a:rPr lang="en-US" sz="1300" dirty="0">
                          <a:effectLst/>
                        </a:rPr>
                        <a:t>Is</a:t>
                      </a:r>
                      <a:r>
                        <a:rPr lang="en-US" sz="1300" spc="-45" dirty="0">
                          <a:effectLst/>
                        </a:rPr>
                        <a:t> </a:t>
                      </a:r>
                      <a:r>
                        <a:rPr lang="en-US" sz="1300" dirty="0">
                          <a:effectLst/>
                        </a:rPr>
                        <a:t>lung</a:t>
                      </a:r>
                      <a:r>
                        <a:rPr lang="en-US" sz="1300" spc="-45" dirty="0">
                          <a:effectLst/>
                        </a:rPr>
                        <a:t> </a:t>
                      </a:r>
                      <a:r>
                        <a:rPr lang="en-US" sz="1300" dirty="0">
                          <a:effectLst/>
                        </a:rPr>
                        <a:t>blood</a:t>
                      </a:r>
                      <a:r>
                        <a:rPr lang="en-US" sz="1300" spc="200" dirty="0">
                          <a:effectLst/>
                        </a:rPr>
                        <a:t> </a:t>
                      </a:r>
                      <a:r>
                        <a:rPr lang="en-US" sz="1300" spc="-10" dirty="0">
                          <a:effectLst/>
                        </a:rPr>
                        <a:t>flow</a:t>
                      </a:r>
                      <a:r>
                        <a:rPr lang="en-US" sz="1300" spc="-25" dirty="0">
                          <a:effectLst/>
                        </a:rPr>
                        <a:t> </a:t>
                      </a:r>
                      <a:r>
                        <a:rPr lang="en-US" sz="1300" spc="-30" dirty="0">
                          <a:effectLst/>
                        </a:rPr>
                        <a:t>adequate?</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51130" marR="137160" indent="-1905" algn="just">
                        <a:lnSpc>
                          <a:spcPct val="102000"/>
                        </a:lnSpc>
                        <a:spcBef>
                          <a:spcPts val="280"/>
                        </a:spcBef>
                        <a:spcAft>
                          <a:spcPts val="0"/>
                        </a:spcAft>
                      </a:pPr>
                      <a:r>
                        <a:rPr lang="en-US" sz="1300" spc="-20" dirty="0">
                          <a:effectLst/>
                        </a:rPr>
                        <a:t>Can</a:t>
                      </a:r>
                      <a:r>
                        <a:rPr lang="en-US" sz="1300" spc="-30" dirty="0">
                          <a:effectLst/>
                        </a:rPr>
                        <a:t> </a:t>
                      </a:r>
                      <a:r>
                        <a:rPr lang="en-US" sz="1300" spc="-20" dirty="0">
                          <a:effectLst/>
                        </a:rPr>
                        <a:t>gases</a:t>
                      </a:r>
                      <a:r>
                        <a:rPr lang="en-US" sz="1300" spc="-25" dirty="0">
                          <a:effectLst/>
                        </a:rPr>
                        <a:t> </a:t>
                      </a:r>
                      <a:r>
                        <a:rPr lang="en-US" sz="1300" spc="-20" dirty="0">
                          <a:effectLst/>
                        </a:rPr>
                        <a:t>cross</a:t>
                      </a:r>
                      <a:r>
                        <a:rPr lang="en-US" sz="1300" spc="200" dirty="0">
                          <a:effectLst/>
                        </a:rPr>
                        <a:t> </a:t>
                      </a:r>
                      <a:r>
                        <a:rPr lang="en-US" sz="1300" spc="-20" dirty="0">
                          <a:effectLst/>
                        </a:rPr>
                        <a:t>the</a:t>
                      </a:r>
                      <a:r>
                        <a:rPr lang="en-US" sz="1300" spc="-30" dirty="0">
                          <a:effectLst/>
                        </a:rPr>
                        <a:t> </a:t>
                      </a:r>
                      <a:r>
                        <a:rPr lang="en-US" sz="1300" spc="-20" dirty="0">
                          <a:effectLst/>
                        </a:rPr>
                        <a:t>pulmonary</a:t>
                      </a:r>
                      <a:r>
                        <a:rPr lang="en-US" sz="1300" spc="200" dirty="0">
                          <a:effectLst/>
                        </a:rPr>
                        <a:t> </a:t>
                      </a:r>
                      <a:r>
                        <a:rPr lang="en-US" sz="1300" spc="-10" dirty="0">
                          <a:effectLst/>
                        </a:rPr>
                        <a:t>vasculature?</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551080740"/>
                  </a:ext>
                </a:extLst>
              </a:tr>
              <a:tr h="663952">
                <a:tc>
                  <a:txBody>
                    <a:bodyPr/>
                    <a:lstStyle/>
                    <a:p>
                      <a:pPr marL="207010" marR="81280" indent="-109855">
                        <a:lnSpc>
                          <a:spcPct val="102000"/>
                        </a:lnSpc>
                        <a:spcBef>
                          <a:spcPts val="710"/>
                        </a:spcBef>
                        <a:spcAft>
                          <a:spcPts val="0"/>
                        </a:spcAft>
                      </a:pPr>
                      <a:r>
                        <a:rPr lang="en-US" sz="1300" spc="-20">
                          <a:effectLst/>
                        </a:rPr>
                        <a:t>Ex.</a:t>
                      </a:r>
                      <a:r>
                        <a:rPr lang="en-US" sz="1300" spc="-85">
                          <a:effectLst/>
                        </a:rPr>
                        <a:t> </a:t>
                      </a:r>
                      <a:r>
                        <a:rPr lang="en-US" sz="1300" spc="-20">
                          <a:effectLst/>
                        </a:rPr>
                        <a:t>High</a:t>
                      </a:r>
                      <a:r>
                        <a:rPr lang="en-US" sz="1300" spc="-45">
                          <a:effectLst/>
                        </a:rPr>
                        <a:t> </a:t>
                      </a:r>
                      <a:r>
                        <a:rPr lang="en-US" sz="1300" spc="-20">
                          <a:effectLst/>
                        </a:rPr>
                        <a:t>altitudes</a:t>
                      </a:r>
                      <a:r>
                        <a:rPr lang="en-US" sz="1300" spc="200">
                          <a:effectLst/>
                        </a:rPr>
                        <a:t> </a:t>
                      </a:r>
                      <a:r>
                        <a:rPr lang="en-US" sz="1300">
                          <a:effectLst/>
                        </a:rPr>
                        <a:t>have</a:t>
                      </a:r>
                      <a:r>
                        <a:rPr lang="en-US" sz="1300" spc="-10">
                          <a:effectLst/>
                        </a:rPr>
                        <a:t> </a:t>
                      </a:r>
                      <a:r>
                        <a:rPr lang="en-US" sz="1300">
                          <a:effectLst/>
                        </a:rPr>
                        <a:t>low</a:t>
                      </a:r>
                      <a:r>
                        <a:rPr lang="en-US" sz="1300" spc="-10">
                          <a:effectLst/>
                        </a:rPr>
                        <a:t> </a:t>
                      </a:r>
                      <a:r>
                        <a:rPr lang="en-US" sz="1300">
                          <a:effectLst/>
                        </a:rPr>
                        <a:t>O</a:t>
                      </a:r>
                      <a:r>
                        <a:rPr lang="en-US" sz="1300" baseline="-25000">
                          <a:effectLst/>
                        </a:rPr>
                        <a:t>2</a:t>
                      </a:r>
                      <a:endParaRPr lang="en-US" sz="18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59690" marR="47625" algn="ctr">
                        <a:lnSpc>
                          <a:spcPct val="102000"/>
                        </a:lnSpc>
                        <a:spcBef>
                          <a:spcPts val="280"/>
                        </a:spcBef>
                        <a:spcAft>
                          <a:spcPts val="0"/>
                        </a:spcAft>
                      </a:pPr>
                      <a:r>
                        <a:rPr lang="en-US" sz="1300" spc="-20" dirty="0">
                          <a:effectLst/>
                        </a:rPr>
                        <a:t>Ex.</a:t>
                      </a:r>
                      <a:r>
                        <a:rPr lang="en-US" sz="1300" spc="-135" dirty="0">
                          <a:effectLst/>
                        </a:rPr>
                        <a:t> </a:t>
                      </a:r>
                      <a:r>
                        <a:rPr lang="en-US" sz="1300" spc="-20" dirty="0">
                          <a:effectLst/>
                        </a:rPr>
                        <a:t>Vascular</a:t>
                      </a:r>
                      <a:r>
                        <a:rPr lang="en-US" sz="1300" spc="-45" dirty="0">
                          <a:effectLst/>
                        </a:rPr>
                        <a:t> </a:t>
                      </a:r>
                      <a:r>
                        <a:rPr lang="en-US" sz="1300" spc="-20" dirty="0">
                          <a:effectLst/>
                        </a:rPr>
                        <a:t>shunts</a:t>
                      </a:r>
                      <a:r>
                        <a:rPr lang="en-US" sz="1300" spc="200" dirty="0">
                          <a:effectLst/>
                        </a:rPr>
                        <a:t> </a:t>
                      </a:r>
                      <a:r>
                        <a:rPr lang="en-US" sz="1300" spc="-20" dirty="0">
                          <a:effectLst/>
                        </a:rPr>
                        <a:t>may</a:t>
                      </a:r>
                      <a:r>
                        <a:rPr lang="en-US" sz="1300" spc="-45" dirty="0">
                          <a:effectLst/>
                        </a:rPr>
                        <a:t> </a:t>
                      </a:r>
                      <a:r>
                        <a:rPr lang="en-US" sz="1300" spc="-20" dirty="0">
                          <a:effectLst/>
                        </a:rPr>
                        <a:t>not</a:t>
                      </a:r>
                      <a:r>
                        <a:rPr lang="en-US" sz="1300" spc="-45" dirty="0">
                          <a:effectLst/>
                        </a:rPr>
                        <a:t> </a:t>
                      </a:r>
                      <a:r>
                        <a:rPr lang="en-US" sz="1300" spc="-20" dirty="0">
                          <a:effectLst/>
                        </a:rPr>
                        <a:t>send</a:t>
                      </a:r>
                      <a:r>
                        <a:rPr lang="en-US" sz="1300" spc="-45" dirty="0">
                          <a:effectLst/>
                        </a:rPr>
                        <a:t> </a:t>
                      </a:r>
                      <a:r>
                        <a:rPr lang="en-US" sz="1300" spc="-20" dirty="0">
                          <a:effectLst/>
                        </a:rPr>
                        <a:t>blood</a:t>
                      </a:r>
                      <a:r>
                        <a:rPr lang="en-US" sz="1300" spc="200" dirty="0">
                          <a:effectLst/>
                        </a:rPr>
                        <a:t> </a:t>
                      </a:r>
                      <a:r>
                        <a:rPr lang="en-US" sz="1300" dirty="0">
                          <a:effectLst/>
                        </a:rPr>
                        <a:t>to</a:t>
                      </a:r>
                      <a:r>
                        <a:rPr lang="en-US" sz="1300" spc="-50" dirty="0">
                          <a:effectLst/>
                        </a:rPr>
                        <a:t> </a:t>
                      </a:r>
                      <a:r>
                        <a:rPr lang="en-US" sz="1300" dirty="0">
                          <a:effectLst/>
                        </a:rPr>
                        <a:t>lungs</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146685" marR="132715" algn="ctr">
                        <a:lnSpc>
                          <a:spcPct val="102000"/>
                        </a:lnSpc>
                        <a:spcBef>
                          <a:spcPts val="280"/>
                        </a:spcBef>
                        <a:spcAft>
                          <a:spcPts val="0"/>
                        </a:spcAft>
                      </a:pPr>
                      <a:r>
                        <a:rPr lang="en-US" sz="1300" spc="-20" dirty="0">
                          <a:effectLst/>
                        </a:rPr>
                        <a:t>Ex.</a:t>
                      </a:r>
                      <a:r>
                        <a:rPr lang="en-US" sz="1300" spc="-75" dirty="0">
                          <a:effectLst/>
                        </a:rPr>
                        <a:t> </a:t>
                      </a:r>
                      <a:r>
                        <a:rPr lang="en-US" sz="1300" spc="-20" dirty="0">
                          <a:effectLst/>
                        </a:rPr>
                        <a:t>Pulmonary</a:t>
                      </a:r>
                      <a:r>
                        <a:rPr lang="en-US" sz="1300" spc="200" dirty="0">
                          <a:effectLst/>
                        </a:rPr>
                        <a:t> </a:t>
                      </a:r>
                      <a:r>
                        <a:rPr lang="en-US" sz="1300" dirty="0">
                          <a:effectLst/>
                        </a:rPr>
                        <a:t>edema</a:t>
                      </a:r>
                      <a:r>
                        <a:rPr lang="en-US" sz="1300" spc="-50" dirty="0">
                          <a:effectLst/>
                        </a:rPr>
                        <a:t> </a:t>
                      </a:r>
                      <a:r>
                        <a:rPr lang="en-US" sz="1300" dirty="0">
                          <a:effectLst/>
                        </a:rPr>
                        <a:t>or</a:t>
                      </a:r>
                      <a:r>
                        <a:rPr lang="en-US" sz="1300" spc="200" dirty="0">
                          <a:effectLst/>
                        </a:rPr>
                        <a:t> </a:t>
                      </a:r>
                      <a:r>
                        <a:rPr lang="en-US" sz="1300" spc="-10" dirty="0">
                          <a:effectLst/>
                        </a:rPr>
                        <a:t>pneumonia</a:t>
                      </a:r>
                      <a:endParaRPr lang="en-US" sz="18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205023614"/>
                  </a:ext>
                </a:extLst>
              </a:tr>
            </a:tbl>
          </a:graphicData>
        </a:graphic>
      </p:graphicFrame>
    </p:spTree>
    <p:extLst>
      <p:ext uri="{BB962C8B-B14F-4D97-AF65-F5344CB8AC3E}">
        <p14:creationId xmlns:p14="http://schemas.microsoft.com/office/powerpoint/2010/main" val="34793731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E6DAB-B599-30E0-F66C-69A30A6B6E72}"/>
              </a:ext>
            </a:extLst>
          </p:cNvPr>
          <p:cNvSpPr>
            <a:spLocks noGrp="1"/>
          </p:cNvSpPr>
          <p:nvPr>
            <p:ph type="title"/>
          </p:nvPr>
        </p:nvSpPr>
        <p:spPr/>
        <p:txBody>
          <a:bodyPr/>
          <a:lstStyle/>
          <a:p>
            <a:r>
              <a:rPr lang="en-US" dirty="0"/>
              <a:t>RESPIRATORY DISTRESS</a:t>
            </a:r>
          </a:p>
        </p:txBody>
      </p:sp>
      <p:graphicFrame>
        <p:nvGraphicFramePr>
          <p:cNvPr id="5" name="Content Placeholder 4">
            <a:extLst>
              <a:ext uri="{FF2B5EF4-FFF2-40B4-BE49-F238E27FC236}">
                <a16:creationId xmlns:a16="http://schemas.microsoft.com/office/drawing/2014/main" id="{7E9959B3-EB66-D49A-42FC-17E72AF8CA0A}"/>
              </a:ext>
            </a:extLst>
          </p:cNvPr>
          <p:cNvGraphicFramePr>
            <a:graphicFrameLocks noGrp="1"/>
          </p:cNvGraphicFramePr>
          <p:nvPr>
            <p:ph idx="1"/>
            <p:extLst>
              <p:ext uri="{D42A27DB-BD31-4B8C-83A1-F6EECF244321}">
                <p14:modId xmlns:p14="http://schemas.microsoft.com/office/powerpoint/2010/main" val="1039736930"/>
              </p:ext>
            </p:extLst>
          </p:nvPr>
        </p:nvGraphicFramePr>
        <p:xfrm>
          <a:off x="1187669" y="2175642"/>
          <a:ext cx="10296144" cy="4126035"/>
        </p:xfrm>
        <a:graphic>
          <a:graphicData uri="http://schemas.openxmlformats.org/drawingml/2006/table">
            <a:tbl>
              <a:tblPr firstRow="1" firstCol="1" lastRow="1" lastCol="1" bandRow="1" bandCol="1">
                <a:tableStyleId>{5C22544A-7EE6-4342-B048-85BDC9FD1C3A}</a:tableStyleId>
              </a:tblPr>
              <a:tblGrid>
                <a:gridCol w="2855580">
                  <a:extLst>
                    <a:ext uri="{9D8B030D-6E8A-4147-A177-3AD203B41FA5}">
                      <a16:colId xmlns:a16="http://schemas.microsoft.com/office/drawing/2014/main" val="3989259926"/>
                    </a:ext>
                  </a:extLst>
                </a:gridCol>
                <a:gridCol w="7440564">
                  <a:extLst>
                    <a:ext uri="{9D8B030D-6E8A-4147-A177-3AD203B41FA5}">
                      <a16:colId xmlns:a16="http://schemas.microsoft.com/office/drawing/2014/main" val="321933181"/>
                    </a:ext>
                  </a:extLst>
                </a:gridCol>
              </a:tblGrid>
              <a:tr h="731528">
                <a:tc>
                  <a:txBody>
                    <a:bodyPr/>
                    <a:lstStyle/>
                    <a:p>
                      <a:pPr marL="0" marR="0">
                        <a:spcBef>
                          <a:spcPts val="15"/>
                        </a:spcBef>
                        <a:spcAft>
                          <a:spcPts val="0"/>
                        </a:spcAft>
                      </a:pPr>
                      <a:r>
                        <a:rPr lang="en-US" sz="1700" dirty="0">
                          <a:effectLst/>
                        </a:rPr>
                        <a:t> </a:t>
                      </a:r>
                      <a:endParaRPr lang="en-US" sz="2000" dirty="0">
                        <a:effectLst/>
                      </a:endParaRPr>
                    </a:p>
                    <a:p>
                      <a:pPr marL="184150" marR="172085" algn="ctr">
                        <a:spcBef>
                          <a:spcPts val="5"/>
                        </a:spcBef>
                        <a:spcAft>
                          <a:spcPts val="0"/>
                        </a:spcAft>
                      </a:pPr>
                      <a:r>
                        <a:rPr lang="en-US" sz="1600" spc="-10" dirty="0">
                          <a:effectLst/>
                        </a:rPr>
                        <a:t>STRIDOR</a:t>
                      </a:r>
                      <a:endParaRPr lang="en-US" sz="2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lvl="0" indent="0">
                        <a:spcBef>
                          <a:spcPts val="985"/>
                        </a:spcBef>
                        <a:spcAft>
                          <a:spcPts val="0"/>
                        </a:spcAft>
                        <a:buClr>
                          <a:srgbClr val="231F20"/>
                        </a:buClr>
                        <a:buSzPts val="1000"/>
                        <a:buFont typeface="Georgia" panose="02040502050405020303" pitchFamily="18" charset="0"/>
                        <a:buNone/>
                        <a:tabLst>
                          <a:tab pos="144780" algn="l"/>
                        </a:tabLst>
                      </a:pPr>
                      <a:r>
                        <a:rPr lang="en-US" sz="1900" spc="-10">
                          <a:effectLst/>
                        </a:rPr>
                        <a:t>Upper</a:t>
                      </a:r>
                      <a:r>
                        <a:rPr lang="en-US" sz="1900" spc="-50">
                          <a:effectLst/>
                        </a:rPr>
                        <a:t> </a:t>
                      </a:r>
                      <a:r>
                        <a:rPr lang="en-US" sz="1900" spc="-10">
                          <a:effectLst/>
                        </a:rPr>
                        <a:t>airway</a:t>
                      </a:r>
                      <a:r>
                        <a:rPr lang="en-US" sz="1900" spc="-45">
                          <a:effectLst/>
                        </a:rPr>
                        <a:t> </a:t>
                      </a:r>
                      <a:r>
                        <a:rPr lang="en-US" sz="1900" spc="-10">
                          <a:effectLst/>
                        </a:rPr>
                        <a:t>obstruction</a:t>
                      </a:r>
                      <a:r>
                        <a:rPr lang="en-US" sz="1900" spc="-45">
                          <a:effectLst/>
                        </a:rPr>
                        <a:t> </a:t>
                      </a:r>
                      <a:r>
                        <a:rPr lang="en-US" sz="1900" spc="-10">
                          <a:effectLst/>
                        </a:rPr>
                        <a:t>(foreign</a:t>
                      </a:r>
                      <a:r>
                        <a:rPr lang="en-US" sz="1900" spc="-50">
                          <a:effectLst/>
                        </a:rPr>
                        <a:t> </a:t>
                      </a:r>
                      <a:r>
                        <a:rPr lang="en-US" sz="1900" spc="-10">
                          <a:effectLst/>
                        </a:rPr>
                        <a:t>body)</a:t>
                      </a:r>
                      <a:endParaRPr lang="en-US" sz="2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538990568"/>
                  </a:ext>
                </a:extLst>
              </a:tr>
              <a:tr h="731528">
                <a:tc>
                  <a:txBody>
                    <a:bodyPr/>
                    <a:lstStyle/>
                    <a:p>
                      <a:pPr marL="0" marR="0">
                        <a:spcBef>
                          <a:spcPts val="15"/>
                        </a:spcBef>
                        <a:spcAft>
                          <a:spcPts val="0"/>
                        </a:spcAft>
                      </a:pPr>
                      <a:r>
                        <a:rPr lang="en-US" sz="1700" dirty="0">
                          <a:effectLst/>
                        </a:rPr>
                        <a:t> </a:t>
                      </a:r>
                      <a:endParaRPr lang="en-US" sz="2000" dirty="0">
                        <a:effectLst/>
                      </a:endParaRPr>
                    </a:p>
                    <a:p>
                      <a:pPr marL="184150" marR="172085" algn="ctr">
                        <a:spcBef>
                          <a:spcPts val="5"/>
                        </a:spcBef>
                        <a:spcAft>
                          <a:spcPts val="0"/>
                        </a:spcAft>
                      </a:pPr>
                      <a:r>
                        <a:rPr lang="en-US" sz="1600" spc="-10" dirty="0">
                          <a:effectLst/>
                        </a:rPr>
                        <a:t>GRUNTING</a:t>
                      </a:r>
                      <a:endParaRPr lang="en-US" sz="2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lvl="0" indent="0">
                        <a:lnSpc>
                          <a:spcPts val="1120"/>
                        </a:lnSpc>
                        <a:spcBef>
                          <a:spcPts val="0"/>
                        </a:spcBef>
                        <a:spcAft>
                          <a:spcPts val="0"/>
                        </a:spcAft>
                        <a:buClr>
                          <a:srgbClr val="231F20"/>
                        </a:buClr>
                        <a:buSzPts val="1000"/>
                        <a:buFont typeface="Georgia" panose="02040502050405020303" pitchFamily="18" charset="0"/>
                        <a:buNone/>
                        <a:tabLst>
                          <a:tab pos="144780" algn="l"/>
                        </a:tabLst>
                      </a:pPr>
                      <a:endParaRPr lang="en-US" sz="1900" dirty="0">
                        <a:effectLst/>
                      </a:endParaRPr>
                    </a:p>
                    <a:p>
                      <a:pPr marL="0" marR="0" lvl="0" indent="0" algn="l" defTabSz="914400" rtl="0" eaLnBrk="1" fontAlgn="auto" latinLnBrk="0" hangingPunct="1">
                        <a:lnSpc>
                          <a:spcPts val="1120"/>
                        </a:lnSpc>
                        <a:spcBef>
                          <a:spcPts val="0"/>
                        </a:spcBef>
                        <a:spcAft>
                          <a:spcPts val="0"/>
                        </a:spcAft>
                        <a:buClr>
                          <a:srgbClr val="231F20"/>
                        </a:buClr>
                        <a:buSzPts val="1000"/>
                        <a:buFont typeface="Georgia" panose="02040502050405020303" pitchFamily="18" charset="0"/>
                        <a:buNone/>
                        <a:tabLst>
                          <a:tab pos="144780" algn="l"/>
                        </a:tabLst>
                        <a:defRPr/>
                      </a:pPr>
                      <a:r>
                        <a:rPr lang="en-US" sz="1900" spc="-10" dirty="0">
                          <a:effectLst/>
                        </a:rPr>
                        <a:t>Upper</a:t>
                      </a:r>
                      <a:r>
                        <a:rPr lang="en-US" sz="1900" spc="-20" dirty="0">
                          <a:effectLst/>
                        </a:rPr>
                        <a:t> </a:t>
                      </a:r>
                      <a:r>
                        <a:rPr lang="en-US" sz="1900" spc="-10" dirty="0">
                          <a:effectLst/>
                        </a:rPr>
                        <a:t>airway</a:t>
                      </a:r>
                      <a:r>
                        <a:rPr lang="en-US" sz="1900" spc="-15" dirty="0">
                          <a:effectLst/>
                        </a:rPr>
                        <a:t> </a:t>
                      </a:r>
                      <a:r>
                        <a:rPr lang="en-US" sz="1900" spc="-10" dirty="0">
                          <a:effectLst/>
                        </a:rPr>
                        <a:t>obstruction</a:t>
                      </a:r>
                      <a:r>
                        <a:rPr lang="en-US" sz="1900" spc="-15" dirty="0">
                          <a:effectLst/>
                        </a:rPr>
                        <a:t> </a:t>
                      </a:r>
                      <a:r>
                        <a:rPr lang="en-US" sz="1900" spc="-10" dirty="0">
                          <a:effectLst/>
                        </a:rPr>
                        <a:t>(swollen</a:t>
                      </a:r>
                      <a:r>
                        <a:rPr lang="en-US" sz="1900" spc="-15" dirty="0">
                          <a:effectLst/>
                        </a:rPr>
                        <a:t> </a:t>
                      </a:r>
                      <a:r>
                        <a:rPr lang="en-US" sz="1900" spc="-10" dirty="0">
                          <a:effectLst/>
                        </a:rPr>
                        <a:t>airway)</a:t>
                      </a:r>
                      <a:endParaRPr lang="en-US" sz="2000" dirty="0">
                        <a:effectLst/>
                      </a:endParaRPr>
                    </a:p>
                    <a:p>
                      <a:pPr marL="0" marR="0" lvl="0" indent="0">
                        <a:lnSpc>
                          <a:spcPts val="1120"/>
                        </a:lnSpc>
                        <a:spcBef>
                          <a:spcPts val="0"/>
                        </a:spcBef>
                        <a:spcAft>
                          <a:spcPts val="0"/>
                        </a:spcAft>
                        <a:buClr>
                          <a:srgbClr val="231F20"/>
                        </a:buClr>
                        <a:buSzPts val="1000"/>
                        <a:buFont typeface="Georgia" panose="02040502050405020303" pitchFamily="18" charset="0"/>
                        <a:buNone/>
                        <a:tabLst>
                          <a:tab pos="144780" algn="l"/>
                        </a:tabLst>
                      </a:pPr>
                      <a:endParaRPr lang="en-US" sz="1900" dirty="0">
                        <a:effectLst/>
                      </a:endParaRPr>
                    </a:p>
                    <a:p>
                      <a:pPr marL="0" marR="0" lvl="0" indent="0">
                        <a:lnSpc>
                          <a:spcPts val="1120"/>
                        </a:lnSpc>
                        <a:spcBef>
                          <a:spcPts val="0"/>
                        </a:spcBef>
                        <a:spcAft>
                          <a:spcPts val="0"/>
                        </a:spcAft>
                        <a:buClr>
                          <a:srgbClr val="231F20"/>
                        </a:buClr>
                        <a:buSzPts val="1000"/>
                        <a:buFont typeface="Georgia" panose="02040502050405020303" pitchFamily="18" charset="0"/>
                        <a:buNone/>
                        <a:tabLst>
                          <a:tab pos="144780" algn="l"/>
                        </a:tabLst>
                      </a:pPr>
                      <a:endParaRPr lang="en-US" sz="1900" dirty="0">
                        <a:effectLst/>
                      </a:endParaRPr>
                    </a:p>
                    <a:p>
                      <a:pPr marL="0" marR="0" lvl="0" indent="0">
                        <a:lnSpc>
                          <a:spcPts val="1120"/>
                        </a:lnSpc>
                        <a:spcBef>
                          <a:spcPts val="0"/>
                        </a:spcBef>
                        <a:spcAft>
                          <a:spcPts val="0"/>
                        </a:spcAft>
                        <a:buClr>
                          <a:srgbClr val="231F20"/>
                        </a:buClr>
                        <a:buSzPts val="1000"/>
                        <a:buFont typeface="Georgia" panose="02040502050405020303" pitchFamily="18" charset="0"/>
                        <a:buNone/>
                        <a:tabLst>
                          <a:tab pos="144780" algn="l"/>
                        </a:tabLst>
                      </a:pPr>
                      <a:r>
                        <a:rPr lang="en-US" sz="1900" dirty="0">
                          <a:effectLst/>
                        </a:rPr>
                        <a:t>Pneumonia</a:t>
                      </a:r>
                      <a:r>
                        <a:rPr lang="en-US" sz="1900" spc="-50" dirty="0">
                          <a:effectLst/>
                        </a:rPr>
                        <a:t> </a:t>
                      </a:r>
                      <a:r>
                        <a:rPr lang="en-US" sz="1900" dirty="0">
                          <a:effectLst/>
                        </a:rPr>
                        <a:t>(grunting</a:t>
                      </a:r>
                      <a:r>
                        <a:rPr lang="en-US" sz="1900" spc="-45" dirty="0">
                          <a:effectLst/>
                        </a:rPr>
                        <a:t> </a:t>
                      </a:r>
                      <a:r>
                        <a:rPr lang="en-US" sz="1900" dirty="0">
                          <a:effectLst/>
                        </a:rPr>
                        <a:t>to</a:t>
                      </a:r>
                      <a:r>
                        <a:rPr lang="en-US" sz="1900" spc="-45" dirty="0">
                          <a:effectLst/>
                        </a:rPr>
                        <a:t> </a:t>
                      </a:r>
                      <a:r>
                        <a:rPr lang="en-US" sz="1900" dirty="0">
                          <a:effectLst/>
                        </a:rPr>
                        <a:t>recruit</a:t>
                      </a:r>
                      <a:r>
                        <a:rPr lang="en-US" sz="1900" spc="-50" dirty="0">
                          <a:effectLst/>
                        </a:rPr>
                        <a:t> </a:t>
                      </a:r>
                      <a:r>
                        <a:rPr lang="en-US" sz="1900" spc="-10" dirty="0">
                          <a:effectLst/>
                        </a:rPr>
                        <a:t>alveoli)</a:t>
                      </a:r>
                      <a:endParaRPr lang="en-US" sz="2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841944058"/>
                  </a:ext>
                </a:extLst>
              </a:tr>
              <a:tr h="731528">
                <a:tc>
                  <a:txBody>
                    <a:bodyPr/>
                    <a:lstStyle/>
                    <a:p>
                      <a:pPr marL="0" marR="0">
                        <a:spcBef>
                          <a:spcPts val="15"/>
                        </a:spcBef>
                        <a:spcAft>
                          <a:spcPts val="0"/>
                        </a:spcAft>
                      </a:pPr>
                      <a:r>
                        <a:rPr lang="en-US" sz="1700">
                          <a:effectLst/>
                        </a:rPr>
                        <a:t> </a:t>
                      </a:r>
                      <a:endParaRPr lang="en-US" sz="2000">
                        <a:effectLst/>
                      </a:endParaRPr>
                    </a:p>
                    <a:p>
                      <a:pPr marL="184150" marR="172085" algn="ctr">
                        <a:spcBef>
                          <a:spcPts val="5"/>
                        </a:spcBef>
                        <a:spcAft>
                          <a:spcPts val="0"/>
                        </a:spcAft>
                      </a:pPr>
                      <a:r>
                        <a:rPr lang="en-US" sz="1600" spc="-10">
                          <a:effectLst/>
                        </a:rPr>
                        <a:t>WHEEZING</a:t>
                      </a:r>
                      <a:endParaRPr lang="en-US" sz="2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lvl="0" indent="0">
                        <a:spcBef>
                          <a:spcPts val="985"/>
                        </a:spcBef>
                        <a:spcAft>
                          <a:spcPts val="0"/>
                        </a:spcAft>
                        <a:buClr>
                          <a:srgbClr val="231F20"/>
                        </a:buClr>
                        <a:buSzPts val="1000"/>
                        <a:buFont typeface="Georgia" panose="02040502050405020303" pitchFamily="18" charset="0"/>
                        <a:buNone/>
                        <a:tabLst>
                          <a:tab pos="144780" algn="l"/>
                        </a:tabLst>
                      </a:pPr>
                      <a:r>
                        <a:rPr lang="en-US" sz="1900" spc="-20">
                          <a:effectLst/>
                        </a:rPr>
                        <a:t>Lower</a:t>
                      </a:r>
                      <a:r>
                        <a:rPr lang="en-US" sz="1900" spc="-5">
                          <a:effectLst/>
                        </a:rPr>
                        <a:t> </a:t>
                      </a:r>
                      <a:r>
                        <a:rPr lang="en-US" sz="1900" spc="-20">
                          <a:effectLst/>
                        </a:rPr>
                        <a:t>airway</a:t>
                      </a:r>
                      <a:r>
                        <a:rPr lang="en-US" sz="1900" spc="-5">
                          <a:effectLst/>
                        </a:rPr>
                        <a:t> </a:t>
                      </a:r>
                      <a:r>
                        <a:rPr lang="en-US" sz="1900" spc="-20">
                          <a:effectLst/>
                        </a:rPr>
                        <a:t>obstruction</a:t>
                      </a:r>
                      <a:r>
                        <a:rPr lang="en-US" sz="1900">
                          <a:effectLst/>
                        </a:rPr>
                        <a:t> </a:t>
                      </a:r>
                      <a:r>
                        <a:rPr lang="en-US" sz="1900" spc="-20">
                          <a:effectLst/>
                        </a:rPr>
                        <a:t>(asthma)</a:t>
                      </a:r>
                      <a:endParaRPr lang="en-US" sz="2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213939094"/>
                  </a:ext>
                </a:extLst>
              </a:tr>
              <a:tr h="622188">
                <a:tc>
                  <a:txBody>
                    <a:bodyPr/>
                    <a:lstStyle/>
                    <a:p>
                      <a:pPr marL="0" marR="0">
                        <a:spcBef>
                          <a:spcPts val="20"/>
                        </a:spcBef>
                        <a:spcAft>
                          <a:spcPts val="0"/>
                        </a:spcAft>
                      </a:pPr>
                      <a:r>
                        <a:rPr lang="en-US" sz="1700">
                          <a:effectLst/>
                        </a:rPr>
                        <a:t> </a:t>
                      </a:r>
                      <a:endParaRPr lang="en-US" sz="2000">
                        <a:effectLst/>
                      </a:endParaRPr>
                    </a:p>
                    <a:p>
                      <a:pPr marL="184150" marR="172085" algn="ctr">
                        <a:spcBef>
                          <a:spcPts val="0"/>
                        </a:spcBef>
                        <a:spcAft>
                          <a:spcPts val="0"/>
                        </a:spcAft>
                      </a:pPr>
                      <a:r>
                        <a:rPr lang="en-US" sz="1600" spc="-10">
                          <a:effectLst/>
                        </a:rPr>
                        <a:t>CRACKLES</a:t>
                      </a:r>
                      <a:endParaRPr lang="en-US" sz="2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lvl="0" indent="0">
                        <a:spcBef>
                          <a:spcPts val="240"/>
                        </a:spcBef>
                        <a:spcAft>
                          <a:spcPts val="0"/>
                        </a:spcAft>
                        <a:buClr>
                          <a:srgbClr val="231F20"/>
                        </a:buClr>
                        <a:buSzPts val="1000"/>
                        <a:buFont typeface="Georgia" panose="02040502050405020303" pitchFamily="18" charset="0"/>
                        <a:buNone/>
                        <a:tabLst>
                          <a:tab pos="144780" algn="l"/>
                        </a:tabLst>
                      </a:pPr>
                      <a:r>
                        <a:rPr lang="en-US" sz="1900" spc="-10" dirty="0">
                          <a:effectLst/>
                        </a:rPr>
                        <a:t>Fluid</a:t>
                      </a:r>
                      <a:r>
                        <a:rPr lang="en-US" sz="1900" spc="-60" dirty="0">
                          <a:effectLst/>
                        </a:rPr>
                        <a:t> </a:t>
                      </a:r>
                      <a:r>
                        <a:rPr lang="en-US" sz="1900" spc="-10" dirty="0">
                          <a:effectLst/>
                        </a:rPr>
                        <a:t>in</a:t>
                      </a:r>
                      <a:r>
                        <a:rPr lang="en-US" sz="1900" spc="-60" dirty="0">
                          <a:effectLst/>
                        </a:rPr>
                        <a:t> </a:t>
                      </a:r>
                      <a:r>
                        <a:rPr lang="en-US" sz="1900" spc="-10" dirty="0">
                          <a:effectLst/>
                        </a:rPr>
                        <a:t>lungs</a:t>
                      </a:r>
                      <a:r>
                        <a:rPr lang="en-US" sz="1900" spc="-55" dirty="0">
                          <a:effectLst/>
                        </a:rPr>
                        <a:t> </a:t>
                      </a:r>
                      <a:r>
                        <a:rPr lang="en-US" sz="1900" spc="-10" dirty="0">
                          <a:effectLst/>
                        </a:rPr>
                        <a:t>(wet)</a:t>
                      </a:r>
                      <a:endParaRPr lang="en-US" sz="2000" dirty="0">
                        <a:effectLst/>
                      </a:endParaRPr>
                    </a:p>
                    <a:p>
                      <a:pPr marL="0" marR="0" lvl="0" indent="0">
                        <a:spcBef>
                          <a:spcPts val="365"/>
                        </a:spcBef>
                        <a:spcAft>
                          <a:spcPts val="0"/>
                        </a:spcAft>
                        <a:buClr>
                          <a:srgbClr val="231F20"/>
                        </a:buClr>
                        <a:buSzPts val="1000"/>
                        <a:buFont typeface="Georgia" panose="02040502050405020303" pitchFamily="18" charset="0"/>
                        <a:buNone/>
                        <a:tabLst>
                          <a:tab pos="144780" algn="l"/>
                        </a:tabLst>
                      </a:pPr>
                      <a:r>
                        <a:rPr lang="en-US" sz="1900" spc="-20" dirty="0">
                          <a:effectLst/>
                        </a:rPr>
                        <a:t>Atelectasis</a:t>
                      </a:r>
                      <a:r>
                        <a:rPr lang="en-US" sz="1900" spc="15" dirty="0">
                          <a:effectLst/>
                        </a:rPr>
                        <a:t> </a:t>
                      </a:r>
                      <a:r>
                        <a:rPr lang="en-US" sz="1900" spc="-20" dirty="0">
                          <a:effectLst/>
                        </a:rPr>
                        <a:t>(dry)</a:t>
                      </a:r>
                    </a:p>
                    <a:p>
                      <a:pPr marL="0" marR="0" lvl="0" indent="0">
                        <a:spcBef>
                          <a:spcPts val="365"/>
                        </a:spcBef>
                        <a:spcAft>
                          <a:spcPts val="0"/>
                        </a:spcAft>
                        <a:buClr>
                          <a:srgbClr val="231F20"/>
                        </a:buClr>
                        <a:buSzPts val="1000"/>
                        <a:buFont typeface="Georgia" panose="02040502050405020303" pitchFamily="18" charset="0"/>
                        <a:buNone/>
                        <a:tabLst>
                          <a:tab pos="144780" algn="l"/>
                        </a:tabLst>
                      </a:pPr>
                      <a:endParaRPr lang="en-US" sz="2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252681780"/>
                  </a:ext>
                </a:extLst>
              </a:tr>
              <a:tr h="945931">
                <a:tc>
                  <a:txBody>
                    <a:bodyPr/>
                    <a:lstStyle/>
                    <a:p>
                      <a:pPr marL="299720" marR="0" indent="-114935">
                        <a:lnSpc>
                          <a:spcPct val="95000"/>
                        </a:lnSpc>
                        <a:spcBef>
                          <a:spcPts val="630"/>
                        </a:spcBef>
                        <a:spcAft>
                          <a:spcPts val="0"/>
                        </a:spcAft>
                      </a:pPr>
                      <a:endParaRPr lang="en-US" sz="1600" spc="-60" dirty="0">
                        <a:effectLst/>
                      </a:endParaRPr>
                    </a:p>
                    <a:p>
                      <a:pPr marL="299720" marR="0" indent="-114935">
                        <a:lnSpc>
                          <a:spcPct val="95000"/>
                        </a:lnSpc>
                        <a:spcBef>
                          <a:spcPts val="630"/>
                        </a:spcBef>
                        <a:spcAft>
                          <a:spcPts val="0"/>
                        </a:spcAft>
                      </a:pPr>
                      <a:r>
                        <a:rPr lang="en-US" sz="1600" spc="-60" dirty="0">
                          <a:effectLst/>
                        </a:rPr>
                        <a:t>ABSENT/DECREASED </a:t>
                      </a:r>
                      <a:r>
                        <a:rPr lang="en-US" sz="1600" dirty="0">
                          <a:effectLst/>
                        </a:rPr>
                        <a:t>BREATH</a:t>
                      </a:r>
                      <a:r>
                        <a:rPr lang="en-US" sz="1600" spc="-165" dirty="0">
                          <a:effectLst/>
                        </a:rPr>
                        <a:t> </a:t>
                      </a:r>
                      <a:r>
                        <a:rPr lang="en-US" sz="1600" dirty="0">
                          <a:effectLst/>
                        </a:rPr>
                        <a:t>SOUNDS</a:t>
                      </a:r>
                      <a:endParaRPr lang="en-US" sz="2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lvl="0" indent="0">
                        <a:lnSpc>
                          <a:spcPts val="1120"/>
                        </a:lnSpc>
                        <a:spcBef>
                          <a:spcPts val="435"/>
                        </a:spcBef>
                        <a:spcAft>
                          <a:spcPts val="0"/>
                        </a:spcAft>
                        <a:buClr>
                          <a:srgbClr val="231F20"/>
                        </a:buClr>
                        <a:buSzPts val="1000"/>
                        <a:buFont typeface="Georgia" panose="02040502050405020303" pitchFamily="18" charset="0"/>
                        <a:buNone/>
                        <a:tabLst>
                          <a:tab pos="144780" algn="l"/>
                        </a:tabLst>
                      </a:pPr>
                      <a:endParaRPr lang="en-US" sz="2000" dirty="0">
                        <a:effectLst/>
                        <a:latin typeface="Georgia" panose="02040502050405020303" pitchFamily="18" charset="0"/>
                        <a:ea typeface="Georgia" panose="02040502050405020303" pitchFamily="18" charset="0"/>
                        <a:cs typeface="Georgia" panose="02040502050405020303" pitchFamily="18" charset="0"/>
                      </a:endParaRPr>
                    </a:p>
                    <a:p>
                      <a:pPr marL="0" marR="0" lvl="0" indent="0">
                        <a:lnSpc>
                          <a:spcPts val="1120"/>
                        </a:lnSpc>
                        <a:spcBef>
                          <a:spcPts val="435"/>
                        </a:spcBef>
                        <a:spcAft>
                          <a:spcPts val="0"/>
                        </a:spcAft>
                        <a:buClr>
                          <a:srgbClr val="231F20"/>
                        </a:buClr>
                        <a:buSzPts val="1000"/>
                        <a:buFont typeface="Georgia" panose="02040502050405020303" pitchFamily="18" charset="0"/>
                        <a:buNone/>
                        <a:tabLst>
                          <a:tab pos="144780" algn="l"/>
                        </a:tabLst>
                      </a:pPr>
                      <a:r>
                        <a:rPr lang="en-US" sz="2000" spc="-10" dirty="0">
                          <a:effectLst/>
                        </a:rPr>
                        <a:t>Collapsed</a:t>
                      </a:r>
                      <a:r>
                        <a:rPr lang="en-US" sz="2000" spc="-15" dirty="0">
                          <a:effectLst/>
                        </a:rPr>
                        <a:t> </a:t>
                      </a:r>
                      <a:r>
                        <a:rPr lang="en-US" sz="2000" spc="-10" dirty="0">
                          <a:effectLst/>
                        </a:rPr>
                        <a:t>lung</a:t>
                      </a:r>
                      <a:r>
                        <a:rPr lang="en-US" sz="2000" spc="-25" dirty="0">
                          <a:effectLst/>
                        </a:rPr>
                        <a:t> </a:t>
                      </a:r>
                      <a:r>
                        <a:rPr lang="en-US" sz="2000" spc="-10" dirty="0">
                          <a:effectLst/>
                        </a:rPr>
                        <a:t>(air,</a:t>
                      </a:r>
                      <a:r>
                        <a:rPr lang="en-US" sz="2000" spc="-60" dirty="0">
                          <a:effectLst/>
                        </a:rPr>
                        <a:t> </a:t>
                      </a:r>
                      <a:r>
                        <a:rPr lang="en-US" sz="2000" spc="-10" dirty="0">
                          <a:effectLst/>
                        </a:rPr>
                        <a:t>blood)</a:t>
                      </a:r>
                    </a:p>
                    <a:p>
                      <a:pPr marL="0" marR="0" lvl="0" indent="0">
                        <a:lnSpc>
                          <a:spcPts val="1120"/>
                        </a:lnSpc>
                        <a:spcBef>
                          <a:spcPts val="435"/>
                        </a:spcBef>
                        <a:spcAft>
                          <a:spcPts val="0"/>
                        </a:spcAft>
                        <a:buClr>
                          <a:srgbClr val="231F20"/>
                        </a:buClr>
                        <a:buSzPts val="1000"/>
                        <a:buFont typeface="Georgia" panose="02040502050405020303" pitchFamily="18" charset="0"/>
                        <a:buNone/>
                        <a:tabLst>
                          <a:tab pos="144780" algn="l"/>
                        </a:tabLst>
                      </a:pPr>
                      <a:endParaRPr lang="en-US" sz="2400" dirty="0">
                        <a:effectLst/>
                      </a:endParaRPr>
                    </a:p>
                    <a:p>
                      <a:pPr marL="0" marR="0" lvl="0" indent="0">
                        <a:lnSpc>
                          <a:spcPts val="1120"/>
                        </a:lnSpc>
                        <a:spcBef>
                          <a:spcPts val="0"/>
                        </a:spcBef>
                        <a:spcAft>
                          <a:spcPts val="0"/>
                        </a:spcAft>
                        <a:buClr>
                          <a:srgbClr val="231F20"/>
                        </a:buClr>
                        <a:buSzPts val="1000"/>
                        <a:buFont typeface="Georgia" panose="02040502050405020303" pitchFamily="18" charset="0"/>
                        <a:buNone/>
                        <a:tabLst>
                          <a:tab pos="144780" algn="l"/>
                        </a:tabLst>
                      </a:pPr>
                      <a:r>
                        <a:rPr lang="en-US" sz="2000" spc="-10" dirty="0">
                          <a:effectLst/>
                        </a:rPr>
                        <a:t>Lung</a:t>
                      </a:r>
                      <a:r>
                        <a:rPr lang="en-US" sz="2000" spc="-40" dirty="0">
                          <a:effectLst/>
                        </a:rPr>
                        <a:t> </a:t>
                      </a:r>
                      <a:r>
                        <a:rPr lang="en-US" sz="2000" spc="-10" dirty="0">
                          <a:effectLst/>
                        </a:rPr>
                        <a:t>tissue</a:t>
                      </a:r>
                      <a:r>
                        <a:rPr lang="en-US" sz="2000" spc="-35" dirty="0">
                          <a:effectLst/>
                        </a:rPr>
                        <a:t> </a:t>
                      </a:r>
                      <a:r>
                        <a:rPr lang="en-US" sz="2000" spc="-10" dirty="0">
                          <a:effectLst/>
                        </a:rPr>
                        <a:t>disease</a:t>
                      </a:r>
                      <a:r>
                        <a:rPr lang="en-US" sz="2000" spc="-35" dirty="0">
                          <a:effectLst/>
                        </a:rPr>
                        <a:t> </a:t>
                      </a:r>
                      <a:r>
                        <a:rPr lang="en-US" sz="2000" spc="-10" dirty="0">
                          <a:effectLst/>
                        </a:rPr>
                        <a:t>(pneumonia)</a:t>
                      </a:r>
                      <a:endParaRPr lang="en-US" sz="2400" dirty="0">
                        <a:effectLst/>
                        <a:latin typeface="Georgia" panose="02040502050405020303" pitchFamily="18" charset="0"/>
                        <a:ea typeface="Georgia" panose="02040502050405020303" pitchFamily="18" charset="0"/>
                        <a:cs typeface="Georgia" panose="02040502050405020303" pitchFamily="18" charset="0"/>
                      </a:endParaRPr>
                    </a:p>
                    <a:p>
                      <a:pPr marL="0" marR="0" lvl="0" indent="0">
                        <a:lnSpc>
                          <a:spcPts val="1120"/>
                        </a:lnSpc>
                        <a:spcBef>
                          <a:spcPts val="435"/>
                        </a:spcBef>
                        <a:spcAft>
                          <a:spcPts val="0"/>
                        </a:spcAft>
                        <a:buClr>
                          <a:srgbClr val="231F20"/>
                        </a:buClr>
                        <a:buSzPts val="1000"/>
                        <a:buFont typeface="Georgia" panose="02040502050405020303" pitchFamily="18" charset="0"/>
                        <a:buNone/>
                        <a:tabLst>
                          <a:tab pos="144780" algn="l"/>
                        </a:tabLst>
                      </a:pPr>
                      <a:endParaRPr lang="en-US" sz="2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extLst>
                  <a:ext uri="{0D108BD9-81ED-4DB2-BD59-A6C34878D82A}">
                    <a16:rowId xmlns:a16="http://schemas.microsoft.com/office/drawing/2014/main" val="1804814906"/>
                  </a:ext>
                </a:extLst>
              </a:tr>
            </a:tbl>
          </a:graphicData>
        </a:graphic>
      </p:graphicFrame>
      <p:sp>
        <p:nvSpPr>
          <p:cNvPr id="6" name="Rectangle 1">
            <a:extLst>
              <a:ext uri="{FF2B5EF4-FFF2-40B4-BE49-F238E27FC236}">
                <a16:creationId xmlns:a16="http://schemas.microsoft.com/office/drawing/2014/main" id="{CB4F9D7A-F30F-63ED-394E-662F2D79808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4463" algn="l"/>
              </a:tabLst>
              <a:defRPr>
                <a:solidFill>
                  <a:schemeClr val="tx1"/>
                </a:solidFill>
                <a:latin typeface="Arial" panose="020B0604020202020204" pitchFamily="34" charset="0"/>
              </a:defRPr>
            </a:lvl1pPr>
            <a:lvl2pPr eaLnBrk="0" fontAlgn="base" hangingPunct="0">
              <a:spcBef>
                <a:spcPct val="0"/>
              </a:spcBef>
              <a:spcAft>
                <a:spcPct val="0"/>
              </a:spcAft>
              <a:tabLst>
                <a:tab pos="144463" algn="l"/>
              </a:tabLst>
              <a:defRPr>
                <a:solidFill>
                  <a:schemeClr val="tx1"/>
                </a:solidFill>
                <a:latin typeface="Arial" panose="020B0604020202020204" pitchFamily="34" charset="0"/>
              </a:defRPr>
            </a:lvl2pPr>
            <a:lvl3pPr eaLnBrk="0" fontAlgn="base" hangingPunct="0">
              <a:spcBef>
                <a:spcPct val="0"/>
              </a:spcBef>
              <a:spcAft>
                <a:spcPct val="0"/>
              </a:spcAft>
              <a:tabLst>
                <a:tab pos="144463" algn="l"/>
              </a:tabLst>
              <a:defRPr>
                <a:solidFill>
                  <a:schemeClr val="tx1"/>
                </a:solidFill>
                <a:latin typeface="Arial" panose="020B0604020202020204" pitchFamily="34" charset="0"/>
              </a:defRPr>
            </a:lvl3pPr>
            <a:lvl4pPr eaLnBrk="0" fontAlgn="base" hangingPunct="0">
              <a:spcBef>
                <a:spcPct val="0"/>
              </a:spcBef>
              <a:spcAft>
                <a:spcPct val="0"/>
              </a:spcAft>
              <a:tabLst>
                <a:tab pos="144463" algn="l"/>
              </a:tabLst>
              <a:defRPr>
                <a:solidFill>
                  <a:schemeClr val="tx1"/>
                </a:solidFill>
                <a:latin typeface="Arial" panose="020B0604020202020204" pitchFamily="34" charset="0"/>
              </a:defRPr>
            </a:lvl4pPr>
            <a:lvl5pPr eaLnBrk="0" fontAlgn="base" hangingPunct="0">
              <a:spcBef>
                <a:spcPct val="0"/>
              </a:spcBef>
              <a:spcAft>
                <a:spcPct val="0"/>
              </a:spcAft>
              <a:tabLst>
                <a:tab pos="144463" algn="l"/>
              </a:tabLst>
              <a:defRPr>
                <a:solidFill>
                  <a:schemeClr val="tx1"/>
                </a:solidFill>
                <a:latin typeface="Arial" panose="020B0604020202020204" pitchFamily="34" charset="0"/>
              </a:defRPr>
            </a:lvl5pPr>
            <a:lvl6pPr eaLnBrk="0" fontAlgn="base" hangingPunct="0">
              <a:spcBef>
                <a:spcPct val="0"/>
              </a:spcBef>
              <a:spcAft>
                <a:spcPct val="0"/>
              </a:spcAft>
              <a:tabLst>
                <a:tab pos="144463" algn="l"/>
              </a:tabLst>
              <a:defRPr>
                <a:solidFill>
                  <a:schemeClr val="tx1"/>
                </a:solidFill>
                <a:latin typeface="Arial" panose="020B0604020202020204" pitchFamily="34" charset="0"/>
              </a:defRPr>
            </a:lvl6pPr>
            <a:lvl7pPr eaLnBrk="0" fontAlgn="base" hangingPunct="0">
              <a:spcBef>
                <a:spcPct val="0"/>
              </a:spcBef>
              <a:spcAft>
                <a:spcPct val="0"/>
              </a:spcAft>
              <a:tabLst>
                <a:tab pos="144463" algn="l"/>
              </a:tabLst>
              <a:defRPr>
                <a:solidFill>
                  <a:schemeClr val="tx1"/>
                </a:solidFill>
                <a:latin typeface="Arial" panose="020B0604020202020204" pitchFamily="34" charset="0"/>
              </a:defRPr>
            </a:lvl7pPr>
            <a:lvl8pPr eaLnBrk="0" fontAlgn="base" hangingPunct="0">
              <a:spcBef>
                <a:spcPct val="0"/>
              </a:spcBef>
              <a:spcAft>
                <a:spcPct val="0"/>
              </a:spcAft>
              <a:tabLst>
                <a:tab pos="144463" algn="l"/>
              </a:tabLst>
              <a:defRPr>
                <a:solidFill>
                  <a:schemeClr val="tx1"/>
                </a:solidFill>
                <a:latin typeface="Arial" panose="020B0604020202020204" pitchFamily="34" charset="0"/>
              </a:defRPr>
            </a:lvl8pPr>
            <a:lvl9pPr eaLnBrk="0" fontAlgn="base" hangingPunct="0">
              <a:spcBef>
                <a:spcPct val="0"/>
              </a:spcBef>
              <a:spcAft>
                <a:spcPct val="0"/>
              </a:spcAft>
              <a:tabLst>
                <a:tab pos="1444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4463" algn="l"/>
              </a:tabLst>
            </a:pPr>
            <a:r>
              <a:rPr kumimoji="0" lang="en-US" altLang="en-US" sz="1100" b="0" i="1" u="none" strike="noStrike" cap="none" normalizeH="0" baseline="0">
                <a:ln>
                  <a:noFill/>
                </a:ln>
                <a:solidFill>
                  <a:srgbClr val="493291"/>
                </a:solidFill>
                <a:effectLst/>
                <a:latin typeface="Arial" panose="020B0604020202020204" pitchFamily="34" charset="0"/>
                <a:ea typeface="Georgia" panose="02040502050405020303" pitchFamily="18" charset="0"/>
                <a:cs typeface="Georgia" panose="02040502050405020303" pitchFamily="18" charset="0"/>
              </a:rPr>
              <a:t>Abnormal breath sounds</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4463"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Online Media 1" descr="Stridor Lung Sounds - EMTprep.com">
            <a:hlinkClick r:id="" action="ppaction://media"/>
            <a:extLst>
              <a:ext uri="{FF2B5EF4-FFF2-40B4-BE49-F238E27FC236}">
                <a16:creationId xmlns:a16="http://schemas.microsoft.com/office/drawing/2014/main" id="{8C35E76D-82E8-EADA-3FFF-C675C832BEF5}"/>
              </a:ext>
            </a:extLst>
          </p:cNvPr>
          <p:cNvPicPr>
            <a:picLocks noRot="1" noChangeAspect="1"/>
          </p:cNvPicPr>
          <p:nvPr>
            <a:videoFile r:link="rId1"/>
          </p:nvPr>
        </p:nvPicPr>
        <p:blipFill>
          <a:blip r:embed="rId7"/>
          <a:stretch>
            <a:fillRect/>
          </a:stretch>
        </p:blipFill>
        <p:spPr>
          <a:xfrm>
            <a:off x="10230290" y="2175642"/>
            <a:ext cx="1253523" cy="708240"/>
          </a:xfrm>
          <a:prstGeom prst="rect">
            <a:avLst/>
          </a:prstGeom>
        </p:spPr>
      </p:pic>
      <p:pic>
        <p:nvPicPr>
          <p:cNvPr id="3" name="Online Media 2" descr="Stridor Lung Sounds Animation - EMTprep.com">
            <a:hlinkClick r:id="" action="ppaction://media"/>
            <a:extLst>
              <a:ext uri="{FF2B5EF4-FFF2-40B4-BE49-F238E27FC236}">
                <a16:creationId xmlns:a16="http://schemas.microsoft.com/office/drawing/2014/main" id="{7F769830-5550-EE47-9C54-27FBA0C909A1}"/>
              </a:ext>
            </a:extLst>
          </p:cNvPr>
          <p:cNvPicPr>
            <a:picLocks noRot="1" noChangeAspect="1"/>
          </p:cNvPicPr>
          <p:nvPr>
            <a:videoFile r:link="rId2"/>
          </p:nvPr>
        </p:nvPicPr>
        <p:blipFill>
          <a:blip r:embed="rId8"/>
          <a:stretch>
            <a:fillRect/>
          </a:stretch>
        </p:blipFill>
        <p:spPr>
          <a:xfrm>
            <a:off x="8285892" y="2186202"/>
            <a:ext cx="1234832" cy="697680"/>
          </a:xfrm>
          <a:prstGeom prst="rect">
            <a:avLst/>
          </a:prstGeom>
        </p:spPr>
      </p:pic>
      <p:pic>
        <p:nvPicPr>
          <p:cNvPr id="7" name="Online Media 6" descr="Grunting Child">
            <a:hlinkClick r:id="" action="ppaction://media"/>
            <a:extLst>
              <a:ext uri="{FF2B5EF4-FFF2-40B4-BE49-F238E27FC236}">
                <a16:creationId xmlns:a16="http://schemas.microsoft.com/office/drawing/2014/main" id="{976E22DE-7A6A-D623-DE9D-7BCB52F5EA76}"/>
              </a:ext>
            </a:extLst>
          </p:cNvPr>
          <p:cNvPicPr>
            <a:picLocks noRot="1" noChangeAspect="1"/>
          </p:cNvPicPr>
          <p:nvPr>
            <a:videoFile r:link="rId3"/>
          </p:nvPr>
        </p:nvPicPr>
        <p:blipFill>
          <a:blip r:embed="rId9"/>
          <a:stretch>
            <a:fillRect/>
          </a:stretch>
        </p:blipFill>
        <p:spPr>
          <a:xfrm>
            <a:off x="10298251" y="2964085"/>
            <a:ext cx="1117600" cy="631444"/>
          </a:xfrm>
          <a:prstGeom prst="rect">
            <a:avLst/>
          </a:prstGeom>
        </p:spPr>
      </p:pic>
      <p:pic>
        <p:nvPicPr>
          <p:cNvPr id="9" name="Online Media 8" descr="Respiratory Distress in an infant - audible expiratory wheeze">
            <a:hlinkClick r:id="" action="ppaction://media"/>
            <a:extLst>
              <a:ext uri="{FF2B5EF4-FFF2-40B4-BE49-F238E27FC236}">
                <a16:creationId xmlns:a16="http://schemas.microsoft.com/office/drawing/2014/main" id="{6C1AD82F-E289-7E51-88B7-C2931BA2BA43}"/>
              </a:ext>
            </a:extLst>
          </p:cNvPr>
          <p:cNvPicPr>
            <a:picLocks noRot="1" noChangeAspect="1"/>
          </p:cNvPicPr>
          <p:nvPr>
            <a:videoFile r:link="rId4"/>
          </p:nvPr>
        </p:nvPicPr>
        <p:blipFill>
          <a:blip r:embed="rId10"/>
          <a:stretch>
            <a:fillRect/>
          </a:stretch>
        </p:blipFill>
        <p:spPr>
          <a:xfrm>
            <a:off x="10213813" y="3641505"/>
            <a:ext cx="1270000" cy="717550"/>
          </a:xfrm>
          <a:prstGeom prst="rect">
            <a:avLst/>
          </a:prstGeom>
        </p:spPr>
      </p:pic>
      <p:pic>
        <p:nvPicPr>
          <p:cNvPr id="10" name="Online Media 9" descr="Coarse Crackles Lung Sounds - EMTprep.com">
            <a:hlinkClick r:id="" action="ppaction://media"/>
            <a:extLst>
              <a:ext uri="{FF2B5EF4-FFF2-40B4-BE49-F238E27FC236}">
                <a16:creationId xmlns:a16="http://schemas.microsoft.com/office/drawing/2014/main" id="{DE9959D6-6636-278C-C314-E12AEE994221}"/>
              </a:ext>
            </a:extLst>
          </p:cNvPr>
          <p:cNvPicPr>
            <a:picLocks noRot="1" noChangeAspect="1"/>
          </p:cNvPicPr>
          <p:nvPr>
            <a:videoFile r:link="rId5"/>
          </p:nvPr>
        </p:nvPicPr>
        <p:blipFill>
          <a:blip r:embed="rId11"/>
          <a:stretch>
            <a:fillRect/>
          </a:stretch>
        </p:blipFill>
        <p:spPr>
          <a:xfrm>
            <a:off x="9770248" y="4370553"/>
            <a:ext cx="1713565" cy="968164"/>
          </a:xfrm>
          <a:prstGeom prst="rect">
            <a:avLst/>
          </a:prstGeom>
        </p:spPr>
      </p:pic>
    </p:spTree>
    <p:extLst>
      <p:ext uri="{BB962C8B-B14F-4D97-AF65-F5344CB8AC3E}">
        <p14:creationId xmlns:p14="http://schemas.microsoft.com/office/powerpoint/2010/main" val="187925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video>
              <p:cMediaNode vol="80000">
                <p:cTn id="35" fill="hold" display="0">
                  <p:stCondLst>
                    <p:cond delay="indefinite"/>
                  </p:stCondLst>
                </p:cTn>
                <p:tgtEl>
                  <p:spTgt spid="7"/>
                </p:tgtEl>
              </p:cMediaNode>
            </p:video>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7"/>
                                        </p:tgtEl>
                                      </p:cBhvr>
                                    </p:cmd>
                                  </p:childTnLst>
                                </p:cTn>
                              </p:par>
                            </p:childTnLst>
                          </p:cTn>
                        </p:par>
                      </p:childTnLst>
                    </p:cTn>
                  </p:par>
                </p:childTnLst>
              </p:cTn>
              <p:nextCondLst>
                <p:cond evt="onClick" delay="0">
                  <p:tgtEl>
                    <p:spTgt spid="7"/>
                  </p:tgtEl>
                </p:cond>
              </p:nextCondLst>
            </p:seq>
            <p:video>
              <p:cMediaNode vol="80000">
                <p:cTn id="41" fill="hold" display="0">
                  <p:stCondLst>
                    <p:cond delay="indefinite"/>
                  </p:stCondLst>
                </p:cTn>
                <p:tgtEl>
                  <p:spTgt spid="9"/>
                </p:tgtEl>
              </p:cMediaNode>
            </p:video>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9"/>
                                        </p:tgtEl>
                                      </p:cBhvr>
                                    </p:cmd>
                                  </p:childTnLst>
                                </p:cTn>
                              </p:par>
                            </p:childTnLst>
                          </p:cTn>
                        </p:par>
                      </p:childTnLst>
                    </p:cTn>
                  </p:par>
                </p:childTnLst>
              </p:cTn>
              <p:nextCondLst>
                <p:cond evt="onClick" delay="0">
                  <p:tgtEl>
                    <p:spTgt spid="9"/>
                  </p:tgtEl>
                </p:cond>
              </p:nextCondLst>
            </p:seq>
            <p:video>
              <p:cMediaNode vol="80000">
                <p:cTn id="47" fill="hold" display="0">
                  <p:stCondLst>
                    <p:cond delay="indefinite"/>
                  </p:stCondLst>
                </p:cTn>
                <p:tgtEl>
                  <p:spTgt spid="10"/>
                </p:tgtEl>
              </p:cMediaNode>
            </p:video>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3AC9-543E-FA9E-F965-9CA1968CDB97}"/>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a:solidFill>
                  <a:schemeClr val="tx1"/>
                </a:solidFill>
                <a:latin typeface="+mj-lt"/>
                <a:ea typeface="+mj-ea"/>
                <a:cs typeface="+mj-cs"/>
              </a:rPr>
              <a:t>CAUSES OF RESPIRATORY DISTRESS</a:t>
            </a:r>
          </a:p>
        </p:txBody>
      </p:sp>
      <p:graphicFrame>
        <p:nvGraphicFramePr>
          <p:cNvPr id="4" name="Content Placeholder 3">
            <a:extLst>
              <a:ext uri="{FF2B5EF4-FFF2-40B4-BE49-F238E27FC236}">
                <a16:creationId xmlns:a16="http://schemas.microsoft.com/office/drawing/2014/main" id="{215E173A-282D-C3A2-30EE-A7F494CF0C1C}"/>
              </a:ext>
            </a:extLst>
          </p:cNvPr>
          <p:cNvGraphicFramePr>
            <a:graphicFrameLocks noGrp="1"/>
          </p:cNvGraphicFramePr>
          <p:nvPr>
            <p:ph idx="1"/>
            <p:extLst>
              <p:ext uri="{D42A27DB-BD31-4B8C-83A1-F6EECF244321}">
                <p14:modId xmlns:p14="http://schemas.microsoft.com/office/powerpoint/2010/main" val="2796253165"/>
              </p:ext>
            </p:extLst>
          </p:nvPr>
        </p:nvGraphicFramePr>
        <p:xfrm>
          <a:off x="838200" y="2072373"/>
          <a:ext cx="10515604" cy="4023604"/>
        </p:xfrm>
        <a:graphic>
          <a:graphicData uri="http://schemas.openxmlformats.org/drawingml/2006/table">
            <a:tbl>
              <a:tblPr firstRow="1" firstCol="1" lastRow="1" lastCol="1" bandRow="1" bandCol="1">
                <a:tableStyleId>{5C22544A-7EE6-4342-B048-85BDC9FD1C3A}</a:tableStyleId>
              </a:tblPr>
              <a:tblGrid>
                <a:gridCol w="1281087">
                  <a:extLst>
                    <a:ext uri="{9D8B030D-6E8A-4147-A177-3AD203B41FA5}">
                      <a16:colId xmlns:a16="http://schemas.microsoft.com/office/drawing/2014/main" val="1232266474"/>
                    </a:ext>
                  </a:extLst>
                </a:gridCol>
                <a:gridCol w="1422896">
                  <a:extLst>
                    <a:ext uri="{9D8B030D-6E8A-4147-A177-3AD203B41FA5}">
                      <a16:colId xmlns:a16="http://schemas.microsoft.com/office/drawing/2014/main" val="1524094987"/>
                    </a:ext>
                  </a:extLst>
                </a:gridCol>
                <a:gridCol w="1245633">
                  <a:extLst>
                    <a:ext uri="{9D8B030D-6E8A-4147-A177-3AD203B41FA5}">
                      <a16:colId xmlns:a16="http://schemas.microsoft.com/office/drawing/2014/main" val="1744793489"/>
                    </a:ext>
                  </a:extLst>
                </a:gridCol>
                <a:gridCol w="1303499">
                  <a:extLst>
                    <a:ext uri="{9D8B030D-6E8A-4147-A177-3AD203B41FA5}">
                      <a16:colId xmlns:a16="http://schemas.microsoft.com/office/drawing/2014/main" val="2452395847"/>
                    </a:ext>
                  </a:extLst>
                </a:gridCol>
                <a:gridCol w="1281087">
                  <a:extLst>
                    <a:ext uri="{9D8B030D-6E8A-4147-A177-3AD203B41FA5}">
                      <a16:colId xmlns:a16="http://schemas.microsoft.com/office/drawing/2014/main" val="4183089320"/>
                    </a:ext>
                  </a:extLst>
                </a:gridCol>
                <a:gridCol w="1332431">
                  <a:extLst>
                    <a:ext uri="{9D8B030D-6E8A-4147-A177-3AD203B41FA5}">
                      <a16:colId xmlns:a16="http://schemas.microsoft.com/office/drawing/2014/main" val="1089568242"/>
                    </a:ext>
                  </a:extLst>
                </a:gridCol>
                <a:gridCol w="1281087">
                  <a:extLst>
                    <a:ext uri="{9D8B030D-6E8A-4147-A177-3AD203B41FA5}">
                      <a16:colId xmlns:a16="http://schemas.microsoft.com/office/drawing/2014/main" val="3279326025"/>
                    </a:ext>
                  </a:extLst>
                </a:gridCol>
                <a:gridCol w="1367884">
                  <a:extLst>
                    <a:ext uri="{9D8B030D-6E8A-4147-A177-3AD203B41FA5}">
                      <a16:colId xmlns:a16="http://schemas.microsoft.com/office/drawing/2014/main" val="3100785823"/>
                    </a:ext>
                  </a:extLst>
                </a:gridCol>
              </a:tblGrid>
              <a:tr h="435461">
                <a:tc gridSpan="2">
                  <a:txBody>
                    <a:bodyPr/>
                    <a:lstStyle/>
                    <a:p>
                      <a:pPr marL="0" marR="0">
                        <a:spcBef>
                          <a:spcPts val="30"/>
                        </a:spcBef>
                        <a:spcAft>
                          <a:spcPts val="0"/>
                        </a:spcAft>
                      </a:pPr>
                      <a:r>
                        <a:rPr lang="en-US" sz="1000">
                          <a:effectLst/>
                        </a:rPr>
                        <a:t> </a:t>
                      </a:r>
                    </a:p>
                    <a:p>
                      <a:pPr marL="322580" marR="0">
                        <a:spcBef>
                          <a:spcPts val="0"/>
                        </a:spcBef>
                        <a:spcAft>
                          <a:spcPts val="0"/>
                        </a:spcAft>
                      </a:pPr>
                      <a:r>
                        <a:rPr lang="en-US" sz="1000" spc="-30">
                          <a:effectLst/>
                        </a:rPr>
                        <a:t>UPPER</a:t>
                      </a:r>
                      <a:r>
                        <a:rPr lang="en-US" sz="1000" spc="-80">
                          <a:effectLst/>
                        </a:rPr>
                        <a:t> </a:t>
                      </a:r>
                      <a:r>
                        <a:rPr lang="en-US" sz="1000" spc="-10">
                          <a:effectLst/>
                        </a:rPr>
                        <a:t>AIRWAY</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91999" marR="91999" marT="45999" marB="45999"/>
                </a:tc>
                <a:tc hMerge="1">
                  <a:txBody>
                    <a:bodyPr/>
                    <a:lstStyle/>
                    <a:p>
                      <a:endParaRPr lang="en-US"/>
                    </a:p>
                  </a:txBody>
                  <a:tcPr/>
                </a:tc>
                <a:tc gridSpan="2">
                  <a:txBody>
                    <a:bodyPr/>
                    <a:lstStyle/>
                    <a:p>
                      <a:pPr marL="0" marR="0">
                        <a:spcBef>
                          <a:spcPts val="30"/>
                        </a:spcBef>
                        <a:spcAft>
                          <a:spcPts val="0"/>
                        </a:spcAft>
                      </a:pPr>
                      <a:r>
                        <a:rPr lang="en-US" sz="1000">
                          <a:effectLst/>
                        </a:rPr>
                        <a:t> </a:t>
                      </a:r>
                    </a:p>
                    <a:p>
                      <a:pPr marL="300990" marR="0">
                        <a:spcBef>
                          <a:spcPts val="0"/>
                        </a:spcBef>
                        <a:spcAft>
                          <a:spcPts val="0"/>
                        </a:spcAft>
                      </a:pPr>
                      <a:r>
                        <a:rPr lang="en-US" sz="1000" spc="-40">
                          <a:effectLst/>
                        </a:rPr>
                        <a:t>LOWER</a:t>
                      </a:r>
                      <a:r>
                        <a:rPr lang="en-US" sz="1000" spc="-90">
                          <a:effectLst/>
                        </a:rPr>
                        <a:t> </a:t>
                      </a:r>
                      <a:r>
                        <a:rPr lang="en-US" sz="1000" spc="-10">
                          <a:effectLst/>
                        </a:rPr>
                        <a:t>AIRWAY</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91999" marR="91999" marT="45999" marB="45999"/>
                </a:tc>
                <a:tc hMerge="1">
                  <a:txBody>
                    <a:bodyPr/>
                    <a:lstStyle/>
                    <a:p>
                      <a:endParaRPr lang="en-US"/>
                    </a:p>
                  </a:txBody>
                  <a:tcPr/>
                </a:tc>
                <a:tc gridSpan="2">
                  <a:txBody>
                    <a:bodyPr/>
                    <a:lstStyle/>
                    <a:p>
                      <a:pPr marL="0" marR="0">
                        <a:spcBef>
                          <a:spcPts val="30"/>
                        </a:spcBef>
                        <a:spcAft>
                          <a:spcPts val="0"/>
                        </a:spcAft>
                      </a:pPr>
                      <a:r>
                        <a:rPr lang="en-US" sz="1000">
                          <a:effectLst/>
                        </a:rPr>
                        <a:t> </a:t>
                      </a:r>
                    </a:p>
                    <a:p>
                      <a:pPr marL="156845" marR="0">
                        <a:spcBef>
                          <a:spcPts val="0"/>
                        </a:spcBef>
                        <a:spcAft>
                          <a:spcPts val="0"/>
                        </a:spcAft>
                      </a:pPr>
                      <a:r>
                        <a:rPr lang="en-US" sz="1000" spc="-50">
                          <a:effectLst/>
                        </a:rPr>
                        <a:t>LUNG</a:t>
                      </a:r>
                      <a:r>
                        <a:rPr lang="en-US" sz="1000" spc="-95">
                          <a:effectLst/>
                        </a:rPr>
                        <a:t> </a:t>
                      </a:r>
                      <a:r>
                        <a:rPr lang="en-US" sz="1000" spc="-50">
                          <a:effectLst/>
                        </a:rPr>
                        <a:t>TISSUE</a:t>
                      </a:r>
                      <a:r>
                        <a:rPr lang="en-US" sz="1000" spc="-95">
                          <a:effectLst/>
                        </a:rPr>
                        <a:t> </a:t>
                      </a:r>
                      <a:r>
                        <a:rPr lang="en-US" sz="1000" spc="-50">
                          <a:effectLst/>
                        </a:rPr>
                        <a:t>DISEASE</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91999" marR="91999" marT="45999" marB="45999"/>
                </a:tc>
                <a:tc hMerge="1">
                  <a:txBody>
                    <a:bodyPr/>
                    <a:lstStyle/>
                    <a:p>
                      <a:endParaRPr lang="en-US"/>
                    </a:p>
                  </a:txBody>
                  <a:tcPr/>
                </a:tc>
                <a:tc gridSpan="2">
                  <a:txBody>
                    <a:bodyPr/>
                    <a:lstStyle/>
                    <a:p>
                      <a:pPr marL="0" marR="0">
                        <a:spcBef>
                          <a:spcPts val="30"/>
                        </a:spcBef>
                        <a:spcAft>
                          <a:spcPts val="0"/>
                        </a:spcAft>
                      </a:pPr>
                      <a:r>
                        <a:rPr lang="en-US" sz="1000">
                          <a:effectLst/>
                        </a:rPr>
                        <a:t> </a:t>
                      </a:r>
                    </a:p>
                    <a:p>
                      <a:pPr marL="413385" marR="0">
                        <a:spcBef>
                          <a:spcPts val="0"/>
                        </a:spcBef>
                        <a:spcAft>
                          <a:spcPts val="0"/>
                        </a:spcAft>
                      </a:pPr>
                      <a:r>
                        <a:rPr lang="en-US" sz="1000" spc="-35">
                          <a:effectLst/>
                        </a:rPr>
                        <a:t>CNS</a:t>
                      </a:r>
                      <a:r>
                        <a:rPr lang="en-US" sz="1000" spc="-130">
                          <a:effectLst/>
                        </a:rPr>
                        <a:t> </a:t>
                      </a:r>
                      <a:r>
                        <a:rPr lang="en-US" sz="1000" spc="-10">
                          <a:effectLst/>
                        </a:rPr>
                        <a:t>ISSUES</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91999" marR="91999" marT="45999" marB="45999"/>
                </a:tc>
                <a:tc hMerge="1">
                  <a:txBody>
                    <a:bodyPr/>
                    <a:lstStyle/>
                    <a:p>
                      <a:endParaRPr lang="en-US"/>
                    </a:p>
                  </a:txBody>
                  <a:tcPr/>
                </a:tc>
                <a:extLst>
                  <a:ext uri="{0D108BD9-81ED-4DB2-BD59-A6C34878D82A}">
                    <a16:rowId xmlns:a16="http://schemas.microsoft.com/office/drawing/2014/main" val="1475623123"/>
                  </a:ext>
                </a:extLst>
              </a:tr>
              <a:tr h="343462">
                <a:tc>
                  <a:txBody>
                    <a:bodyPr/>
                    <a:lstStyle/>
                    <a:p>
                      <a:pPr marL="0" marR="0">
                        <a:spcBef>
                          <a:spcPts val="40"/>
                        </a:spcBef>
                        <a:spcAft>
                          <a:spcPts val="0"/>
                        </a:spcAft>
                      </a:pPr>
                      <a:r>
                        <a:rPr lang="en-US" sz="1000">
                          <a:effectLst/>
                        </a:rPr>
                        <a:t> </a:t>
                      </a:r>
                    </a:p>
                    <a:p>
                      <a:pPr marL="6350" marR="0" algn="ctr">
                        <a:spcBef>
                          <a:spcPts val="0"/>
                        </a:spcBef>
                        <a:spcAft>
                          <a:spcPts val="0"/>
                        </a:spcAft>
                      </a:pPr>
                      <a:r>
                        <a:rPr lang="en-US" sz="1000" spc="-10">
                          <a:effectLst/>
                        </a:rPr>
                        <a:t>Cause</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0" marR="0">
                        <a:spcBef>
                          <a:spcPts val="40"/>
                        </a:spcBef>
                        <a:spcAft>
                          <a:spcPts val="0"/>
                        </a:spcAft>
                      </a:pPr>
                      <a:r>
                        <a:rPr lang="en-US" sz="1000">
                          <a:effectLst/>
                        </a:rPr>
                        <a:t> </a:t>
                      </a:r>
                    </a:p>
                    <a:p>
                      <a:pPr marL="107315" marR="0">
                        <a:spcBef>
                          <a:spcPts val="0"/>
                        </a:spcBef>
                        <a:spcAft>
                          <a:spcPts val="0"/>
                        </a:spcAft>
                      </a:pPr>
                      <a:r>
                        <a:rPr lang="en-US" sz="1000" spc="-10">
                          <a:effectLst/>
                        </a:rPr>
                        <a:t>Treatment</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40"/>
                        </a:spcBef>
                        <a:spcAft>
                          <a:spcPts val="0"/>
                        </a:spcAft>
                      </a:pPr>
                      <a:r>
                        <a:rPr lang="en-US" sz="1000" dirty="0">
                          <a:effectLst/>
                        </a:rPr>
                        <a:t> </a:t>
                      </a:r>
                    </a:p>
                    <a:p>
                      <a:pPr marL="6350" marR="0" algn="ctr">
                        <a:spcBef>
                          <a:spcPts val="0"/>
                        </a:spcBef>
                        <a:spcAft>
                          <a:spcPts val="0"/>
                        </a:spcAft>
                      </a:pPr>
                      <a:r>
                        <a:rPr lang="en-US" sz="1000" spc="-10" dirty="0">
                          <a:effectLst/>
                        </a:rPr>
                        <a:t>Cause</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0" marR="0">
                        <a:spcBef>
                          <a:spcPts val="40"/>
                        </a:spcBef>
                        <a:spcAft>
                          <a:spcPts val="0"/>
                        </a:spcAft>
                      </a:pPr>
                      <a:r>
                        <a:rPr lang="en-US" sz="1000">
                          <a:effectLst/>
                        </a:rPr>
                        <a:t> </a:t>
                      </a:r>
                    </a:p>
                    <a:p>
                      <a:pPr marL="107315" marR="0">
                        <a:spcBef>
                          <a:spcPts val="0"/>
                        </a:spcBef>
                        <a:spcAft>
                          <a:spcPts val="0"/>
                        </a:spcAft>
                      </a:pPr>
                      <a:r>
                        <a:rPr lang="en-US" sz="1000" spc="-10">
                          <a:effectLst/>
                        </a:rPr>
                        <a:t>Treatment</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40"/>
                        </a:spcBef>
                        <a:spcAft>
                          <a:spcPts val="0"/>
                        </a:spcAft>
                      </a:pPr>
                      <a:r>
                        <a:rPr lang="en-US" sz="1000">
                          <a:effectLst/>
                        </a:rPr>
                        <a:t> </a:t>
                      </a:r>
                    </a:p>
                    <a:p>
                      <a:pPr marL="203200" marR="0">
                        <a:spcBef>
                          <a:spcPts val="0"/>
                        </a:spcBef>
                        <a:spcAft>
                          <a:spcPts val="0"/>
                        </a:spcAft>
                      </a:pPr>
                      <a:r>
                        <a:rPr lang="en-US" sz="1000" spc="-10">
                          <a:effectLst/>
                        </a:rPr>
                        <a:t>Cause</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0" marR="0">
                        <a:spcBef>
                          <a:spcPts val="40"/>
                        </a:spcBef>
                        <a:spcAft>
                          <a:spcPts val="0"/>
                        </a:spcAft>
                      </a:pPr>
                      <a:r>
                        <a:rPr lang="en-US" sz="1000">
                          <a:effectLst/>
                        </a:rPr>
                        <a:t> </a:t>
                      </a:r>
                    </a:p>
                    <a:p>
                      <a:pPr marL="107315" marR="0">
                        <a:spcBef>
                          <a:spcPts val="0"/>
                        </a:spcBef>
                        <a:spcAft>
                          <a:spcPts val="0"/>
                        </a:spcAft>
                      </a:pPr>
                      <a:r>
                        <a:rPr lang="en-US" sz="1000" spc="-10">
                          <a:effectLst/>
                        </a:rPr>
                        <a:t>Treatment</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40"/>
                        </a:spcBef>
                        <a:spcAft>
                          <a:spcPts val="0"/>
                        </a:spcAft>
                      </a:pPr>
                      <a:r>
                        <a:rPr lang="en-US" sz="1000">
                          <a:effectLst/>
                        </a:rPr>
                        <a:t> </a:t>
                      </a:r>
                    </a:p>
                    <a:p>
                      <a:pPr marL="6350" marR="0" algn="ctr">
                        <a:spcBef>
                          <a:spcPts val="0"/>
                        </a:spcBef>
                        <a:spcAft>
                          <a:spcPts val="0"/>
                        </a:spcAft>
                      </a:pPr>
                      <a:r>
                        <a:rPr lang="en-US" sz="1000" spc="-10">
                          <a:effectLst/>
                        </a:rPr>
                        <a:t>Cause</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0" marR="0">
                        <a:spcBef>
                          <a:spcPts val="40"/>
                        </a:spcBef>
                        <a:spcAft>
                          <a:spcPts val="0"/>
                        </a:spcAft>
                      </a:pPr>
                      <a:r>
                        <a:rPr lang="en-US" sz="1000">
                          <a:solidFill>
                            <a:schemeClr val="tx1"/>
                          </a:solidFill>
                          <a:effectLst/>
                        </a:rPr>
                        <a:t> </a:t>
                      </a:r>
                    </a:p>
                    <a:p>
                      <a:pPr marL="107315" marR="0">
                        <a:spcBef>
                          <a:spcPts val="0"/>
                        </a:spcBef>
                        <a:spcAft>
                          <a:spcPts val="0"/>
                        </a:spcAft>
                      </a:pPr>
                      <a:r>
                        <a:rPr lang="en-US" sz="1000" spc="-10">
                          <a:solidFill>
                            <a:schemeClr val="tx1"/>
                          </a:solidFill>
                          <a:effectLst/>
                        </a:rPr>
                        <a:t>Treatment</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extLst>
                  <a:ext uri="{0D108BD9-81ED-4DB2-BD59-A6C34878D82A}">
                    <a16:rowId xmlns:a16="http://schemas.microsoft.com/office/drawing/2014/main" val="1122661782"/>
                  </a:ext>
                </a:extLst>
              </a:tr>
              <a:tr h="956787">
                <a:tc>
                  <a:txBody>
                    <a:bodyPr/>
                    <a:lstStyle/>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10795" marR="0" algn="ctr">
                        <a:spcBef>
                          <a:spcPts val="615"/>
                        </a:spcBef>
                        <a:spcAft>
                          <a:spcPts val="0"/>
                        </a:spcAft>
                      </a:pPr>
                      <a:r>
                        <a:rPr lang="en-US" sz="1000" spc="-10">
                          <a:effectLst/>
                        </a:rPr>
                        <a:t>CROUP</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8735" marR="0">
                        <a:lnSpc>
                          <a:spcPct val="155000"/>
                        </a:lnSpc>
                        <a:spcBef>
                          <a:spcPts val="405"/>
                        </a:spcBef>
                        <a:spcAft>
                          <a:spcPts val="0"/>
                        </a:spcAft>
                      </a:pPr>
                      <a:r>
                        <a:rPr lang="en-US" sz="1000" spc="-20">
                          <a:solidFill>
                            <a:schemeClr val="tx1"/>
                          </a:solidFill>
                          <a:effectLst/>
                        </a:rPr>
                        <a:t>Dexamethasone</a:t>
                      </a:r>
                      <a:r>
                        <a:rPr lang="en-US" sz="1000" spc="200">
                          <a:solidFill>
                            <a:schemeClr val="tx1"/>
                          </a:solidFill>
                          <a:effectLst/>
                        </a:rPr>
                        <a:t> </a:t>
                      </a:r>
                      <a:r>
                        <a:rPr lang="en-US" sz="1000" spc="-10">
                          <a:solidFill>
                            <a:schemeClr val="tx1"/>
                          </a:solidFill>
                          <a:effectLst/>
                        </a:rPr>
                        <a:t>Oxygen</a:t>
                      </a:r>
                      <a:r>
                        <a:rPr lang="en-US" sz="1000" spc="-25">
                          <a:solidFill>
                            <a:schemeClr val="tx1"/>
                          </a:solidFill>
                          <a:effectLst/>
                        </a:rPr>
                        <a:t> </a:t>
                      </a:r>
                      <a:r>
                        <a:rPr lang="en-US" sz="1000" spc="-20">
                          <a:solidFill>
                            <a:schemeClr val="tx1"/>
                          </a:solidFill>
                          <a:effectLst/>
                        </a:rPr>
                        <a:t>(Heliox)</a:t>
                      </a:r>
                      <a:endParaRPr lang="en-US" sz="1000">
                        <a:solidFill>
                          <a:schemeClr val="tx1"/>
                        </a:solidFill>
                        <a:effectLst/>
                      </a:endParaRPr>
                    </a:p>
                    <a:p>
                      <a:pPr marL="38735" marR="0">
                        <a:lnSpc>
                          <a:spcPct val="95000"/>
                        </a:lnSpc>
                        <a:spcBef>
                          <a:spcPts val="25"/>
                        </a:spcBef>
                        <a:spcAft>
                          <a:spcPts val="0"/>
                        </a:spcAft>
                      </a:pPr>
                      <a:r>
                        <a:rPr lang="en-US" sz="1000" spc="-10">
                          <a:solidFill>
                            <a:schemeClr val="tx1"/>
                          </a:solidFill>
                          <a:effectLst/>
                        </a:rPr>
                        <a:t>Nebulizer</a:t>
                      </a:r>
                      <a:r>
                        <a:rPr lang="en-US" sz="1000" spc="200">
                          <a:solidFill>
                            <a:schemeClr val="tx1"/>
                          </a:solidFill>
                          <a:effectLst/>
                        </a:rPr>
                        <a:t> </a:t>
                      </a:r>
                      <a:r>
                        <a:rPr lang="en-US" sz="1000" spc="-20">
                          <a:solidFill>
                            <a:schemeClr val="tx1"/>
                          </a:solidFill>
                          <a:effectLst/>
                        </a:rPr>
                        <a:t>(epinephrine)</a:t>
                      </a:r>
                      <a:endParaRPr lang="en-US" sz="1000">
                        <a:solidFill>
                          <a:schemeClr val="tx1"/>
                        </a:solidFill>
                        <a:effectLst/>
                      </a:endParaRPr>
                    </a:p>
                    <a:p>
                      <a:pPr marL="38735" marR="0">
                        <a:lnSpc>
                          <a:spcPts val="1150"/>
                        </a:lnSpc>
                        <a:spcBef>
                          <a:spcPts val="5"/>
                        </a:spcBef>
                        <a:spcAft>
                          <a:spcPts val="0"/>
                        </a:spcAft>
                      </a:pPr>
                      <a:r>
                        <a:rPr lang="en-US" sz="1000" spc="-10">
                          <a:solidFill>
                            <a:schemeClr val="tx1"/>
                          </a:solidFill>
                          <a:effectLst/>
                        </a:rPr>
                        <a:t>Intubate</a:t>
                      </a:r>
                      <a:r>
                        <a:rPr lang="en-US" sz="1000" spc="200">
                          <a:solidFill>
                            <a:schemeClr val="tx1"/>
                          </a:solidFill>
                          <a:effectLst/>
                        </a:rPr>
                        <a:t> </a:t>
                      </a:r>
                      <a:r>
                        <a:rPr lang="en-US" sz="1000" spc="-20">
                          <a:solidFill>
                            <a:schemeClr val="tx1"/>
                          </a:solidFill>
                          <a:effectLst/>
                        </a:rPr>
                        <a:t>Tracheostomy</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10160" marR="0" algn="ctr">
                        <a:spcBef>
                          <a:spcPts val="615"/>
                        </a:spcBef>
                        <a:spcAft>
                          <a:spcPts val="0"/>
                        </a:spcAft>
                      </a:pPr>
                      <a:r>
                        <a:rPr lang="en-US" sz="1000" spc="-10">
                          <a:solidFill>
                            <a:srgbClr val="FFFFFF"/>
                          </a:solidFill>
                          <a:effectLst/>
                        </a:rPr>
                        <a:t>BRONCHIOLITIS</a:t>
                      </a:r>
                      <a:endParaRPr lang="en-US" sz="1000">
                        <a:solidFill>
                          <a:srgbClr val="FFFFFF"/>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38735" marR="224155">
                        <a:lnSpc>
                          <a:spcPct val="145000"/>
                        </a:lnSpc>
                        <a:spcBef>
                          <a:spcPts val="395"/>
                        </a:spcBef>
                        <a:spcAft>
                          <a:spcPts val="0"/>
                        </a:spcAft>
                      </a:pPr>
                      <a:r>
                        <a:rPr lang="en-US" sz="1000" spc="-20">
                          <a:solidFill>
                            <a:schemeClr val="tx1"/>
                          </a:solidFill>
                          <a:effectLst/>
                        </a:rPr>
                        <a:t>Suctioning</a:t>
                      </a:r>
                      <a:r>
                        <a:rPr lang="en-US" sz="1000" spc="200">
                          <a:solidFill>
                            <a:schemeClr val="tx1"/>
                          </a:solidFill>
                          <a:effectLst/>
                        </a:rPr>
                        <a:t> </a:t>
                      </a:r>
                      <a:r>
                        <a:rPr lang="en-US" sz="1000" spc="-20">
                          <a:solidFill>
                            <a:schemeClr val="tx1"/>
                          </a:solidFill>
                          <a:effectLst/>
                        </a:rPr>
                        <a:t>Nebulizers</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85090" algn="r">
                        <a:spcBef>
                          <a:spcPts val="615"/>
                        </a:spcBef>
                        <a:spcAft>
                          <a:spcPts val="0"/>
                        </a:spcAft>
                      </a:pPr>
                      <a:r>
                        <a:rPr lang="en-US" sz="1000" spc="-10">
                          <a:solidFill>
                            <a:srgbClr val="FFFFFF"/>
                          </a:solidFill>
                          <a:effectLst/>
                        </a:rPr>
                        <a:t>PNEUMONIA</a:t>
                      </a:r>
                      <a:endParaRPr lang="en-US" sz="1000">
                        <a:solidFill>
                          <a:srgbClr val="FFFFFF"/>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38735" marR="0">
                        <a:lnSpc>
                          <a:spcPct val="155000"/>
                        </a:lnSpc>
                        <a:spcBef>
                          <a:spcPts val="405"/>
                        </a:spcBef>
                        <a:spcAft>
                          <a:spcPts val="0"/>
                        </a:spcAft>
                      </a:pPr>
                      <a:r>
                        <a:rPr lang="en-US" sz="1000" spc="-20">
                          <a:solidFill>
                            <a:schemeClr val="tx1"/>
                          </a:solidFill>
                          <a:effectLst/>
                        </a:rPr>
                        <a:t>Dexamethasone</a:t>
                      </a:r>
                      <a:r>
                        <a:rPr lang="en-US" sz="1000" spc="200">
                          <a:solidFill>
                            <a:schemeClr val="tx1"/>
                          </a:solidFill>
                          <a:effectLst/>
                        </a:rPr>
                        <a:t> </a:t>
                      </a:r>
                      <a:r>
                        <a:rPr lang="en-US" sz="1000" spc="-10">
                          <a:solidFill>
                            <a:schemeClr val="tx1"/>
                          </a:solidFill>
                          <a:effectLst/>
                        </a:rPr>
                        <a:t>Oxygen</a:t>
                      </a:r>
                      <a:r>
                        <a:rPr lang="en-US" sz="1000" spc="-25">
                          <a:solidFill>
                            <a:schemeClr val="tx1"/>
                          </a:solidFill>
                          <a:effectLst/>
                        </a:rPr>
                        <a:t> </a:t>
                      </a:r>
                      <a:r>
                        <a:rPr lang="en-US" sz="1000" spc="-20">
                          <a:solidFill>
                            <a:schemeClr val="tx1"/>
                          </a:solidFill>
                          <a:effectLst/>
                        </a:rPr>
                        <a:t>(Heliox)</a:t>
                      </a:r>
                      <a:endParaRPr lang="en-US" sz="1000">
                        <a:solidFill>
                          <a:schemeClr val="tx1"/>
                        </a:solidFill>
                        <a:effectLst/>
                      </a:endParaRPr>
                    </a:p>
                    <a:p>
                      <a:pPr marL="38735" marR="0">
                        <a:lnSpc>
                          <a:spcPct val="95000"/>
                        </a:lnSpc>
                        <a:spcBef>
                          <a:spcPts val="25"/>
                        </a:spcBef>
                        <a:spcAft>
                          <a:spcPts val="0"/>
                        </a:spcAft>
                      </a:pPr>
                      <a:r>
                        <a:rPr lang="en-US" sz="1000" spc="-10">
                          <a:solidFill>
                            <a:schemeClr val="tx1"/>
                          </a:solidFill>
                          <a:effectLst/>
                        </a:rPr>
                        <a:t>Nebulizer</a:t>
                      </a:r>
                      <a:r>
                        <a:rPr lang="en-US" sz="1000" spc="200">
                          <a:solidFill>
                            <a:schemeClr val="tx1"/>
                          </a:solidFill>
                          <a:effectLst/>
                        </a:rPr>
                        <a:t> </a:t>
                      </a:r>
                      <a:r>
                        <a:rPr lang="en-US" sz="1000" spc="-20">
                          <a:solidFill>
                            <a:schemeClr val="tx1"/>
                          </a:solidFill>
                          <a:effectLst/>
                        </a:rPr>
                        <a:t>(epinephrine)</a:t>
                      </a:r>
                      <a:endParaRPr lang="en-US" sz="1000">
                        <a:solidFill>
                          <a:schemeClr val="tx1"/>
                        </a:solidFill>
                        <a:effectLst/>
                      </a:endParaRPr>
                    </a:p>
                    <a:p>
                      <a:pPr marL="38735" marR="0">
                        <a:lnSpc>
                          <a:spcPts val="1150"/>
                        </a:lnSpc>
                        <a:spcBef>
                          <a:spcPts val="5"/>
                        </a:spcBef>
                        <a:spcAft>
                          <a:spcPts val="0"/>
                        </a:spcAft>
                      </a:pPr>
                      <a:r>
                        <a:rPr lang="en-US" sz="1000" spc="-10">
                          <a:solidFill>
                            <a:schemeClr val="tx1"/>
                          </a:solidFill>
                          <a:effectLst/>
                        </a:rPr>
                        <a:t>Intubate</a:t>
                      </a:r>
                      <a:r>
                        <a:rPr lang="en-US" sz="1000" spc="200">
                          <a:solidFill>
                            <a:schemeClr val="tx1"/>
                          </a:solidFill>
                          <a:effectLst/>
                        </a:rPr>
                        <a:t> </a:t>
                      </a:r>
                      <a:r>
                        <a:rPr lang="en-US" sz="1000" spc="-20">
                          <a:solidFill>
                            <a:schemeClr val="tx1"/>
                          </a:solidFill>
                          <a:effectLst/>
                        </a:rPr>
                        <a:t>Tracheostomy</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10795" marR="0" algn="ctr">
                        <a:spcBef>
                          <a:spcPts val="615"/>
                        </a:spcBef>
                        <a:spcAft>
                          <a:spcPts val="0"/>
                        </a:spcAft>
                      </a:pPr>
                      <a:r>
                        <a:rPr lang="en-US" sz="1000" spc="-10">
                          <a:effectLst/>
                        </a:rPr>
                        <a:t>OVERDOSE</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38735" marR="20955">
                        <a:lnSpc>
                          <a:spcPct val="87000"/>
                        </a:lnSpc>
                        <a:spcBef>
                          <a:spcPts val="470"/>
                        </a:spcBef>
                        <a:spcAft>
                          <a:spcPts val="0"/>
                        </a:spcAft>
                      </a:pPr>
                      <a:r>
                        <a:rPr lang="en-US" sz="1000" spc="-10">
                          <a:solidFill>
                            <a:schemeClr val="tx1"/>
                          </a:solidFill>
                          <a:effectLst/>
                        </a:rPr>
                        <a:t>Naloxone</a:t>
                      </a:r>
                      <a:r>
                        <a:rPr lang="en-US" sz="1000" spc="200">
                          <a:solidFill>
                            <a:schemeClr val="tx1"/>
                          </a:solidFill>
                          <a:effectLst/>
                        </a:rPr>
                        <a:t> </a:t>
                      </a:r>
                      <a:r>
                        <a:rPr lang="en-US" sz="1000" spc="-10">
                          <a:solidFill>
                            <a:schemeClr val="tx1"/>
                          </a:solidFill>
                          <a:effectLst/>
                        </a:rPr>
                        <a:t>(opioid</a:t>
                      </a:r>
                      <a:r>
                        <a:rPr lang="en-US" sz="1000" spc="-60">
                          <a:solidFill>
                            <a:schemeClr val="tx1"/>
                          </a:solidFill>
                          <a:effectLst/>
                        </a:rPr>
                        <a:t> </a:t>
                      </a:r>
                      <a:r>
                        <a:rPr lang="en-US" sz="1000" spc="-10">
                          <a:solidFill>
                            <a:schemeClr val="tx1"/>
                          </a:solidFill>
                          <a:effectLst/>
                        </a:rPr>
                        <a:t>reversal)</a:t>
                      </a:r>
                      <a:endParaRPr lang="en-US" sz="1000">
                        <a:solidFill>
                          <a:schemeClr val="tx1"/>
                        </a:solidFill>
                        <a:effectLst/>
                      </a:endParaRPr>
                    </a:p>
                    <a:p>
                      <a:pPr marL="38735" marR="0">
                        <a:spcBef>
                          <a:spcPts val="375"/>
                        </a:spcBef>
                        <a:spcAft>
                          <a:spcPts val="0"/>
                        </a:spcAft>
                      </a:pPr>
                      <a:r>
                        <a:rPr lang="en-US" sz="1000" spc="-10">
                          <a:solidFill>
                            <a:schemeClr val="tx1"/>
                          </a:solidFill>
                          <a:effectLst/>
                        </a:rPr>
                        <a:t>Antidotes</a:t>
                      </a:r>
                      <a:endParaRPr lang="en-US" sz="1000">
                        <a:solidFill>
                          <a:schemeClr val="tx1"/>
                        </a:solidFill>
                        <a:effectLst/>
                      </a:endParaRPr>
                    </a:p>
                    <a:p>
                      <a:pPr marL="38735" marR="264160">
                        <a:lnSpc>
                          <a:spcPct val="87000"/>
                        </a:lnSpc>
                        <a:spcBef>
                          <a:spcPts val="430"/>
                        </a:spcBef>
                        <a:spcAft>
                          <a:spcPts val="0"/>
                        </a:spcAft>
                      </a:pPr>
                      <a:r>
                        <a:rPr lang="en-US" sz="1000" spc="-10">
                          <a:solidFill>
                            <a:schemeClr val="tx1"/>
                          </a:solidFill>
                          <a:effectLst/>
                        </a:rPr>
                        <a:t>Support</a:t>
                      </a:r>
                      <a:r>
                        <a:rPr lang="en-US" sz="1000" spc="200">
                          <a:solidFill>
                            <a:schemeClr val="tx1"/>
                          </a:solidFill>
                          <a:effectLst/>
                        </a:rPr>
                        <a:t> </a:t>
                      </a:r>
                      <a:r>
                        <a:rPr lang="en-US" sz="1000" spc="-10">
                          <a:solidFill>
                            <a:schemeClr val="tx1"/>
                          </a:solidFill>
                          <a:effectLst/>
                        </a:rPr>
                        <a:t>breathing</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extLst>
                  <a:ext uri="{0D108BD9-81ED-4DB2-BD59-A6C34878D82A}">
                    <a16:rowId xmlns:a16="http://schemas.microsoft.com/office/drawing/2014/main" val="506208856"/>
                  </a:ext>
                </a:extLst>
              </a:tr>
              <a:tr h="1552734">
                <a:tc>
                  <a:txBody>
                    <a:bodyPr/>
                    <a:lstStyle/>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50"/>
                        </a:spcBef>
                        <a:spcAft>
                          <a:spcPts val="0"/>
                        </a:spcAft>
                      </a:pPr>
                      <a:r>
                        <a:rPr lang="en-US" sz="1000">
                          <a:effectLst/>
                        </a:rPr>
                        <a:t> </a:t>
                      </a:r>
                    </a:p>
                    <a:p>
                      <a:pPr marL="12700" marR="0" algn="ctr">
                        <a:spcBef>
                          <a:spcPts val="0"/>
                        </a:spcBef>
                        <a:spcAft>
                          <a:spcPts val="0"/>
                        </a:spcAft>
                      </a:pPr>
                      <a:r>
                        <a:rPr lang="en-US" sz="1000" spc="-20">
                          <a:effectLst/>
                        </a:rPr>
                        <a:t>FOREIGN</a:t>
                      </a:r>
                      <a:r>
                        <a:rPr lang="en-US" sz="1000" spc="10">
                          <a:effectLst/>
                        </a:rPr>
                        <a:t> </a:t>
                      </a:r>
                      <a:r>
                        <a:rPr lang="en-US" sz="1000" spc="-20">
                          <a:effectLst/>
                        </a:rPr>
                        <a:t>BODY</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8735" marR="0">
                        <a:lnSpc>
                          <a:spcPct val="155000"/>
                        </a:lnSpc>
                        <a:spcBef>
                          <a:spcPts val="405"/>
                        </a:spcBef>
                        <a:spcAft>
                          <a:spcPts val="0"/>
                        </a:spcAft>
                      </a:pPr>
                      <a:r>
                        <a:rPr lang="en-US" sz="1000" spc="-20">
                          <a:solidFill>
                            <a:schemeClr val="tx1"/>
                          </a:solidFill>
                          <a:effectLst/>
                        </a:rPr>
                        <a:t>Dexamethasone</a:t>
                      </a:r>
                      <a:r>
                        <a:rPr lang="en-US" sz="1000" spc="200">
                          <a:solidFill>
                            <a:schemeClr val="tx1"/>
                          </a:solidFill>
                          <a:effectLst/>
                        </a:rPr>
                        <a:t> </a:t>
                      </a:r>
                      <a:r>
                        <a:rPr lang="en-US" sz="1000" spc="-10">
                          <a:solidFill>
                            <a:schemeClr val="tx1"/>
                          </a:solidFill>
                          <a:effectLst/>
                        </a:rPr>
                        <a:t>Oxygen</a:t>
                      </a:r>
                      <a:r>
                        <a:rPr lang="en-US" sz="1000" spc="-25">
                          <a:solidFill>
                            <a:schemeClr val="tx1"/>
                          </a:solidFill>
                          <a:effectLst/>
                        </a:rPr>
                        <a:t> </a:t>
                      </a:r>
                      <a:r>
                        <a:rPr lang="en-US" sz="1000" spc="-20">
                          <a:solidFill>
                            <a:schemeClr val="tx1"/>
                          </a:solidFill>
                          <a:effectLst/>
                        </a:rPr>
                        <a:t>(Heliox)</a:t>
                      </a:r>
                      <a:endParaRPr lang="en-US" sz="1000">
                        <a:solidFill>
                          <a:schemeClr val="tx1"/>
                        </a:solidFill>
                        <a:effectLst/>
                      </a:endParaRPr>
                    </a:p>
                    <a:p>
                      <a:pPr marL="38735" marR="0">
                        <a:lnSpc>
                          <a:spcPct val="95000"/>
                        </a:lnSpc>
                        <a:spcBef>
                          <a:spcPts val="25"/>
                        </a:spcBef>
                        <a:spcAft>
                          <a:spcPts val="0"/>
                        </a:spcAft>
                      </a:pPr>
                      <a:r>
                        <a:rPr lang="en-US" sz="1000" spc="-10">
                          <a:solidFill>
                            <a:schemeClr val="tx1"/>
                          </a:solidFill>
                          <a:effectLst/>
                        </a:rPr>
                        <a:t>Nebulizer</a:t>
                      </a:r>
                      <a:r>
                        <a:rPr lang="en-US" sz="1000" spc="200">
                          <a:solidFill>
                            <a:schemeClr val="tx1"/>
                          </a:solidFill>
                          <a:effectLst/>
                        </a:rPr>
                        <a:t> </a:t>
                      </a:r>
                      <a:r>
                        <a:rPr lang="en-US" sz="1000" spc="-20">
                          <a:solidFill>
                            <a:schemeClr val="tx1"/>
                          </a:solidFill>
                          <a:effectLst/>
                        </a:rPr>
                        <a:t>(epinephrine)</a:t>
                      </a:r>
                      <a:endParaRPr lang="en-US" sz="1000">
                        <a:solidFill>
                          <a:schemeClr val="tx1"/>
                        </a:solidFill>
                        <a:effectLst/>
                      </a:endParaRPr>
                    </a:p>
                    <a:p>
                      <a:pPr marL="38735" marR="0">
                        <a:lnSpc>
                          <a:spcPct val="155000"/>
                        </a:lnSpc>
                        <a:spcBef>
                          <a:spcPts val="415"/>
                        </a:spcBef>
                        <a:spcAft>
                          <a:spcPts val="0"/>
                        </a:spcAft>
                      </a:pPr>
                      <a:r>
                        <a:rPr lang="en-US" sz="1000" spc="-10">
                          <a:solidFill>
                            <a:schemeClr val="tx1"/>
                          </a:solidFill>
                          <a:effectLst/>
                        </a:rPr>
                        <a:t>Intubate</a:t>
                      </a:r>
                      <a:r>
                        <a:rPr lang="en-US" sz="1000" spc="200">
                          <a:solidFill>
                            <a:schemeClr val="tx1"/>
                          </a:solidFill>
                          <a:effectLst/>
                        </a:rPr>
                        <a:t> </a:t>
                      </a:r>
                      <a:r>
                        <a:rPr lang="en-US" sz="1000" spc="-20">
                          <a:solidFill>
                            <a:schemeClr val="tx1"/>
                          </a:solidFill>
                          <a:effectLst/>
                        </a:rPr>
                        <a:t>Tracheostomy</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50"/>
                        </a:spcBef>
                        <a:spcAft>
                          <a:spcPts val="0"/>
                        </a:spcAft>
                      </a:pPr>
                      <a:r>
                        <a:rPr lang="en-US" sz="1000">
                          <a:solidFill>
                            <a:srgbClr val="FFFFFF"/>
                          </a:solidFill>
                          <a:effectLst/>
                        </a:rPr>
                        <a:t> </a:t>
                      </a:r>
                    </a:p>
                    <a:p>
                      <a:pPr marL="10160" marR="0" algn="ctr">
                        <a:spcBef>
                          <a:spcPts val="0"/>
                        </a:spcBef>
                        <a:spcAft>
                          <a:spcPts val="0"/>
                        </a:spcAft>
                      </a:pPr>
                      <a:r>
                        <a:rPr lang="en-US" sz="1000" spc="-10">
                          <a:solidFill>
                            <a:srgbClr val="FFFFFF"/>
                          </a:solidFill>
                          <a:effectLst/>
                        </a:rPr>
                        <a:t>ASTHMA</a:t>
                      </a:r>
                      <a:endParaRPr lang="en-US" sz="1000">
                        <a:solidFill>
                          <a:srgbClr val="FFFFFF"/>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38735" marR="0">
                        <a:spcBef>
                          <a:spcPts val="385"/>
                        </a:spcBef>
                        <a:spcAft>
                          <a:spcPts val="0"/>
                        </a:spcAft>
                      </a:pPr>
                      <a:r>
                        <a:rPr lang="en-US" sz="1000" spc="-10">
                          <a:solidFill>
                            <a:schemeClr val="tx1"/>
                          </a:solidFill>
                          <a:effectLst/>
                        </a:rPr>
                        <a:t>Oxygen</a:t>
                      </a:r>
                      <a:r>
                        <a:rPr lang="en-US" sz="1000" spc="-20">
                          <a:solidFill>
                            <a:schemeClr val="tx1"/>
                          </a:solidFill>
                          <a:effectLst/>
                        </a:rPr>
                        <a:t> </a:t>
                      </a:r>
                      <a:r>
                        <a:rPr lang="en-US" sz="1000" spc="-10">
                          <a:solidFill>
                            <a:schemeClr val="tx1"/>
                          </a:solidFill>
                          <a:effectLst/>
                        </a:rPr>
                        <a:t>(Heliox)</a:t>
                      </a:r>
                      <a:endParaRPr lang="en-US" sz="1000">
                        <a:solidFill>
                          <a:schemeClr val="tx1"/>
                        </a:solidFill>
                        <a:effectLst/>
                      </a:endParaRPr>
                    </a:p>
                    <a:p>
                      <a:pPr marL="38735" marR="92075">
                        <a:lnSpc>
                          <a:spcPct val="87000"/>
                        </a:lnSpc>
                        <a:spcBef>
                          <a:spcPts val="430"/>
                        </a:spcBef>
                        <a:spcAft>
                          <a:spcPts val="0"/>
                        </a:spcAft>
                      </a:pPr>
                      <a:r>
                        <a:rPr lang="en-US" sz="1000" spc="-10">
                          <a:solidFill>
                            <a:schemeClr val="tx1"/>
                          </a:solidFill>
                          <a:effectLst/>
                        </a:rPr>
                        <a:t>Nebulizers</a:t>
                      </a:r>
                      <a:r>
                        <a:rPr lang="en-US" sz="1000" spc="200">
                          <a:solidFill>
                            <a:schemeClr val="tx1"/>
                          </a:solidFill>
                          <a:effectLst/>
                        </a:rPr>
                        <a:t> </a:t>
                      </a:r>
                      <a:r>
                        <a:rPr lang="en-US" sz="1000" spc="-20">
                          <a:solidFill>
                            <a:schemeClr val="tx1"/>
                          </a:solidFill>
                          <a:effectLst/>
                        </a:rPr>
                        <a:t>(albuterol</a:t>
                      </a:r>
                      <a:r>
                        <a:rPr lang="en-US" sz="1000" spc="-40">
                          <a:solidFill>
                            <a:schemeClr val="tx1"/>
                          </a:solidFill>
                          <a:effectLst/>
                        </a:rPr>
                        <a:t> </a:t>
                      </a:r>
                      <a:r>
                        <a:rPr lang="en-US" sz="1000" spc="-20">
                          <a:solidFill>
                            <a:schemeClr val="tx1"/>
                          </a:solidFill>
                          <a:effectLst/>
                        </a:rPr>
                        <a:t>and</a:t>
                      </a:r>
                      <a:r>
                        <a:rPr lang="en-US" sz="1000" spc="200">
                          <a:solidFill>
                            <a:schemeClr val="tx1"/>
                          </a:solidFill>
                          <a:effectLst/>
                        </a:rPr>
                        <a:t> </a:t>
                      </a:r>
                      <a:r>
                        <a:rPr lang="en-US" sz="1000" spc="-10">
                          <a:solidFill>
                            <a:schemeClr val="tx1"/>
                          </a:solidFill>
                          <a:effectLst/>
                        </a:rPr>
                        <a:t>ipratropium</a:t>
                      </a:r>
                      <a:r>
                        <a:rPr lang="en-US" sz="1000" spc="200">
                          <a:solidFill>
                            <a:schemeClr val="tx1"/>
                          </a:solidFill>
                          <a:effectLst/>
                        </a:rPr>
                        <a:t> </a:t>
                      </a:r>
                      <a:r>
                        <a:rPr lang="en-US" sz="1000" spc="-10">
                          <a:solidFill>
                            <a:schemeClr val="tx1"/>
                          </a:solidFill>
                          <a:effectLst/>
                        </a:rPr>
                        <a:t>bromide)</a:t>
                      </a:r>
                      <a:endParaRPr lang="en-US" sz="1000">
                        <a:solidFill>
                          <a:schemeClr val="tx1"/>
                        </a:solidFill>
                        <a:effectLst/>
                      </a:endParaRPr>
                    </a:p>
                    <a:p>
                      <a:pPr marL="38735" marR="0">
                        <a:spcBef>
                          <a:spcPts val="375"/>
                        </a:spcBef>
                        <a:spcAft>
                          <a:spcPts val="0"/>
                        </a:spcAft>
                      </a:pPr>
                      <a:r>
                        <a:rPr lang="en-US" sz="1000" spc="-10">
                          <a:solidFill>
                            <a:schemeClr val="tx1"/>
                          </a:solidFill>
                          <a:effectLst/>
                        </a:rPr>
                        <a:t>Corticosteroids</a:t>
                      </a:r>
                      <a:endParaRPr lang="en-US" sz="1000">
                        <a:solidFill>
                          <a:schemeClr val="tx1"/>
                        </a:solidFill>
                        <a:effectLst/>
                      </a:endParaRPr>
                    </a:p>
                    <a:p>
                      <a:pPr marL="38735" marR="0">
                        <a:lnSpc>
                          <a:spcPct val="87000"/>
                        </a:lnSpc>
                        <a:spcBef>
                          <a:spcPts val="430"/>
                        </a:spcBef>
                        <a:spcAft>
                          <a:spcPts val="0"/>
                        </a:spcAft>
                      </a:pPr>
                      <a:r>
                        <a:rPr lang="en-US" sz="1000" spc="-30">
                          <a:solidFill>
                            <a:schemeClr val="tx1"/>
                          </a:solidFill>
                          <a:effectLst/>
                        </a:rPr>
                        <a:t>Magnesium</a:t>
                      </a:r>
                      <a:r>
                        <a:rPr lang="en-US" sz="1000" spc="200">
                          <a:solidFill>
                            <a:schemeClr val="tx1"/>
                          </a:solidFill>
                          <a:effectLst/>
                        </a:rPr>
                        <a:t> </a:t>
                      </a:r>
                      <a:r>
                        <a:rPr lang="en-US" sz="1000" spc="-10">
                          <a:solidFill>
                            <a:schemeClr val="tx1"/>
                          </a:solidFill>
                          <a:effectLst/>
                        </a:rPr>
                        <a:t>sulfate</a:t>
                      </a:r>
                      <a:endParaRPr lang="en-US" sz="1000">
                        <a:solidFill>
                          <a:schemeClr val="tx1"/>
                        </a:solidFill>
                        <a:effectLst/>
                      </a:endParaRPr>
                    </a:p>
                    <a:p>
                      <a:pPr marL="38735" marR="0">
                        <a:spcBef>
                          <a:spcPts val="375"/>
                        </a:spcBef>
                        <a:spcAft>
                          <a:spcPts val="0"/>
                        </a:spcAft>
                      </a:pPr>
                      <a:r>
                        <a:rPr lang="en-US" sz="1000">
                          <a:solidFill>
                            <a:schemeClr val="tx1"/>
                          </a:solidFill>
                          <a:effectLst/>
                        </a:rPr>
                        <a:t>Epinephrine</a:t>
                      </a:r>
                      <a:r>
                        <a:rPr lang="en-US" sz="1000" spc="-5">
                          <a:solidFill>
                            <a:schemeClr val="tx1"/>
                          </a:solidFill>
                          <a:effectLst/>
                        </a:rPr>
                        <a:t> </a:t>
                      </a:r>
                      <a:r>
                        <a:rPr lang="en-US" sz="1000" spc="-25">
                          <a:solidFill>
                            <a:schemeClr val="tx1"/>
                          </a:solidFill>
                          <a:effectLst/>
                        </a:rPr>
                        <a:t>SQ</a:t>
                      </a:r>
                      <a:endParaRPr lang="en-US" sz="1000">
                        <a:solidFill>
                          <a:schemeClr val="tx1"/>
                        </a:solidFill>
                        <a:effectLst/>
                      </a:endParaRPr>
                    </a:p>
                    <a:p>
                      <a:pPr marL="38735" marR="264160">
                        <a:lnSpc>
                          <a:spcPct val="87000"/>
                        </a:lnSpc>
                        <a:spcBef>
                          <a:spcPts val="430"/>
                        </a:spcBef>
                        <a:spcAft>
                          <a:spcPts val="0"/>
                        </a:spcAft>
                      </a:pPr>
                      <a:r>
                        <a:rPr lang="en-US" sz="1000" spc="-10">
                          <a:solidFill>
                            <a:schemeClr val="tx1"/>
                          </a:solidFill>
                          <a:effectLst/>
                        </a:rPr>
                        <a:t>Support</a:t>
                      </a:r>
                      <a:r>
                        <a:rPr lang="en-US" sz="1000" spc="200">
                          <a:solidFill>
                            <a:schemeClr val="tx1"/>
                          </a:solidFill>
                          <a:effectLst/>
                        </a:rPr>
                        <a:t> </a:t>
                      </a:r>
                      <a:r>
                        <a:rPr lang="en-US" sz="1000" spc="-10">
                          <a:solidFill>
                            <a:schemeClr val="tx1"/>
                          </a:solidFill>
                          <a:effectLst/>
                        </a:rPr>
                        <a:t>breathing</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0"/>
                        </a:spcBef>
                        <a:spcAft>
                          <a:spcPts val="0"/>
                        </a:spcAft>
                      </a:pPr>
                      <a:r>
                        <a:rPr lang="en-US" sz="1000">
                          <a:solidFill>
                            <a:srgbClr val="FFFFFF"/>
                          </a:solidFill>
                          <a:effectLst/>
                        </a:rPr>
                        <a:t> </a:t>
                      </a:r>
                    </a:p>
                    <a:p>
                      <a:pPr marL="0" marR="0">
                        <a:spcBef>
                          <a:spcPts val="50"/>
                        </a:spcBef>
                        <a:spcAft>
                          <a:spcPts val="0"/>
                        </a:spcAft>
                      </a:pPr>
                      <a:r>
                        <a:rPr lang="en-US" sz="1000">
                          <a:solidFill>
                            <a:srgbClr val="FFFFFF"/>
                          </a:solidFill>
                          <a:effectLst/>
                        </a:rPr>
                        <a:t> </a:t>
                      </a:r>
                    </a:p>
                    <a:p>
                      <a:pPr marL="0" marR="51435" algn="r">
                        <a:spcBef>
                          <a:spcPts val="0"/>
                        </a:spcBef>
                        <a:spcAft>
                          <a:spcPts val="0"/>
                        </a:spcAft>
                      </a:pPr>
                      <a:r>
                        <a:rPr lang="en-US" sz="1000" spc="-10">
                          <a:solidFill>
                            <a:srgbClr val="FFFFFF"/>
                          </a:solidFill>
                          <a:effectLst/>
                        </a:rPr>
                        <a:t>PNEUMONITIS</a:t>
                      </a:r>
                      <a:endParaRPr lang="en-US" sz="1000">
                        <a:solidFill>
                          <a:srgbClr val="FFFFFF"/>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38735" marR="226060">
                        <a:lnSpc>
                          <a:spcPct val="87000"/>
                        </a:lnSpc>
                        <a:spcBef>
                          <a:spcPts val="470"/>
                        </a:spcBef>
                        <a:spcAft>
                          <a:spcPts val="0"/>
                        </a:spcAft>
                      </a:pPr>
                      <a:r>
                        <a:rPr lang="en-US" sz="1000" spc="-20">
                          <a:solidFill>
                            <a:schemeClr val="tx1"/>
                          </a:solidFill>
                          <a:effectLst/>
                        </a:rPr>
                        <a:t>Antibiotics</a:t>
                      </a:r>
                      <a:r>
                        <a:rPr lang="en-US" sz="1000" spc="200">
                          <a:solidFill>
                            <a:schemeClr val="tx1"/>
                          </a:solidFill>
                          <a:effectLst/>
                        </a:rPr>
                        <a:t> </a:t>
                      </a:r>
                      <a:r>
                        <a:rPr lang="en-US" sz="1000" spc="-25">
                          <a:solidFill>
                            <a:schemeClr val="tx1"/>
                          </a:solidFill>
                          <a:effectLst/>
                        </a:rPr>
                        <a:t>(bacterial)</a:t>
                      </a:r>
                      <a:endParaRPr lang="en-US" sz="1000">
                        <a:solidFill>
                          <a:schemeClr val="tx1"/>
                        </a:solidFill>
                        <a:effectLst/>
                      </a:endParaRPr>
                    </a:p>
                    <a:p>
                      <a:pPr marL="38735" marR="0">
                        <a:spcBef>
                          <a:spcPts val="375"/>
                        </a:spcBef>
                        <a:spcAft>
                          <a:spcPts val="0"/>
                        </a:spcAft>
                      </a:pPr>
                      <a:r>
                        <a:rPr lang="en-US" sz="1000" spc="-10">
                          <a:solidFill>
                            <a:schemeClr val="tx1"/>
                          </a:solidFill>
                          <a:effectLst/>
                        </a:rPr>
                        <a:t>Nebulizers</a:t>
                      </a:r>
                      <a:endParaRPr lang="en-US" sz="1000">
                        <a:solidFill>
                          <a:schemeClr val="tx1"/>
                        </a:solidFill>
                        <a:effectLst/>
                      </a:endParaRPr>
                    </a:p>
                    <a:p>
                      <a:pPr marL="38735" marR="264160">
                        <a:lnSpc>
                          <a:spcPct val="87000"/>
                        </a:lnSpc>
                        <a:spcBef>
                          <a:spcPts val="430"/>
                        </a:spcBef>
                        <a:spcAft>
                          <a:spcPts val="0"/>
                        </a:spcAft>
                      </a:pPr>
                      <a:r>
                        <a:rPr lang="en-US" sz="1000" spc="-10">
                          <a:solidFill>
                            <a:schemeClr val="tx1"/>
                          </a:solidFill>
                          <a:effectLst/>
                        </a:rPr>
                        <a:t>Support</a:t>
                      </a:r>
                      <a:r>
                        <a:rPr lang="en-US" sz="1000" spc="200">
                          <a:solidFill>
                            <a:schemeClr val="tx1"/>
                          </a:solidFill>
                          <a:effectLst/>
                        </a:rPr>
                        <a:t> </a:t>
                      </a:r>
                      <a:r>
                        <a:rPr lang="en-US" sz="1000" spc="-10">
                          <a:solidFill>
                            <a:schemeClr val="tx1"/>
                          </a:solidFill>
                          <a:effectLst/>
                        </a:rPr>
                        <a:t>breathing</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0"/>
                        </a:spcBef>
                        <a:spcAft>
                          <a:spcPts val="0"/>
                        </a:spcAft>
                      </a:pPr>
                      <a:r>
                        <a:rPr lang="en-US" sz="1000">
                          <a:effectLst/>
                        </a:rPr>
                        <a:t> </a:t>
                      </a:r>
                    </a:p>
                    <a:p>
                      <a:pPr marL="0" marR="0">
                        <a:spcBef>
                          <a:spcPts val="50"/>
                        </a:spcBef>
                        <a:spcAft>
                          <a:spcPts val="0"/>
                        </a:spcAft>
                      </a:pPr>
                      <a:r>
                        <a:rPr lang="en-US" sz="1000">
                          <a:effectLst/>
                        </a:rPr>
                        <a:t> </a:t>
                      </a:r>
                    </a:p>
                    <a:p>
                      <a:pPr marL="10795" marR="0" algn="ctr">
                        <a:spcBef>
                          <a:spcPts val="0"/>
                        </a:spcBef>
                        <a:spcAft>
                          <a:spcPts val="0"/>
                        </a:spcAft>
                      </a:pPr>
                      <a:r>
                        <a:rPr lang="en-US" sz="1000" spc="-10">
                          <a:effectLst/>
                        </a:rPr>
                        <a:t>TRAUMA</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38735" marR="0">
                        <a:spcBef>
                          <a:spcPts val="395"/>
                        </a:spcBef>
                        <a:spcAft>
                          <a:spcPts val="0"/>
                        </a:spcAft>
                      </a:pPr>
                      <a:r>
                        <a:rPr lang="en-US" sz="1000" spc="-10">
                          <a:solidFill>
                            <a:schemeClr val="tx1"/>
                          </a:solidFill>
                          <a:effectLst/>
                        </a:rPr>
                        <a:t>Neurosurgery</a:t>
                      </a:r>
                      <a:endParaRPr lang="en-US" sz="1000">
                        <a:solidFill>
                          <a:schemeClr val="tx1"/>
                        </a:solidFill>
                        <a:effectLst/>
                      </a:endParaRPr>
                    </a:p>
                    <a:p>
                      <a:pPr marL="38735" marR="177800">
                        <a:lnSpc>
                          <a:spcPct val="87000"/>
                        </a:lnSpc>
                        <a:spcBef>
                          <a:spcPts val="430"/>
                        </a:spcBef>
                        <a:spcAft>
                          <a:spcPts val="0"/>
                        </a:spcAft>
                      </a:pPr>
                      <a:r>
                        <a:rPr lang="en-US" sz="1000" spc="-10">
                          <a:solidFill>
                            <a:schemeClr val="tx1"/>
                          </a:solidFill>
                          <a:effectLst/>
                        </a:rPr>
                        <a:t>Reduce</a:t>
                      </a:r>
                      <a:r>
                        <a:rPr lang="en-US" sz="1000" spc="200">
                          <a:solidFill>
                            <a:schemeClr val="tx1"/>
                          </a:solidFill>
                          <a:effectLst/>
                        </a:rPr>
                        <a:t> </a:t>
                      </a:r>
                      <a:r>
                        <a:rPr lang="en-US" sz="1000" spc="-10">
                          <a:solidFill>
                            <a:schemeClr val="tx1"/>
                          </a:solidFill>
                          <a:effectLst/>
                        </a:rPr>
                        <a:t>intracranial</a:t>
                      </a:r>
                      <a:r>
                        <a:rPr lang="en-US" sz="1000" spc="200">
                          <a:solidFill>
                            <a:schemeClr val="tx1"/>
                          </a:solidFill>
                          <a:effectLst/>
                        </a:rPr>
                        <a:t> </a:t>
                      </a:r>
                      <a:r>
                        <a:rPr lang="en-US" sz="1000" spc="-10">
                          <a:solidFill>
                            <a:schemeClr val="tx1"/>
                          </a:solidFill>
                          <a:effectLst/>
                        </a:rPr>
                        <a:t>pressure</a:t>
                      </a:r>
                      <a:endParaRPr lang="en-US" sz="1000">
                        <a:solidFill>
                          <a:schemeClr val="tx1"/>
                        </a:solidFill>
                        <a:effectLst/>
                      </a:endParaRPr>
                    </a:p>
                    <a:p>
                      <a:pPr marL="38735" marR="264160">
                        <a:lnSpc>
                          <a:spcPct val="87000"/>
                        </a:lnSpc>
                        <a:spcBef>
                          <a:spcPts val="450"/>
                        </a:spcBef>
                        <a:spcAft>
                          <a:spcPts val="0"/>
                        </a:spcAft>
                      </a:pPr>
                      <a:r>
                        <a:rPr lang="en-US" sz="1000" spc="-10">
                          <a:solidFill>
                            <a:schemeClr val="tx1"/>
                          </a:solidFill>
                          <a:effectLst/>
                        </a:rPr>
                        <a:t>Support</a:t>
                      </a:r>
                      <a:r>
                        <a:rPr lang="en-US" sz="1000" spc="200">
                          <a:solidFill>
                            <a:schemeClr val="tx1"/>
                          </a:solidFill>
                          <a:effectLst/>
                        </a:rPr>
                        <a:t> </a:t>
                      </a:r>
                      <a:r>
                        <a:rPr lang="en-US" sz="1000" spc="-10">
                          <a:solidFill>
                            <a:schemeClr val="tx1"/>
                          </a:solidFill>
                          <a:effectLst/>
                        </a:rPr>
                        <a:t>breathing</a:t>
                      </a:r>
                      <a:endParaRPr lang="en-US" sz="100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extLst>
                  <a:ext uri="{0D108BD9-81ED-4DB2-BD59-A6C34878D82A}">
                    <a16:rowId xmlns:a16="http://schemas.microsoft.com/office/drawing/2014/main" val="2419807724"/>
                  </a:ext>
                </a:extLst>
              </a:tr>
              <a:tr h="735160">
                <a:tc>
                  <a:txBody>
                    <a:bodyPr/>
                    <a:lstStyle/>
                    <a:p>
                      <a:pPr marL="0" marR="0">
                        <a:spcBef>
                          <a:spcPts val="0"/>
                        </a:spcBef>
                        <a:spcAft>
                          <a:spcPts val="0"/>
                        </a:spcAft>
                      </a:pPr>
                      <a:r>
                        <a:rPr lang="en-US" sz="1000">
                          <a:effectLst/>
                        </a:rPr>
                        <a:t> </a:t>
                      </a:r>
                    </a:p>
                    <a:p>
                      <a:pPr marL="0" marR="0">
                        <a:spcBef>
                          <a:spcPts val="55"/>
                        </a:spcBef>
                        <a:spcAft>
                          <a:spcPts val="0"/>
                        </a:spcAft>
                      </a:pPr>
                      <a:r>
                        <a:rPr lang="en-US" sz="1000">
                          <a:effectLst/>
                        </a:rPr>
                        <a:t> </a:t>
                      </a:r>
                    </a:p>
                    <a:p>
                      <a:pPr marL="10795" marR="0" algn="ctr">
                        <a:spcBef>
                          <a:spcPts val="0"/>
                        </a:spcBef>
                        <a:spcAft>
                          <a:spcPts val="0"/>
                        </a:spcAft>
                      </a:pPr>
                      <a:r>
                        <a:rPr lang="en-US" sz="1000" spc="-10">
                          <a:effectLst/>
                        </a:rPr>
                        <a:t>ANAPHYLAXIS</a:t>
                      </a:r>
                      <a:endParaRPr lang="en-US" sz="100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tc>
                <a:tc>
                  <a:txBody>
                    <a:bodyPr/>
                    <a:lstStyle/>
                    <a:p>
                      <a:pPr marL="38735" marR="24765">
                        <a:lnSpc>
                          <a:spcPct val="155000"/>
                        </a:lnSpc>
                        <a:spcBef>
                          <a:spcPts val="405"/>
                        </a:spcBef>
                        <a:spcAft>
                          <a:spcPts val="0"/>
                        </a:spcAft>
                      </a:pPr>
                      <a:r>
                        <a:rPr lang="en-US" sz="1000" dirty="0">
                          <a:solidFill>
                            <a:schemeClr val="tx1"/>
                          </a:solidFill>
                          <a:effectLst/>
                        </a:rPr>
                        <a:t>Epinephrine</a:t>
                      </a:r>
                      <a:r>
                        <a:rPr lang="en-US" sz="1000" spc="-50" dirty="0">
                          <a:solidFill>
                            <a:schemeClr val="tx1"/>
                          </a:solidFill>
                          <a:effectLst/>
                        </a:rPr>
                        <a:t> </a:t>
                      </a:r>
                      <a:r>
                        <a:rPr lang="en-US" sz="1000" dirty="0">
                          <a:solidFill>
                            <a:schemeClr val="tx1"/>
                          </a:solidFill>
                          <a:effectLst/>
                        </a:rPr>
                        <a:t>IM</a:t>
                      </a:r>
                      <a:r>
                        <a:rPr lang="en-US" sz="1000" spc="200" dirty="0">
                          <a:solidFill>
                            <a:schemeClr val="tx1"/>
                          </a:solidFill>
                          <a:effectLst/>
                        </a:rPr>
                        <a:t> </a:t>
                      </a:r>
                      <a:r>
                        <a:rPr lang="en-US" sz="1000" spc="-10" dirty="0">
                          <a:solidFill>
                            <a:schemeClr val="tx1"/>
                          </a:solidFill>
                          <a:effectLst/>
                        </a:rPr>
                        <a:t>Nebulizer</a:t>
                      </a:r>
                      <a:r>
                        <a:rPr lang="en-US" sz="1000" spc="200" dirty="0">
                          <a:solidFill>
                            <a:schemeClr val="tx1"/>
                          </a:solidFill>
                          <a:effectLst/>
                        </a:rPr>
                        <a:t> </a:t>
                      </a:r>
                      <a:r>
                        <a:rPr lang="en-US" sz="1000" spc="-40" dirty="0">
                          <a:solidFill>
                            <a:schemeClr val="tx1"/>
                          </a:solidFill>
                          <a:effectLst/>
                        </a:rPr>
                        <a:t>Diphenhydramine</a:t>
                      </a:r>
                      <a:endParaRPr lang="en-US" sz="1000" dirty="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dirty="0">
                          <a:solidFill>
                            <a:schemeClr val="tx1"/>
                          </a:solidFill>
                          <a:effectLst/>
                        </a:rPr>
                        <a:t> </a:t>
                      </a:r>
                      <a:endParaRPr lang="en-US" sz="1000" dirty="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0" marR="0">
                        <a:spcBef>
                          <a:spcPts val="0"/>
                        </a:spcBef>
                        <a:spcAft>
                          <a:spcPts val="0"/>
                        </a:spcAft>
                      </a:pPr>
                      <a:r>
                        <a:rPr lang="en-US" sz="1000" dirty="0">
                          <a:solidFill>
                            <a:schemeClr val="tx1"/>
                          </a:solidFill>
                          <a:effectLst/>
                        </a:rPr>
                        <a:t> </a:t>
                      </a:r>
                      <a:endParaRPr lang="en-US" sz="1000" dirty="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a:solidFill>
                            <a:srgbClr val="FFFFFF"/>
                          </a:solidFill>
                          <a:effectLst/>
                        </a:rPr>
                        <a:t> </a:t>
                      </a:r>
                    </a:p>
                    <a:p>
                      <a:pPr marL="0" marR="0">
                        <a:spcBef>
                          <a:spcPts val="20"/>
                        </a:spcBef>
                        <a:spcAft>
                          <a:spcPts val="0"/>
                        </a:spcAft>
                      </a:pPr>
                      <a:r>
                        <a:rPr lang="en-US" sz="1000">
                          <a:solidFill>
                            <a:srgbClr val="FFFFFF"/>
                          </a:solidFill>
                          <a:effectLst/>
                        </a:rPr>
                        <a:t> </a:t>
                      </a:r>
                    </a:p>
                    <a:p>
                      <a:pPr marL="204470" marR="0" indent="-109220">
                        <a:lnSpc>
                          <a:spcPct val="135000"/>
                        </a:lnSpc>
                        <a:spcBef>
                          <a:spcPts val="0"/>
                        </a:spcBef>
                        <a:spcAft>
                          <a:spcPts val="0"/>
                        </a:spcAft>
                      </a:pPr>
                      <a:r>
                        <a:rPr lang="en-US" sz="1000" spc="-10">
                          <a:solidFill>
                            <a:srgbClr val="FFFFFF"/>
                          </a:solidFill>
                          <a:effectLst/>
                        </a:rPr>
                        <a:t>PULMONARY</a:t>
                      </a:r>
                      <a:r>
                        <a:rPr lang="en-US" sz="1000" spc="200">
                          <a:solidFill>
                            <a:srgbClr val="FFFFFF"/>
                          </a:solidFill>
                          <a:effectLst/>
                        </a:rPr>
                        <a:t> </a:t>
                      </a:r>
                      <a:r>
                        <a:rPr lang="en-US" sz="1000" spc="-10">
                          <a:solidFill>
                            <a:srgbClr val="FFFFFF"/>
                          </a:solidFill>
                          <a:effectLst/>
                        </a:rPr>
                        <a:t>EDEMA</a:t>
                      </a:r>
                      <a:endParaRPr lang="en-US" sz="1000">
                        <a:solidFill>
                          <a:srgbClr val="FFFFFF"/>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38735" marR="293370">
                        <a:lnSpc>
                          <a:spcPct val="145000"/>
                        </a:lnSpc>
                        <a:spcBef>
                          <a:spcPts val="395"/>
                        </a:spcBef>
                        <a:spcAft>
                          <a:spcPts val="0"/>
                        </a:spcAft>
                      </a:pPr>
                      <a:r>
                        <a:rPr lang="en-US" sz="1000" spc="-10" dirty="0">
                          <a:solidFill>
                            <a:schemeClr val="tx1"/>
                          </a:solidFill>
                          <a:effectLst/>
                        </a:rPr>
                        <a:t>Diuretics</a:t>
                      </a:r>
                      <a:r>
                        <a:rPr lang="en-US" sz="1000" spc="200" dirty="0">
                          <a:solidFill>
                            <a:schemeClr val="tx1"/>
                          </a:solidFill>
                          <a:effectLst/>
                        </a:rPr>
                        <a:t> </a:t>
                      </a:r>
                      <a:r>
                        <a:rPr lang="en-US" sz="1000" spc="-20" dirty="0">
                          <a:solidFill>
                            <a:schemeClr val="tx1"/>
                          </a:solidFill>
                          <a:effectLst/>
                        </a:rPr>
                        <a:t>Inotrope</a:t>
                      </a:r>
                      <a:endParaRPr lang="en-US" sz="1000" dirty="0">
                        <a:solidFill>
                          <a:schemeClr val="tx1"/>
                        </a:solidFill>
                        <a:effectLst/>
                      </a:endParaRPr>
                    </a:p>
                    <a:p>
                      <a:pPr marL="38735" marR="264160">
                        <a:lnSpc>
                          <a:spcPct val="87000"/>
                        </a:lnSpc>
                        <a:spcBef>
                          <a:spcPts val="70"/>
                        </a:spcBef>
                        <a:spcAft>
                          <a:spcPts val="0"/>
                        </a:spcAft>
                      </a:pPr>
                      <a:r>
                        <a:rPr lang="en-US" sz="1000" spc="-10" dirty="0">
                          <a:solidFill>
                            <a:schemeClr val="tx1"/>
                          </a:solidFill>
                          <a:effectLst/>
                        </a:rPr>
                        <a:t>Support</a:t>
                      </a:r>
                      <a:r>
                        <a:rPr lang="en-US" sz="1000" spc="200" dirty="0">
                          <a:solidFill>
                            <a:schemeClr val="tx1"/>
                          </a:solidFill>
                          <a:effectLst/>
                        </a:rPr>
                        <a:t> </a:t>
                      </a:r>
                      <a:r>
                        <a:rPr lang="en-US" sz="1000" spc="-10" dirty="0">
                          <a:solidFill>
                            <a:schemeClr val="tx1"/>
                          </a:solidFill>
                          <a:effectLst/>
                        </a:rPr>
                        <a:t>breathing</a:t>
                      </a:r>
                      <a:endParaRPr lang="en-US" sz="1000" dirty="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tc>
                  <a:txBody>
                    <a:bodyPr/>
                    <a:lstStyle/>
                    <a:p>
                      <a:pPr marL="0" marR="0">
                        <a:spcBef>
                          <a:spcPts val="0"/>
                        </a:spcBef>
                        <a:spcAft>
                          <a:spcPts val="0"/>
                        </a:spcAft>
                      </a:pPr>
                      <a:r>
                        <a:rPr lang="en-US" sz="1000" dirty="0">
                          <a:effectLst/>
                        </a:rPr>
                        <a:t> </a:t>
                      </a:r>
                      <a:endParaRPr lang="en-US" sz="1000" dirty="0">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accent1"/>
                    </a:solidFill>
                  </a:tcPr>
                </a:tc>
                <a:tc>
                  <a:txBody>
                    <a:bodyPr/>
                    <a:lstStyle/>
                    <a:p>
                      <a:pPr marL="0" marR="0">
                        <a:spcBef>
                          <a:spcPts val="0"/>
                        </a:spcBef>
                        <a:spcAft>
                          <a:spcPts val="0"/>
                        </a:spcAft>
                      </a:pPr>
                      <a:r>
                        <a:rPr lang="en-US" sz="1000" dirty="0">
                          <a:solidFill>
                            <a:schemeClr val="tx1"/>
                          </a:solidFill>
                          <a:effectLst/>
                        </a:rPr>
                        <a:t> </a:t>
                      </a:r>
                      <a:endParaRPr lang="en-US" sz="1000" dirty="0">
                        <a:solidFill>
                          <a:schemeClr val="tx1"/>
                        </a:solidFill>
                        <a:effectLst/>
                        <a:latin typeface="Georgia" panose="02040502050405020303" pitchFamily="18" charset="0"/>
                        <a:ea typeface="Georgia" panose="02040502050405020303" pitchFamily="18" charset="0"/>
                        <a:cs typeface="Georgia" panose="02040502050405020303" pitchFamily="18" charset="0"/>
                      </a:endParaRPr>
                    </a:p>
                  </a:txBody>
                  <a:tcPr marL="0" marR="0" marT="0" marB="0">
                    <a:solidFill>
                      <a:schemeClr val="bg1">
                        <a:lumMod val="85000"/>
                      </a:schemeClr>
                    </a:solidFill>
                  </a:tcPr>
                </a:tc>
                <a:extLst>
                  <a:ext uri="{0D108BD9-81ED-4DB2-BD59-A6C34878D82A}">
                    <a16:rowId xmlns:a16="http://schemas.microsoft.com/office/drawing/2014/main" val="2378653254"/>
                  </a:ext>
                </a:extLst>
              </a:tr>
            </a:tbl>
          </a:graphicData>
        </a:graphic>
      </p:graphicFrame>
    </p:spTree>
    <p:extLst>
      <p:ext uri="{BB962C8B-B14F-4D97-AF65-F5344CB8AC3E}">
        <p14:creationId xmlns:p14="http://schemas.microsoft.com/office/powerpoint/2010/main" val="25069363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1E2E803-AA9D-E32A-E197-69451D9A855C}"/>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CAUSES OF RESPIRATORY DISTRESS</a:t>
            </a:r>
          </a:p>
        </p:txBody>
      </p:sp>
      <p:sp>
        <p:nvSpPr>
          <p:cNvPr id="3" name="Content Placeholder 2">
            <a:extLst>
              <a:ext uri="{FF2B5EF4-FFF2-40B4-BE49-F238E27FC236}">
                <a16:creationId xmlns:a16="http://schemas.microsoft.com/office/drawing/2014/main" id="{4995D111-05C1-6785-7EAC-8E2FACB856E9}"/>
              </a:ext>
            </a:extLst>
          </p:cNvPr>
          <p:cNvSpPr>
            <a:spLocks noGrp="1"/>
          </p:cNvSpPr>
          <p:nvPr>
            <p:ph idx="1"/>
          </p:nvPr>
        </p:nvSpPr>
        <p:spPr>
          <a:xfrm>
            <a:off x="1367624" y="2490436"/>
            <a:ext cx="9708995" cy="3567173"/>
          </a:xfrm>
        </p:spPr>
        <p:txBody>
          <a:bodyPr anchor="ctr">
            <a:normAutofit/>
          </a:bodyPr>
          <a:lstStyle/>
          <a:p>
            <a:pPr marL="0" indent="0">
              <a:buNone/>
            </a:pPr>
            <a:r>
              <a:rPr lang="en-US" sz="2400" i="1">
                <a:effectLst/>
                <a:latin typeface="Times" pitchFamily="2" charset="0"/>
              </a:rPr>
              <a:t>CAUSES OF RESPIRATORY DISTRESS/FAILURE </a:t>
            </a:r>
            <a:endParaRPr lang="en-US" sz="2400">
              <a:effectLst/>
              <a:latin typeface="Times" pitchFamily="2" charset="0"/>
            </a:endParaRPr>
          </a:p>
          <a:p>
            <a:r>
              <a:rPr lang="en-US" sz="2400">
                <a:effectLst/>
                <a:latin typeface="Times" pitchFamily="2" charset="0"/>
              </a:rPr>
              <a:t>Respiratory distress or failure generally falls into one of four broad categories.</a:t>
            </a:r>
          </a:p>
          <a:p>
            <a:pPr lvl="1"/>
            <a:r>
              <a:rPr lang="en-US" dirty="0">
                <a:effectLst/>
                <a:latin typeface="Times" pitchFamily="2" charset="0"/>
              </a:rPr>
              <a:t>UPPER AIRWAY: Croup, Foreign Body, Abscess, Anaphylaxis </a:t>
            </a:r>
          </a:p>
          <a:p>
            <a:pPr lvl="1"/>
            <a:r>
              <a:rPr lang="en-US" dirty="0">
                <a:effectLst/>
                <a:latin typeface="Times" pitchFamily="2" charset="0"/>
              </a:rPr>
              <a:t>LOWER AIRWAY: Bronchiolitis, Asthma</a:t>
            </a:r>
          </a:p>
          <a:p>
            <a:pPr lvl="1"/>
            <a:r>
              <a:rPr lang="en-US" dirty="0">
                <a:effectLst/>
                <a:latin typeface="Times" pitchFamily="2" charset="0"/>
              </a:rPr>
              <a:t>LUNG TISSUE DISEASE: Pneumonia, Pneumonitis, Pulmonary Edema</a:t>
            </a:r>
          </a:p>
          <a:p>
            <a:pPr lvl="1"/>
            <a:r>
              <a:rPr lang="en-US" dirty="0">
                <a:effectLst/>
                <a:latin typeface="Times" pitchFamily="2" charset="0"/>
              </a:rPr>
              <a:t>CENTRAL NERVOUS SYSTEM (CNS) ISSUES. Overdose, Head Trauma</a:t>
            </a:r>
            <a:endParaRPr lang="en-US" dirty="0"/>
          </a:p>
        </p:txBody>
      </p:sp>
    </p:spTree>
    <p:extLst>
      <p:ext uri="{BB962C8B-B14F-4D97-AF65-F5344CB8AC3E}">
        <p14:creationId xmlns:p14="http://schemas.microsoft.com/office/powerpoint/2010/main" val="9418876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40AA30-F69A-4FAF-AE07-47018173A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8B84729-07DC-F9A9-06CC-78E76C76376C}"/>
              </a:ext>
            </a:extLst>
          </p:cNvPr>
          <p:cNvPicPr>
            <a:picLocks noChangeAspect="1"/>
          </p:cNvPicPr>
          <p:nvPr/>
        </p:nvPicPr>
        <p:blipFill>
          <a:blip r:embed="rId2"/>
          <a:stretch>
            <a:fillRect/>
          </a:stretch>
        </p:blipFill>
        <p:spPr>
          <a:xfrm>
            <a:off x="1285346" y="376206"/>
            <a:ext cx="4658147" cy="3493609"/>
          </a:xfrm>
          <a:prstGeom prst="rect">
            <a:avLst/>
          </a:prstGeom>
        </p:spPr>
      </p:pic>
      <p:pic>
        <p:nvPicPr>
          <p:cNvPr id="7" name="Picture 6">
            <a:extLst>
              <a:ext uri="{FF2B5EF4-FFF2-40B4-BE49-F238E27FC236}">
                <a16:creationId xmlns:a16="http://schemas.microsoft.com/office/drawing/2014/main" id="{F06F2269-50DA-E89D-8861-2818F268F218}"/>
              </a:ext>
            </a:extLst>
          </p:cNvPr>
          <p:cNvPicPr>
            <a:picLocks noChangeAspect="1"/>
          </p:cNvPicPr>
          <p:nvPr/>
        </p:nvPicPr>
        <p:blipFill>
          <a:blip r:embed="rId3"/>
          <a:stretch>
            <a:fillRect/>
          </a:stretch>
        </p:blipFill>
        <p:spPr>
          <a:xfrm>
            <a:off x="6292582" y="316598"/>
            <a:ext cx="4517316" cy="3602559"/>
          </a:xfrm>
          <a:prstGeom prst="rect">
            <a:avLst/>
          </a:prstGeom>
        </p:spPr>
      </p:pic>
      <p:sp>
        <p:nvSpPr>
          <p:cNvPr id="14" name="Freeform 5">
            <a:extLst>
              <a:ext uri="{FF2B5EF4-FFF2-40B4-BE49-F238E27FC236}">
                <a16:creationId xmlns:a16="http://schemas.microsoft.com/office/drawing/2014/main" id="{77AE232F-8DC9-433E-8E9F-08B5A8360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77267"/>
            <a:ext cx="542047" cy="237645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3B1C58A3-300B-400F-A894-FD8BB10A1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08147"/>
            <a:ext cx="369761"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6FB69856-A6E3-4654-BD50-6D8E4E75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098332"/>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5190D104-AE08-4129-8996-47C6F063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48198"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3B80333C-12BF-46C0-9DDE-043EA600C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53721"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8488CD0F-BED8-464A-B629-B9DF357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10304132"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34D7BEC1-F833-2050-3F21-78956A331073}"/>
              </a:ext>
            </a:extLst>
          </p:cNvPr>
          <p:cNvSpPr>
            <a:spLocks noGrp="1"/>
          </p:cNvSpPr>
          <p:nvPr>
            <p:ph type="title"/>
          </p:nvPr>
        </p:nvSpPr>
        <p:spPr>
          <a:xfrm>
            <a:off x="1285346" y="4267831"/>
            <a:ext cx="9716883" cy="1071585"/>
          </a:xfrm>
        </p:spPr>
        <p:txBody>
          <a:bodyPr vert="horz" lIns="91440" tIns="45720" rIns="91440" bIns="45720" rtlCol="0" anchor="b">
            <a:normAutofit/>
          </a:bodyPr>
          <a:lstStyle/>
          <a:p>
            <a:r>
              <a:rPr lang="en-US" sz="4400">
                <a:solidFill>
                  <a:srgbClr val="FEFFFF"/>
                </a:solidFill>
              </a:rPr>
              <a:t>CAUSES OF UPPER AIRWAY OBSTRUCTION</a:t>
            </a:r>
          </a:p>
        </p:txBody>
      </p:sp>
      <p:sp>
        <p:nvSpPr>
          <p:cNvPr id="5" name="Text Placeholder 4">
            <a:extLst>
              <a:ext uri="{FF2B5EF4-FFF2-40B4-BE49-F238E27FC236}">
                <a16:creationId xmlns:a16="http://schemas.microsoft.com/office/drawing/2014/main" id="{46020578-1F25-5F75-20A4-D6D6927A09BB}"/>
              </a:ext>
            </a:extLst>
          </p:cNvPr>
          <p:cNvSpPr>
            <a:spLocks noGrp="1"/>
          </p:cNvSpPr>
          <p:nvPr>
            <p:ph type="body" idx="1"/>
          </p:nvPr>
        </p:nvSpPr>
        <p:spPr>
          <a:xfrm>
            <a:off x="1285346" y="5345714"/>
            <a:ext cx="9762851" cy="538211"/>
          </a:xfrm>
        </p:spPr>
        <p:txBody>
          <a:bodyPr vert="horz" lIns="91440" tIns="45720" rIns="91440" bIns="45720" rtlCol="0" anchor="t">
            <a:normAutofit/>
          </a:bodyPr>
          <a:lstStyle/>
          <a:p>
            <a:endParaRPr lang="en-US" sz="2000">
              <a:solidFill>
                <a:srgbClr val="FEFFFF"/>
              </a:solidFill>
            </a:endParaRPr>
          </a:p>
        </p:txBody>
      </p:sp>
      <p:sp>
        <p:nvSpPr>
          <p:cNvPr id="26" name="Rectangle 8">
            <a:extLst>
              <a:ext uri="{FF2B5EF4-FFF2-40B4-BE49-F238E27FC236}">
                <a16:creationId xmlns:a16="http://schemas.microsoft.com/office/drawing/2014/main" id="{95F7A14D-9BE4-44DE-B304-15B1F3C38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324" y="4377267"/>
            <a:ext cx="801628"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9371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9" name="Rectangle 3379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8664574-AF57-1B18-94F9-22B5A4B59C7B}"/>
              </a:ext>
            </a:extLst>
          </p:cNvPr>
          <p:cNvSpPr>
            <a:spLocks noGrp="1" noChangeArrowheads="1"/>
          </p:cNvSpPr>
          <p:nvPr>
            <p:ph type="title"/>
          </p:nvPr>
        </p:nvSpPr>
        <p:spPr>
          <a:xfrm>
            <a:off x="524741" y="620392"/>
            <a:ext cx="3808268" cy="5504688"/>
          </a:xfrm>
        </p:spPr>
        <p:txBody>
          <a:bodyPr vert="horz" lIns="0" tIns="0" rIns="5078" bIns="0" rtlCol="0">
            <a:normAutofit/>
          </a:bodyPr>
          <a:lstStyle/>
          <a:p>
            <a:pPr marL="65088">
              <a:defRPr/>
            </a:pPr>
            <a:r>
              <a:rPr lang="en-US" sz="4700">
                <a:solidFill>
                  <a:schemeClr val="bg1"/>
                </a:solidFill>
                <a:ea typeface="+mj-ea"/>
                <a:cs typeface="+mj-cs"/>
              </a:rPr>
              <a:t>CAUSES  OF UPPER AIRWAY OBSTRUCTION</a:t>
            </a:r>
          </a:p>
        </p:txBody>
      </p:sp>
      <p:graphicFrame>
        <p:nvGraphicFramePr>
          <p:cNvPr id="33795" name="Rectangle 2">
            <a:extLst>
              <a:ext uri="{FF2B5EF4-FFF2-40B4-BE49-F238E27FC236}">
                <a16:creationId xmlns:a16="http://schemas.microsoft.com/office/drawing/2014/main" id="{66A80288-7911-4083-28CE-5167BCF072D3}"/>
              </a:ext>
            </a:extLst>
          </p:cNvPr>
          <p:cNvGraphicFramePr>
            <a:graphicFrameLocks noGrp="1"/>
          </p:cNvGraphicFramePr>
          <p:nvPr>
            <p:ph idx="1"/>
            <p:extLst>
              <p:ext uri="{D42A27DB-BD31-4B8C-83A1-F6EECF244321}">
                <p14:modId xmlns:p14="http://schemas.microsoft.com/office/powerpoint/2010/main" val="182154713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6B3722-FE7E-9785-3081-6BAF7FDC3419}"/>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INVASIVE GROUP A STREP</a:t>
            </a:r>
          </a:p>
        </p:txBody>
      </p:sp>
      <p:sp>
        <p:nvSpPr>
          <p:cNvPr id="3" name="Content Placeholder 2">
            <a:extLst>
              <a:ext uri="{FF2B5EF4-FFF2-40B4-BE49-F238E27FC236}">
                <a16:creationId xmlns:a16="http://schemas.microsoft.com/office/drawing/2014/main" id="{67C48AA7-8531-D085-A779-35106F1A87F5}"/>
              </a:ext>
            </a:extLst>
          </p:cNvPr>
          <p:cNvSpPr>
            <a:spLocks noGrp="1"/>
          </p:cNvSpPr>
          <p:nvPr>
            <p:ph idx="1"/>
          </p:nvPr>
        </p:nvSpPr>
        <p:spPr>
          <a:xfrm>
            <a:off x="1367624" y="2490436"/>
            <a:ext cx="9708995" cy="3567173"/>
          </a:xfrm>
        </p:spPr>
        <p:txBody>
          <a:bodyPr anchor="ctr">
            <a:normAutofit/>
          </a:bodyPr>
          <a:lstStyle/>
          <a:p>
            <a:pPr marL="0" indent="0">
              <a:buNone/>
            </a:pPr>
            <a:r>
              <a:rPr lang="en-US" sz="2400" b="1" i="0">
                <a:effectLst/>
                <a:latin typeface="Open Sans" panose="020B0606030504020204" pitchFamily="34" charset="0"/>
              </a:rPr>
              <a:t>Invasive disease</a:t>
            </a:r>
            <a:r>
              <a:rPr lang="en-US" sz="2400" b="0" i="0">
                <a:effectLst/>
                <a:latin typeface="Open Sans" panose="020B0606030504020204" pitchFamily="34" charset="0"/>
              </a:rPr>
              <a:t> means that germs invade parts of the body that are normally free from germs. When this happens, disease is usually very severe, requiring care in a hospital and even causing death in some cases. Necrotizing fasciitis and streptococcal toxic shock syndrome are examples of iGAS infections.</a:t>
            </a:r>
          </a:p>
          <a:p>
            <a:pPr marL="0" indent="0">
              <a:buNone/>
            </a:pPr>
            <a:r>
              <a:rPr lang="en-US" sz="2400" i="1"/>
              <a:t>https://www.ncbi.nlm.nih.gov/pmc/articles/PMC7100837/</a:t>
            </a:r>
          </a:p>
        </p:txBody>
      </p:sp>
    </p:spTree>
    <p:extLst>
      <p:ext uri="{BB962C8B-B14F-4D97-AF65-F5344CB8AC3E}">
        <p14:creationId xmlns:p14="http://schemas.microsoft.com/office/powerpoint/2010/main" val="19675267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6B3722-FE7E-9785-3081-6BAF7FDC3419}"/>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INVASIVE GROUP A STREP</a:t>
            </a:r>
          </a:p>
        </p:txBody>
      </p:sp>
      <p:graphicFrame>
        <p:nvGraphicFramePr>
          <p:cNvPr id="5" name="Content Placeholder 2">
            <a:extLst>
              <a:ext uri="{FF2B5EF4-FFF2-40B4-BE49-F238E27FC236}">
                <a16:creationId xmlns:a16="http://schemas.microsoft.com/office/drawing/2014/main" id="{BE779193-20F7-CE09-37A0-DF29F93304D0}"/>
              </a:ext>
            </a:extLst>
          </p:cNvPr>
          <p:cNvGraphicFramePr>
            <a:graphicFrameLocks noGrp="1"/>
          </p:cNvGraphicFramePr>
          <p:nvPr>
            <p:ph idx="1"/>
            <p:extLst>
              <p:ext uri="{D42A27DB-BD31-4B8C-83A1-F6EECF244321}">
                <p14:modId xmlns:p14="http://schemas.microsoft.com/office/powerpoint/2010/main" val="256713272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5098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6B3722-FE7E-9785-3081-6BAF7FDC3419}"/>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INVASIVE GROUP A STREP</a:t>
            </a:r>
          </a:p>
        </p:txBody>
      </p:sp>
      <p:sp>
        <p:nvSpPr>
          <p:cNvPr id="7" name="TextBox 6">
            <a:extLst>
              <a:ext uri="{FF2B5EF4-FFF2-40B4-BE49-F238E27FC236}">
                <a16:creationId xmlns:a16="http://schemas.microsoft.com/office/drawing/2014/main" id="{E9953F0C-A164-D025-D9FF-1676A33E12E5}"/>
              </a:ext>
            </a:extLst>
          </p:cNvPr>
          <p:cNvSpPr txBox="1"/>
          <p:nvPr/>
        </p:nvSpPr>
        <p:spPr>
          <a:xfrm>
            <a:off x="643469" y="1782981"/>
            <a:ext cx="4008384" cy="4393982"/>
          </a:xfrm>
          <a:prstGeom prst="rect">
            <a:avLst/>
          </a:prstGeom>
        </p:spPr>
        <p:txBody>
          <a:bodyPr vert="horz" lIns="91440" tIns="45720" rIns="91440" bIns="45720" rtlCol="0">
            <a:normAutofit/>
          </a:bodyPr>
          <a:lstStyle/>
          <a:p>
            <a:pPr marR="0" lvl="0" fontAlgn="base">
              <a:lnSpc>
                <a:spcPct val="90000"/>
              </a:lnSpc>
              <a:spcBef>
                <a:spcPct val="0"/>
              </a:spcBef>
              <a:spcAft>
                <a:spcPts val="600"/>
              </a:spcAft>
              <a:buClrTx/>
              <a:buSzTx/>
              <a:tabLst/>
            </a:pPr>
            <a:r>
              <a:rPr kumimoji="0" lang="en-US" altLang="en-US" sz="2000" b="0" i="0" u="none" strike="noStrike" cap="none" normalizeH="0" baseline="0" dirty="0">
                <a:ln>
                  <a:noFill/>
                </a:ln>
                <a:effectLst/>
              </a:rPr>
              <a:t>Case definition for streptococcal toxic shock syndrome</a:t>
            </a:r>
          </a:p>
        </p:txBody>
      </p:sp>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1" name="Rectangle 2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6B2B12AB-2595-136B-4CC6-07CC5AABB83D}"/>
              </a:ext>
            </a:extLst>
          </p:cNvPr>
          <p:cNvSpPr txBox="1"/>
          <p:nvPr/>
        </p:nvSpPr>
        <p:spPr>
          <a:xfrm>
            <a:off x="641131" y="6410575"/>
            <a:ext cx="6096000" cy="276999"/>
          </a:xfrm>
          <a:prstGeom prst="rect">
            <a:avLst/>
          </a:prstGeom>
          <a:noFill/>
        </p:spPr>
        <p:txBody>
          <a:bodyPr wrap="square">
            <a:spAutoFit/>
          </a:bodyPr>
          <a:lstStyle/>
          <a:p>
            <a:pPr>
              <a:spcAft>
                <a:spcPts val="600"/>
              </a:spcAft>
            </a:pPr>
            <a:r>
              <a:rPr lang="en-US" sz="1200" i="1"/>
              <a:t>https://www.ncbi.nlm.nih.gov/pmc/articles/PMC2828231/</a:t>
            </a:r>
          </a:p>
        </p:txBody>
      </p:sp>
      <p:graphicFrame>
        <p:nvGraphicFramePr>
          <p:cNvPr id="4" name="Content Placeholder 3">
            <a:extLst>
              <a:ext uri="{FF2B5EF4-FFF2-40B4-BE49-F238E27FC236}">
                <a16:creationId xmlns:a16="http://schemas.microsoft.com/office/drawing/2014/main" id="{E9D6F579-48C6-1D11-0686-3EF9831939D3}"/>
              </a:ext>
            </a:extLst>
          </p:cNvPr>
          <p:cNvGraphicFramePr>
            <a:graphicFrameLocks noGrp="1"/>
          </p:cNvGraphicFramePr>
          <p:nvPr>
            <p:ph idx="1"/>
            <p:extLst>
              <p:ext uri="{D42A27DB-BD31-4B8C-83A1-F6EECF244321}">
                <p14:modId xmlns:p14="http://schemas.microsoft.com/office/powerpoint/2010/main" val="2535912952"/>
              </p:ext>
            </p:extLst>
          </p:nvPr>
        </p:nvGraphicFramePr>
        <p:xfrm>
          <a:off x="5538225" y="1782981"/>
          <a:ext cx="5767403" cy="4361895"/>
        </p:xfrm>
        <a:graphic>
          <a:graphicData uri="http://schemas.openxmlformats.org/drawingml/2006/table">
            <a:tbl>
              <a:tblPr firstRow="1" bandRow="1">
                <a:solidFill>
                  <a:schemeClr val="bg1">
                    <a:lumMod val="95000"/>
                  </a:schemeClr>
                </a:solidFill>
                <a:tableStyleId>{2D5ABB26-0587-4C30-8999-92F81FD0307C}</a:tableStyleId>
              </a:tblPr>
              <a:tblGrid>
                <a:gridCol w="5767403">
                  <a:extLst>
                    <a:ext uri="{9D8B030D-6E8A-4147-A177-3AD203B41FA5}">
                      <a16:colId xmlns:a16="http://schemas.microsoft.com/office/drawing/2014/main" val="2522935408"/>
                    </a:ext>
                  </a:extLst>
                </a:gridCol>
              </a:tblGrid>
              <a:tr h="880531">
                <a:tc>
                  <a:txBody>
                    <a:bodyPr/>
                    <a:lstStyle/>
                    <a:p>
                      <a:pPr algn="l" fontAlgn="t"/>
                      <a:r>
                        <a:rPr lang="en-US" sz="1600" b="0" cap="none" spc="0">
                          <a:solidFill>
                            <a:schemeClr val="bg1"/>
                          </a:solidFill>
                          <a:effectLst/>
                        </a:rPr>
                        <a:t>Isolation of group A streptococcus (Streptococcus pyogenes) from a normally sterile site (eg, blood, cerebrospinal fluid, pleural fluid)</a:t>
                      </a:r>
                      <a:r>
                        <a:rPr lang="en-US" sz="1600" b="0" u="sng" cap="none" spc="0" baseline="30000">
                          <a:solidFill>
                            <a:schemeClr val="bg1"/>
                          </a:solidFill>
                          <a:effectLst/>
                          <a:hlinkClick r:id="rId2">
                            <a:extLst>
                              <a:ext uri="{A12FA001-AC4F-418D-AE19-62706E023703}">
                                <ahyp:hlinkClr xmlns:ahyp="http://schemas.microsoft.com/office/drawing/2018/hyperlinkcolor" val="tx"/>
                              </a:ext>
                            </a:extLst>
                          </a:hlinkClick>
                        </a:rPr>
                        <a:t>*</a:t>
                      </a:r>
                      <a:endParaRPr lang="en-US" sz="1600" b="0" cap="none" spc="0">
                        <a:solidFill>
                          <a:schemeClr val="bg1"/>
                        </a:solidFill>
                        <a:effectLst/>
                      </a:endParaRPr>
                    </a:p>
                  </a:txBody>
                  <a:tcPr marL="36920" marR="36920" marT="91710" marB="18459"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191519250"/>
                  </a:ext>
                </a:extLst>
              </a:tr>
              <a:tr h="330273">
                <a:tc>
                  <a:txBody>
                    <a:bodyPr/>
                    <a:lstStyle/>
                    <a:p>
                      <a:pPr algn="ctr" fontAlgn="t"/>
                      <a:r>
                        <a:rPr lang="en-US" sz="1200" b="1" cap="none" spc="0">
                          <a:solidFill>
                            <a:schemeClr val="tx1"/>
                          </a:solidFill>
                          <a:effectLst/>
                        </a:rPr>
                        <a:t>and</a:t>
                      </a:r>
                      <a:endParaRPr lang="en-US" sz="1200" b="0" cap="none" spc="0">
                        <a:solidFill>
                          <a:schemeClr val="tx1"/>
                        </a:solidFill>
                        <a:effectLst/>
                      </a:endParaRPr>
                    </a:p>
                  </a:txBody>
                  <a:tcPr marL="36920" marR="36920" marT="91710" marB="1845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308259226"/>
                  </a:ext>
                </a:extLst>
              </a:tr>
              <a:tr h="513692">
                <a:tc>
                  <a:txBody>
                    <a:bodyPr/>
                    <a:lstStyle/>
                    <a:p>
                      <a:pPr algn="l" fontAlgn="t"/>
                      <a:r>
                        <a:rPr lang="en-US" sz="1200" b="0" cap="none" spc="0">
                          <a:solidFill>
                            <a:schemeClr val="tx1"/>
                          </a:solidFill>
                          <a:effectLst/>
                        </a:rPr>
                        <a:t>Hypotension (fifth percentile of systolic blood pressure for children or less than 90 mmHg for adolescents)</a:t>
                      </a:r>
                    </a:p>
                  </a:txBody>
                  <a:tcPr marL="36920" marR="36920" marT="91710" marB="1845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679039776"/>
                  </a:ext>
                </a:extLst>
              </a:tr>
              <a:tr h="330273">
                <a:tc>
                  <a:txBody>
                    <a:bodyPr/>
                    <a:lstStyle/>
                    <a:p>
                      <a:pPr algn="ctr" fontAlgn="t"/>
                      <a:r>
                        <a:rPr lang="en-US" sz="1200" b="1" cap="none" spc="0">
                          <a:solidFill>
                            <a:schemeClr val="tx1"/>
                          </a:solidFill>
                          <a:effectLst/>
                        </a:rPr>
                        <a:t>and two or more of:</a:t>
                      </a:r>
                      <a:endParaRPr lang="en-US" sz="1200" b="0" cap="none" spc="0">
                        <a:solidFill>
                          <a:schemeClr val="tx1"/>
                        </a:solidFill>
                        <a:effectLst/>
                      </a:endParaRPr>
                    </a:p>
                  </a:txBody>
                  <a:tcPr marL="36920" marR="36920" marT="91710" marB="1845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370108318"/>
                  </a:ext>
                </a:extLst>
              </a:tr>
              <a:tr h="2307126">
                <a:tc>
                  <a:txBody>
                    <a:bodyPr/>
                    <a:lstStyle/>
                    <a:p>
                      <a:pPr algn="l" fontAlgn="t">
                        <a:lnSpc>
                          <a:spcPct val="100000"/>
                        </a:lnSpc>
                        <a:spcBef>
                          <a:spcPts val="400"/>
                        </a:spcBef>
                        <a:spcAft>
                          <a:spcPts val="400"/>
                        </a:spcAft>
                        <a:buFont typeface="+mj-lt"/>
                        <a:buAutoNum type="arabicPeriod"/>
                      </a:pPr>
                      <a:r>
                        <a:rPr lang="en-US" sz="1200" b="0" cap="none" spc="0">
                          <a:solidFill>
                            <a:schemeClr val="tx1"/>
                          </a:solidFill>
                          <a:effectLst/>
                        </a:rPr>
                        <a:t>Renal impairment (creatinine greater than two times the upper limit for age)</a:t>
                      </a:r>
                    </a:p>
                    <a:p>
                      <a:pPr algn="l" fontAlgn="t">
                        <a:lnSpc>
                          <a:spcPct val="100000"/>
                        </a:lnSpc>
                        <a:spcBef>
                          <a:spcPts val="400"/>
                        </a:spcBef>
                        <a:spcAft>
                          <a:spcPts val="400"/>
                        </a:spcAft>
                        <a:buFont typeface="+mj-lt"/>
                        <a:buAutoNum type="arabicPeriod"/>
                      </a:pPr>
                      <a:r>
                        <a:rPr lang="en-US" sz="1200" b="0" cap="none" spc="0">
                          <a:solidFill>
                            <a:schemeClr val="tx1"/>
                          </a:solidFill>
                          <a:effectLst/>
                        </a:rPr>
                        <a:t>Coagulopathy (platelets less than 100,000 ×10</a:t>
                      </a:r>
                      <a:r>
                        <a:rPr lang="en-US" sz="1200" b="0" cap="none" spc="0" baseline="30000">
                          <a:solidFill>
                            <a:schemeClr val="tx1"/>
                          </a:solidFill>
                          <a:effectLst/>
                        </a:rPr>
                        <a:t>6</a:t>
                      </a:r>
                      <a:r>
                        <a:rPr lang="en-US" sz="1200" b="0" cap="none" spc="0">
                          <a:solidFill>
                            <a:schemeClr val="tx1"/>
                          </a:solidFill>
                          <a:effectLst/>
                        </a:rPr>
                        <a:t> U/L or evidence of disseminated intravascular coagulopathy)</a:t>
                      </a:r>
                    </a:p>
                    <a:p>
                      <a:pPr algn="l" fontAlgn="t">
                        <a:spcBef>
                          <a:spcPts val="400"/>
                        </a:spcBef>
                        <a:spcAft>
                          <a:spcPts val="400"/>
                        </a:spcAft>
                        <a:buFont typeface="+mj-lt"/>
                        <a:buAutoNum type="arabicPeriod"/>
                      </a:pPr>
                      <a:r>
                        <a:rPr lang="en-US" sz="1200" b="0" cap="none" spc="0">
                          <a:solidFill>
                            <a:schemeClr val="tx1"/>
                          </a:solidFill>
                          <a:effectLst/>
                        </a:rPr>
                        <a:t>Liver involvement (alanine aminotransferase, aspartate amino-transferase or bilirubin greater than two times upper limit of normal)</a:t>
                      </a:r>
                    </a:p>
                    <a:p>
                      <a:pPr algn="l" fontAlgn="t">
                        <a:spcBef>
                          <a:spcPts val="400"/>
                        </a:spcBef>
                        <a:spcAft>
                          <a:spcPts val="400"/>
                        </a:spcAft>
                        <a:buFont typeface="+mj-lt"/>
                        <a:buAutoNum type="arabicPeriod"/>
                      </a:pPr>
                      <a:r>
                        <a:rPr lang="en-US" sz="1200" b="0" cap="none" spc="0">
                          <a:solidFill>
                            <a:schemeClr val="tx1"/>
                          </a:solidFill>
                          <a:effectLst/>
                        </a:rPr>
                        <a:t>Adult respiratory distress syndrome (pulmonary infiltrates and hypoxemia without heart failure or generalized edema)</a:t>
                      </a:r>
                    </a:p>
                    <a:p>
                      <a:pPr algn="l" fontAlgn="t">
                        <a:spcBef>
                          <a:spcPts val="400"/>
                        </a:spcBef>
                        <a:spcAft>
                          <a:spcPts val="400"/>
                        </a:spcAft>
                        <a:buFont typeface="+mj-lt"/>
                        <a:buAutoNum type="arabicPeriod"/>
                      </a:pPr>
                      <a:r>
                        <a:rPr lang="en-US" sz="1200" b="0" cap="none" spc="0">
                          <a:solidFill>
                            <a:schemeClr val="tx1"/>
                          </a:solidFill>
                          <a:effectLst/>
                        </a:rPr>
                        <a:t>Generalized erythematous rash that may desquamate</a:t>
                      </a:r>
                    </a:p>
                    <a:p>
                      <a:pPr algn="l" fontAlgn="t">
                        <a:spcBef>
                          <a:spcPts val="400"/>
                        </a:spcBef>
                        <a:spcAft>
                          <a:spcPts val="400"/>
                        </a:spcAft>
                        <a:buFont typeface="+mj-lt"/>
                        <a:buAutoNum type="arabicPeriod"/>
                      </a:pPr>
                      <a:r>
                        <a:rPr lang="en-US" sz="1200" b="0" cap="none" spc="0">
                          <a:solidFill>
                            <a:schemeClr val="tx1"/>
                          </a:solidFill>
                          <a:effectLst/>
                        </a:rPr>
                        <a:t>Soft tissue necrosis in the form of necrotizing fasciitis, myositis or gangrene</a:t>
                      </a:r>
                    </a:p>
                  </a:txBody>
                  <a:tcPr marL="36920" marR="36920" marT="91710" marB="18459">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760027743"/>
                  </a:ext>
                </a:extLst>
              </a:tr>
            </a:tbl>
          </a:graphicData>
        </a:graphic>
      </p:graphicFrame>
      <p:sp>
        <p:nvSpPr>
          <p:cNvPr id="5" name="Rectangle 1">
            <a:extLst>
              <a:ext uri="{FF2B5EF4-FFF2-40B4-BE49-F238E27FC236}">
                <a16:creationId xmlns:a16="http://schemas.microsoft.com/office/drawing/2014/main" id="{CC72BF44-A229-9C69-B1E4-A13F54488DB8}"/>
              </a:ext>
            </a:extLst>
          </p:cNvPr>
          <p:cNvSpPr>
            <a:spLocks noChangeArrowheads="1"/>
          </p:cNvSpPr>
          <p:nvPr/>
        </p:nvSpPr>
        <p:spPr bwMode="auto">
          <a:xfrm>
            <a:off x="0" y="-166299"/>
            <a:ext cx="65" cy="7897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53920" rIns="0" bIns="2539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4383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31788</TotalTime>
  <Words>14790</Words>
  <Application>Microsoft Macintosh PowerPoint</Application>
  <PresentationFormat>Widescreen</PresentationFormat>
  <Paragraphs>1881</Paragraphs>
  <Slides>238</Slides>
  <Notes>8</Notes>
  <HiddenSlides>0</HiddenSlides>
  <MMClips>23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238</vt:i4>
      </vt:variant>
    </vt:vector>
  </HeadingPairs>
  <TitlesOfParts>
    <vt:vector size="259" baseType="lpstr">
      <vt:lpstr>Arial</vt:lpstr>
      <vt:lpstr>Arial Bold</vt:lpstr>
      <vt:lpstr>Arial Italic</vt:lpstr>
      <vt:lpstr>Calibri</vt:lpstr>
      <vt:lpstr>Calibri Light</vt:lpstr>
      <vt:lpstr>Cambria</vt:lpstr>
      <vt:lpstr>Georgia</vt:lpstr>
      <vt:lpstr>Guardian TextSans Web</vt:lpstr>
      <vt:lpstr>Helvetica</vt:lpstr>
      <vt:lpstr>Helvetica Neue</vt:lpstr>
      <vt:lpstr>Merriweather</vt:lpstr>
      <vt:lpstr>NexusSans</vt:lpstr>
      <vt:lpstr>NexusSerif</vt:lpstr>
      <vt:lpstr>Open Sans</vt:lpstr>
      <vt:lpstr>Proxima Nova</vt:lpstr>
      <vt:lpstr>PT Serif</vt:lpstr>
      <vt:lpstr>Symbol</vt:lpstr>
      <vt:lpstr>system-ui</vt:lpstr>
      <vt:lpstr>Times</vt:lpstr>
      <vt:lpstr>Trebuchet MS</vt:lpstr>
      <vt:lpstr>Office Theme</vt:lpstr>
      <vt:lpstr>PEDIATRIC ADVANCE LIFE SUPPORT PART 1</vt:lpstr>
      <vt:lpstr>“The good news about pediatric emergencies are that there are not a lot of them…….and the bad news about pediatric emergencies are that there are not a lot of them so we always feel ill-prepared!”</vt:lpstr>
      <vt:lpstr>PALS INTRODUCTION</vt:lpstr>
      <vt:lpstr>PALS GOALS</vt:lpstr>
      <vt:lpstr>PALS PROTOCOLS</vt:lpstr>
      <vt:lpstr>RESUSCITATION TEAM</vt:lpstr>
      <vt:lpstr>RESUSCITATION TEAM</vt:lpstr>
      <vt:lpstr>RESUSCITATION TEAM</vt:lpstr>
      <vt:lpstr>BASIC LIFE SUPPORT</vt:lpstr>
      <vt:lpstr>PowerPoint Presentation</vt:lpstr>
      <vt:lpstr>What Is Pediatric High-Quality CPR?</vt:lpstr>
      <vt:lpstr>BLS INFANT CPR</vt:lpstr>
      <vt:lpstr>BLS INFANT CPR: 0-12 MONTHS</vt:lpstr>
      <vt:lpstr>BLS INFANT CPR: 0-12 MONTHS</vt:lpstr>
      <vt:lpstr>BLS INFANT CPR: 0-12 MONTHS</vt:lpstr>
      <vt:lpstr>BLS INFANT CPR: 0-12 MONTHS</vt:lpstr>
      <vt:lpstr>BLS INFANT CPR: 0-12 MONTHS</vt:lpstr>
      <vt:lpstr>BLS INFANT CPR: 0-12 MONTHS</vt:lpstr>
      <vt:lpstr>BLS INFANT CPR: 0-12 MONTHS</vt:lpstr>
      <vt:lpstr>BLS CHILD CPR:  1 YEAR-PUBERTY</vt:lpstr>
      <vt:lpstr>BLS CHILD CPR:  1 YEAR-PUBERTY</vt:lpstr>
      <vt:lpstr>BLS CHILD CPR:  1 YEAR-PUBERTY</vt:lpstr>
      <vt:lpstr>BLS CHILD CPR:  1 YEAR-PUBERTY</vt:lpstr>
      <vt:lpstr>BLS CHILDREN CPR: 1 YEAR TO PUBERTY</vt:lpstr>
      <vt:lpstr>REVIEW QUESTIONS</vt:lpstr>
      <vt:lpstr>BLS SELF-ASSESSMENT</vt:lpstr>
      <vt:lpstr>BLS SELF-ASSESSMENT</vt:lpstr>
      <vt:lpstr>BLS SELF-ASSESSMENT</vt:lpstr>
      <vt:lpstr>BLS SELF-ASSESSMENT</vt:lpstr>
      <vt:lpstr>TOOLS OF THE TRADE</vt:lpstr>
      <vt:lpstr>INTRAOSSEOUS ACCESS</vt:lpstr>
      <vt:lpstr>INTRAOSSEOUS ACCESS</vt:lpstr>
      <vt:lpstr>INTRAOSSEOUS ACCESS</vt:lpstr>
      <vt:lpstr>https://www.youtube.com/watch?v=99DVtJSKi6k</vt:lpstr>
      <vt:lpstr>BAG-MASK VENTILATION</vt:lpstr>
      <vt:lpstr>BAG-MASK VENTILATION</vt:lpstr>
      <vt:lpstr>BAG-MASK VENTILATION</vt:lpstr>
      <vt:lpstr>AIRWAY ADJUNCTS</vt:lpstr>
      <vt:lpstr>AIRWAY ADJUNCTS</vt:lpstr>
      <vt:lpstr>AIRWAY ADJUNCTS</vt:lpstr>
      <vt:lpstr>AIRWAY ADJUNCTS</vt:lpstr>
      <vt:lpstr>https://www.youtube.com/watch?v=Eue-aPxQ6us</vt:lpstr>
      <vt:lpstr>AIRWAY ADJUNCTS</vt:lpstr>
      <vt:lpstr>AIRWAY ADJUNCTS</vt:lpstr>
      <vt:lpstr>https://www.youtube.com/watch?v=7L7fBx-6dFA</vt:lpstr>
      <vt:lpstr>AED’S</vt:lpstr>
      <vt:lpstr>AED’S</vt:lpstr>
      <vt:lpstr>AED’S</vt:lpstr>
      <vt:lpstr>https://www.youtube.com/watch?v=wE3QN1IMFfg</vt:lpstr>
      <vt:lpstr>ASSESSMENT</vt:lpstr>
      <vt:lpstr>PEDIATRIC ASSESSMENT</vt:lpstr>
      <vt:lpstr>PEDIATRIC ASSESSMENT</vt:lpstr>
      <vt:lpstr>PEDIATRIC ASSESSMENT </vt:lpstr>
      <vt:lpstr>PEDIATRIC ASSESSMENT</vt:lpstr>
      <vt:lpstr>PEDIATRIC ASSESSMENT: AIRWAY</vt:lpstr>
      <vt:lpstr>PEDIATRIC ASSESSMENT: BREATHING</vt:lpstr>
      <vt:lpstr>PEDIATRIC ASSESSMENT: CIRCULATION</vt:lpstr>
      <vt:lpstr>PEDIATRIC ASSESSMENT</vt:lpstr>
      <vt:lpstr>PEDIATRIC ASSESSMENT: DEFICIT</vt:lpstr>
      <vt:lpstr>PEDIATRIC ASSESSMENT: DEFICIT</vt:lpstr>
      <vt:lpstr>PEDIATRIC ASSESSMENT: EXPOSURE</vt:lpstr>
      <vt:lpstr>PEDIATRIC ASSESSMENT: SECONDARY ASSESSMENT</vt:lpstr>
      <vt:lpstr>RSV</vt:lpstr>
      <vt:lpstr>EMS</vt:lpstr>
      <vt:lpstr>EMS</vt:lpstr>
      <vt:lpstr>EMS</vt:lpstr>
      <vt:lpstr>EMS</vt:lpstr>
      <vt:lpstr>CASE #1: BH ER</vt:lpstr>
      <vt:lpstr>CASE #1: BH ER</vt:lpstr>
      <vt:lpstr>CASE #1: BH ER</vt:lpstr>
      <vt:lpstr>CASE #1: BH HOSPITALIST</vt:lpstr>
      <vt:lpstr>CASE #1: BH HOSPITALIST</vt:lpstr>
      <vt:lpstr>CASE #2</vt:lpstr>
      <vt:lpstr>CASE #2: EMS</vt:lpstr>
      <vt:lpstr>CASE #2: EMS</vt:lpstr>
      <vt:lpstr>CASE #2: EMS</vt:lpstr>
      <vt:lpstr>BH-ER</vt:lpstr>
      <vt:lpstr>BH-ER</vt:lpstr>
      <vt:lpstr>BH-ER</vt:lpstr>
      <vt:lpstr>CASE #3</vt:lpstr>
      <vt:lpstr>CASE #3:EMS</vt:lpstr>
      <vt:lpstr>CASE #3:EMS</vt:lpstr>
      <vt:lpstr>CASE #3:EMS</vt:lpstr>
      <vt:lpstr>CASE #3: HOSPITAL</vt:lpstr>
      <vt:lpstr>CASE #3: HOSPITAL</vt:lpstr>
      <vt:lpstr>CASE #3: HOSPITAL</vt:lpstr>
      <vt:lpstr>CASE #3: HOSPITAL</vt:lpstr>
      <vt:lpstr>RESPIRATORY</vt:lpstr>
      <vt:lpstr>https://youtu.be/ljAmkMZno6w</vt:lpstr>
      <vt:lpstr>RESPIRATORY DISTRESS</vt:lpstr>
      <vt:lpstr>RESPIRATORY DISTRESS</vt:lpstr>
      <vt:lpstr>RESPIRATORY DISTRESS</vt:lpstr>
      <vt:lpstr>CAUSES OF RESPIRATORY DISTRESS</vt:lpstr>
      <vt:lpstr>CAUSES OF RESPIRATORY DISTRESS</vt:lpstr>
      <vt:lpstr>CAUSES OF UPPER AIRWAY OBSTRUCTION</vt:lpstr>
      <vt:lpstr>CAUSES  OF UPPER AIRWAY OBSTRUCTION</vt:lpstr>
      <vt:lpstr>INVASIVE GROUP A STREP</vt:lpstr>
      <vt:lpstr>INVASIVE GROUP A STREP</vt:lpstr>
      <vt:lpstr>INVASIVE GROUP A STREP</vt:lpstr>
      <vt:lpstr>INVASIVE GROUP A STREP</vt:lpstr>
      <vt:lpstr>EPIGLOTTITIS</vt:lpstr>
      <vt:lpstr>EPIGLOTTITIS</vt:lpstr>
      <vt:lpstr>EPIGLOTTITIS</vt:lpstr>
      <vt:lpstr>CROUP</vt:lpstr>
      <vt:lpstr>CROUP</vt:lpstr>
      <vt:lpstr>EPIGLOTTITIS VS CROUP</vt:lpstr>
      <vt:lpstr>BACTERIAL TRACHEITIS</vt:lpstr>
      <vt:lpstr>RETROPHARYNGEAL ABSCESS</vt:lpstr>
      <vt:lpstr>MONONUCLEOSIS</vt:lpstr>
      <vt:lpstr>Mother’s response when seeing the x-ray….. ”I’ve been looking for that cross” </vt:lpstr>
      <vt:lpstr>CAUSES OF LOWER AIRWAY DISTRESS</vt:lpstr>
      <vt:lpstr>https://www.youtube.com/watch?v=9EZuhlSNUv0</vt:lpstr>
      <vt:lpstr>BRONCHOLITIS</vt:lpstr>
      <vt:lpstr>BRONCHOLITIS</vt:lpstr>
      <vt:lpstr>BRONCHOLITIS</vt:lpstr>
      <vt:lpstr>ASTHMA</vt:lpstr>
      <vt:lpstr>ASTHMA: HISTORY</vt:lpstr>
      <vt:lpstr>ASTHMA: EXAM</vt:lpstr>
      <vt:lpstr>ASTHMA: EXAM</vt:lpstr>
      <vt:lpstr>OEMS PROTOCOL 2.6P</vt:lpstr>
      <vt:lpstr>OEMS PROTOCOL 2.6P</vt:lpstr>
      <vt:lpstr>OEMS PROTOCOL 2.6P</vt:lpstr>
      <vt:lpstr>OEMS PROTOCOL 2.6P</vt:lpstr>
      <vt:lpstr>OEMS PROTOCOL 2.6P</vt:lpstr>
      <vt:lpstr>DOES IPRATROPIUM BROMIDE HELP IN ASTHMA</vt:lpstr>
      <vt:lpstr>DOES IPRATROPIUM BROMIDE HELP IN ASTHMA</vt:lpstr>
      <vt:lpstr>DOES IPRATROPIUM BROMIDE HELP IN ASTHMA</vt:lpstr>
      <vt:lpstr>DOES IPRATROPIUM BROMIDE HELP IN ASTHMA</vt:lpstr>
      <vt:lpstr>MAGNESIUM IN ASTHMA</vt:lpstr>
      <vt:lpstr>MAGNESIUM IN ASTHMA</vt:lpstr>
      <vt:lpstr>MAGNESIUM IN ASTHMA</vt:lpstr>
      <vt:lpstr>PNEUMONIA</vt:lpstr>
      <vt:lpstr>PNEUMONITIS</vt:lpstr>
      <vt:lpstr>PULMONARY EDEMA</vt:lpstr>
      <vt:lpstr>OVERDOSES</vt:lpstr>
      <vt:lpstr>CASE #1: TWINS</vt:lpstr>
      <vt:lpstr>CASE #1: TWINS</vt:lpstr>
      <vt:lpstr>CASE #1: TWINS</vt:lpstr>
      <vt:lpstr>CASE #1: TWINS</vt:lpstr>
      <vt:lpstr>CASE #1: TWINS</vt:lpstr>
      <vt:lpstr>CASE #1: TWINS</vt:lpstr>
      <vt:lpstr>CASE #1: TWINS</vt:lpstr>
      <vt:lpstr>CASE #1: TWINS</vt:lpstr>
      <vt:lpstr>CASE #1: TWINS</vt:lpstr>
      <vt:lpstr>CASE #1: TWINS</vt:lpstr>
      <vt:lpstr>CASE #1: TWINS</vt:lpstr>
      <vt:lpstr>CASE #1: TWINS</vt:lpstr>
      <vt:lpstr>CASE #1: TWINS</vt:lpstr>
      <vt:lpstr>CASE #1: TWINS</vt:lpstr>
      <vt:lpstr>CASE #1: TWINS</vt:lpstr>
      <vt:lpstr>TWINS VITALS</vt:lpstr>
      <vt:lpstr>TWINS EXAM</vt:lpstr>
      <vt:lpstr>RESPIRATORY DISTRESS</vt:lpstr>
      <vt:lpstr>BVM vs SGA vs ETT</vt:lpstr>
      <vt:lpstr>BVM vs SGA vs ETT</vt:lpstr>
      <vt:lpstr>https://youtu.be/hRvQfkIFFkc</vt:lpstr>
      <vt:lpstr>PEDIATRIC AIRWAY</vt:lpstr>
      <vt:lpstr>PEDIATRIC AIRWAY</vt:lpstr>
      <vt:lpstr>PEDIATRIC AIRWAY</vt:lpstr>
      <vt:lpstr>PEDIATRIC AIRWAY</vt:lpstr>
      <vt:lpstr>https://youtu.be/Eue-aPxQ6us</vt:lpstr>
      <vt:lpstr>https://youtu.be/KR2j6ghC030</vt:lpstr>
      <vt:lpstr>https://youtu.be/rgKEKCiFuzY</vt:lpstr>
      <vt:lpstr>https://youtu.be/-cmFRovlcqw</vt:lpstr>
      <vt:lpstr>https://youtu.be/32ONdZ6Kw-0</vt:lpstr>
      <vt:lpstr>QUESTIONS</vt:lpstr>
      <vt:lpstr>SEPTIC SHOCK &amp; CARDIOLOGY</vt:lpstr>
      <vt:lpstr>PowerPoint Presentation</vt:lpstr>
      <vt:lpstr>PowerPoint Presentation</vt:lpstr>
      <vt:lpstr>CARDIOLOGY</vt:lpstr>
      <vt:lpstr>EKG COMPLEXES</vt:lpstr>
      <vt:lpstr>https://litfl.com/normal-paediatric-ecg/</vt:lpstr>
      <vt:lpstr>https://litfl.com/normal-paediatric-ecg/</vt:lpstr>
      <vt:lpstr>https://litfl.com/normal-paediatric-ecg/</vt:lpstr>
      <vt:lpstr>https://litfl.com/normal-paediatric-ecg/</vt:lpstr>
      <vt:lpstr>BRADYCARDIA</vt:lpstr>
      <vt:lpstr>BRADYCARDIA: GOAL IS PERFUSION</vt:lpstr>
      <vt:lpstr>RESPONSE TO BRADYCARDIA</vt:lpstr>
      <vt:lpstr>PowerPoint Presentation</vt:lpstr>
      <vt:lpstr>PowerPoint Presentation</vt:lpstr>
      <vt:lpstr>TACHYCARDIA</vt:lpstr>
      <vt:lpstr>TACHYCARDIA</vt:lpstr>
      <vt:lpstr>TACHYCARDIA</vt:lpstr>
      <vt:lpstr>https://litfl.com/common-paediatric-arrhyhtmias/</vt:lpstr>
      <vt:lpstr>https://litfl.com/common-paediatric-arrhyhtmias/</vt:lpstr>
      <vt:lpstr>https://litfl.com/common-paediatric-arrhyhtmias/</vt:lpstr>
      <vt:lpstr>https://litfl.com/common-paediatric-arrhyhtmias/</vt:lpstr>
      <vt:lpstr>https://litfl.com/common-paediatric-arrhyhtmias/</vt:lpstr>
      <vt:lpstr>ORTHODROMIC  VS ANTIDROMIC WPW</vt:lpstr>
      <vt:lpstr>https://litfl.com/common-paediatric-arrhyhtmias/</vt:lpstr>
      <vt:lpstr>TACHYCARDIA</vt:lpstr>
      <vt:lpstr>NARROW COMPLEX TACHYCARDIAS</vt:lpstr>
      <vt:lpstr>WIDE COMPLEX TACHYCARDIA</vt:lpstr>
      <vt:lpstr>PowerPoint Presentation</vt:lpstr>
      <vt:lpstr>PowerPoint Presentation</vt:lpstr>
      <vt:lpstr>CARDIAC ARREST</vt:lpstr>
      <vt:lpstr>CARDIAC ARREST: REVERSIBLE CAUSES</vt:lpstr>
      <vt:lpstr>CARDIAC ARREST: CARDIAC CAUSES</vt:lpstr>
      <vt:lpstr>RHYTHMS:PEA &amp; ASYSTOLE</vt:lpstr>
      <vt:lpstr>RHYTHMS:VENTRICULAR FIBRILLATION &amp; PULSELESS VENTRICULAR TACHYCARDIA</vt:lpstr>
      <vt:lpstr>PowerPoint Presentation</vt:lpstr>
      <vt:lpstr>PowerPoint Presentation</vt:lpstr>
      <vt:lpstr>PowerPoint Presentation</vt:lpstr>
      <vt:lpstr>PowerPoint Presentation</vt:lpstr>
      <vt:lpstr>2019 American Heart Association Focused Update on Pediatric Advanced Life Support</vt:lpstr>
      <vt:lpstr>2019 American Heart Association Focused Update on Pediatric Advanced Life Support</vt:lpstr>
      <vt:lpstr>PowerPoint Presentation</vt:lpstr>
      <vt:lpstr>YOUTUBE PEDI CODES</vt:lpstr>
      <vt:lpstr>https://www.youtube.com/watch?v=J3csLGObf-Y</vt:lpstr>
      <vt:lpstr>https://www.youtube.com/watch?v=ohydtbrZmQc</vt:lpstr>
      <vt:lpstr>https://www.youtube.com/watch?v=T-nc9vIqu4E</vt:lpstr>
      <vt:lpstr>EKG COMPLEXES</vt:lpstr>
      <vt:lpstr>SHOCK</vt:lpstr>
      <vt:lpstr>SHOCK</vt:lpstr>
      <vt:lpstr>PRELOAD &amp; AFTERLOAD</vt:lpstr>
      <vt:lpstr>COMPENSATORY SHOCK</vt:lpstr>
      <vt:lpstr>TYPES OF SHOCK</vt:lpstr>
      <vt:lpstr>HYPOVOLEMIC SHOCK</vt:lpstr>
      <vt:lpstr>DISTRIBUTIVE SHOCK</vt:lpstr>
      <vt:lpstr>DISTRIBUTIVE SHOCK</vt:lpstr>
      <vt:lpstr>DISTRIBUTIVE SHOCK</vt:lpstr>
      <vt:lpstr>CARDIOGENIC SHOCK</vt:lpstr>
      <vt:lpstr>OBSTRUCTIVE SHOCK</vt:lpstr>
      <vt:lpstr>TREATMENT OF SHOCK</vt:lpstr>
      <vt:lpstr>HYPOVOLEMIC SHOCK</vt:lpstr>
      <vt:lpstr>DISTRIBUTIVE SHOCK</vt:lpstr>
      <vt:lpstr>DISTRIBUTIVE SHOCK</vt:lpstr>
      <vt:lpstr>DISTRIBUTIVE SHOCK</vt:lpstr>
      <vt:lpstr>CARDIOGENIC SHOCK</vt:lpstr>
      <vt:lpstr>OBSTRUCTIVE SHOCK</vt:lpstr>
      <vt:lpstr>SHOCK MIMMICKERS</vt:lpstr>
      <vt:lpstr>PowerPoint Presentation</vt:lpstr>
      <vt:lpstr>PEDI ARREST</vt:lpstr>
      <vt:lpstr>BREWSTER: PEDI ARREST</vt:lpstr>
      <vt:lpstr>BREWSTER: PEDI ARREST</vt:lpstr>
      <vt:lpstr>HOSPITAL</vt:lpstr>
      <vt:lpstr>HOSPITAL</vt:lpstr>
      <vt:lpstr>HOSPITAL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ADVANCE LIFE SUPPORT PART 1</dc:title>
  <dc:creator>Daniel Muse</dc:creator>
  <cp:lastModifiedBy>Daniel Muse</cp:lastModifiedBy>
  <cp:revision>64</cp:revision>
  <dcterms:created xsi:type="dcterms:W3CDTF">2022-10-31T14:56:33Z</dcterms:created>
  <dcterms:modified xsi:type="dcterms:W3CDTF">2023-04-07T00:17:14Z</dcterms:modified>
</cp:coreProperties>
</file>